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739" r:id="rId6"/>
  </p:sldMasterIdLst>
  <p:notesMasterIdLst>
    <p:notesMasterId r:id="rId58"/>
  </p:notesMasterIdLst>
  <p:handoutMasterIdLst>
    <p:handoutMasterId r:id="rId59"/>
  </p:handoutMasterIdLst>
  <p:sldIdLst>
    <p:sldId id="397" r:id="rId7"/>
    <p:sldId id="398" r:id="rId8"/>
    <p:sldId id="468" r:id="rId9"/>
    <p:sldId id="400" r:id="rId10"/>
    <p:sldId id="401" r:id="rId11"/>
    <p:sldId id="399" r:id="rId12"/>
    <p:sldId id="402" r:id="rId13"/>
    <p:sldId id="479" r:id="rId14"/>
    <p:sldId id="404" r:id="rId15"/>
    <p:sldId id="480" r:id="rId16"/>
    <p:sldId id="481" r:id="rId17"/>
    <p:sldId id="482" r:id="rId18"/>
    <p:sldId id="406" r:id="rId19"/>
    <p:sldId id="475" r:id="rId20"/>
    <p:sldId id="473" r:id="rId21"/>
    <p:sldId id="485" r:id="rId22"/>
    <p:sldId id="486" r:id="rId23"/>
    <p:sldId id="407" r:id="rId24"/>
    <p:sldId id="408" r:id="rId25"/>
    <p:sldId id="409" r:id="rId26"/>
    <p:sldId id="410" r:id="rId27"/>
    <p:sldId id="411" r:id="rId28"/>
    <p:sldId id="463" r:id="rId29"/>
    <p:sldId id="412" r:id="rId30"/>
    <p:sldId id="413" r:id="rId31"/>
    <p:sldId id="414" r:id="rId32"/>
    <p:sldId id="415" r:id="rId33"/>
    <p:sldId id="416" r:id="rId34"/>
    <p:sldId id="483" r:id="rId35"/>
    <p:sldId id="470" r:id="rId36"/>
    <p:sldId id="403" r:id="rId37"/>
    <p:sldId id="462" r:id="rId38"/>
    <p:sldId id="449" r:id="rId39"/>
    <p:sldId id="450" r:id="rId40"/>
    <p:sldId id="451" r:id="rId41"/>
    <p:sldId id="452" r:id="rId42"/>
    <p:sldId id="474" r:id="rId43"/>
    <p:sldId id="484" r:id="rId44"/>
    <p:sldId id="469" r:id="rId45"/>
    <p:sldId id="455" r:id="rId46"/>
    <p:sldId id="456" r:id="rId47"/>
    <p:sldId id="471" r:id="rId48"/>
    <p:sldId id="458" r:id="rId49"/>
    <p:sldId id="459" r:id="rId50"/>
    <p:sldId id="465" r:id="rId51"/>
    <p:sldId id="395" r:id="rId52"/>
    <p:sldId id="453" r:id="rId53"/>
    <p:sldId id="454" r:id="rId54"/>
    <p:sldId id="460" r:id="rId55"/>
    <p:sldId id="461" r:id="rId56"/>
    <p:sldId id="392" r:id="rId5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
          <p15:clr>
            <a:srgbClr val="A4A3A4"/>
          </p15:clr>
        </p15:guide>
        <p15:guide id="2" orient="horz" pos="2870">
          <p15:clr>
            <a:srgbClr val="A4A3A4"/>
          </p15:clr>
        </p15:guide>
        <p15:guide id="3" orient="horz" pos="547">
          <p15:clr>
            <a:srgbClr val="A4A3A4"/>
          </p15:clr>
        </p15:guide>
        <p15:guide id="4" orient="horz" pos="725">
          <p15:clr>
            <a:srgbClr val="A4A3A4"/>
          </p15:clr>
        </p15:guide>
        <p15:guide id="5" pos="287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659"/>
    <a:srgbClr val="000000"/>
    <a:srgbClr val="FF880B"/>
    <a:srgbClr val="FFBE00"/>
    <a:srgbClr val="EC881D"/>
    <a:srgbClr val="5F6062"/>
    <a:srgbClr val="0079DB"/>
    <a:srgbClr val="DC7B1F"/>
    <a:srgbClr val="FFFFFF"/>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953AD8-F003-49BD-B597-06C5E2B2EDF1}" v="3" dt="2021-02-16T17:38:52.6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9" autoAdjust="0"/>
    <p:restoredTop sz="95374" autoAdjust="0"/>
  </p:normalViewPr>
  <p:slideViewPr>
    <p:cSldViewPr snapToGrid="0">
      <p:cViewPr varScale="1">
        <p:scale>
          <a:sx n="102" d="100"/>
          <a:sy n="102" d="100"/>
        </p:scale>
        <p:origin x="96" y="125"/>
      </p:cViewPr>
      <p:guideLst>
        <p:guide orient="horz" pos="102"/>
        <p:guide orient="horz" pos="2870"/>
        <p:guide orient="horz" pos="547"/>
        <p:guide orient="horz" pos="725"/>
        <p:guide pos="2875"/>
      </p:guideLst>
    </p:cSldViewPr>
  </p:slideViewPr>
  <p:outlineViewPr>
    <p:cViewPr>
      <p:scale>
        <a:sx n="33" d="100"/>
        <a:sy n="33" d="100"/>
      </p:scale>
      <p:origin x="0" y="0"/>
    </p:cViewPr>
  </p:outlineViewPr>
  <p:notesTextViewPr>
    <p:cViewPr>
      <p:scale>
        <a:sx n="1" d="1"/>
        <a:sy n="1" d="1"/>
      </p:scale>
      <p:origin x="0" y="0"/>
    </p:cViewPr>
  </p:notesTextViewPr>
  <p:sorterViewPr>
    <p:cViewPr>
      <p:scale>
        <a:sx n="145" d="100"/>
        <a:sy n="145" d="100"/>
      </p:scale>
      <p:origin x="0" y="0"/>
    </p:cViewPr>
  </p:sorterViewPr>
  <p:notesViewPr>
    <p:cSldViewPr snapToGrid="0" snapToObjects="1">
      <p:cViewPr varScale="1">
        <p:scale>
          <a:sx n="121" d="100"/>
          <a:sy n="121" d="100"/>
        </p:scale>
        <p:origin x="-4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https://microncorp-my.sharepoint.com/personal/srtaylor_micron_com/Documents/2017%20Big%20Data%20Fac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icroncorp-my.sharepoint.com/personal/srtaylor_micron_com/Documents/2017%20Big%20Data%20Fac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Summary!$D$25</c:f>
              <c:strCache>
                <c:ptCount val="1"/>
                <c:pt idx="0">
                  <c:v>Billions Rows/Year</c:v>
                </c:pt>
              </c:strCache>
            </c:strRef>
          </c:tx>
          <c:spPr>
            <a:solidFill>
              <a:schemeClr val="accent1"/>
            </a:solidFill>
            <a:ln>
              <a:noFill/>
            </a:ln>
            <a:effectLst/>
          </c:spPr>
          <c:invertIfNegative val="0"/>
          <c:cat>
            <c:strRef>
              <c:f>Summary!$A$26:$A$29</c:f>
              <c:strCache>
                <c:ptCount val="4"/>
                <c:pt idx="0">
                  <c:v>SAP</c:v>
                </c:pt>
                <c:pt idx="1">
                  <c:v>Tracking</c:v>
                </c:pt>
                <c:pt idx="2">
                  <c:v>Fab 4 Probe</c:v>
                </c:pt>
                <c:pt idx="3">
                  <c:v>Sigma &amp; FD</c:v>
                </c:pt>
              </c:strCache>
            </c:strRef>
          </c:cat>
          <c:val>
            <c:numRef>
              <c:f>Summary!$D$26:$D$29</c:f>
              <c:numCache>
                <c:formatCode>#,##0</c:formatCode>
                <c:ptCount val="4"/>
                <c:pt idx="0">
                  <c:v>4</c:v>
                </c:pt>
                <c:pt idx="1">
                  <c:v>31.170999999999999</c:v>
                </c:pt>
                <c:pt idx="2">
                  <c:v>365</c:v>
                </c:pt>
                <c:pt idx="3">
                  <c:v>2226.5</c:v>
                </c:pt>
              </c:numCache>
            </c:numRef>
          </c:val>
          <c:extLst>
            <c:ext xmlns:c16="http://schemas.microsoft.com/office/drawing/2014/chart" uri="{C3380CC4-5D6E-409C-BE32-E72D297353CC}">
              <c16:uniqueId val="{00000000-EEB1-4AB7-8E35-7B222F3F6A43}"/>
            </c:ext>
          </c:extLst>
        </c:ser>
        <c:dLbls>
          <c:showLegendKey val="0"/>
          <c:showVal val="0"/>
          <c:showCatName val="0"/>
          <c:showSerName val="0"/>
          <c:showPercent val="0"/>
          <c:showBubbleSize val="0"/>
        </c:dLbls>
        <c:gapWidth val="219"/>
        <c:overlap val="-27"/>
        <c:axId val="554485880"/>
        <c:axId val="554486536"/>
      </c:barChart>
      <c:catAx>
        <c:axId val="55448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4486536"/>
        <c:crosses val="autoZero"/>
        <c:auto val="1"/>
        <c:lblAlgn val="ctr"/>
        <c:lblOffset val="100"/>
        <c:noMultiLvlLbl val="0"/>
      </c:catAx>
      <c:valAx>
        <c:axId val="554486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4485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Summary!$D$25</c:f>
              <c:strCache>
                <c:ptCount val="1"/>
                <c:pt idx="0">
                  <c:v>Billions Rows/Year</c:v>
                </c:pt>
              </c:strCache>
            </c:strRef>
          </c:tx>
          <c:spPr>
            <a:solidFill>
              <a:schemeClr val="accent1"/>
            </a:solidFill>
            <a:ln>
              <a:noFill/>
            </a:ln>
            <a:effectLst/>
          </c:spPr>
          <c:invertIfNegative val="0"/>
          <c:cat>
            <c:strRef>
              <c:f>Summary!$A$26:$A$31</c:f>
              <c:strCache>
                <c:ptCount val="6"/>
                <c:pt idx="0">
                  <c:v>SAP</c:v>
                </c:pt>
                <c:pt idx="1">
                  <c:v>Tracking</c:v>
                </c:pt>
                <c:pt idx="2">
                  <c:v>Fab 4 Probe</c:v>
                </c:pt>
                <c:pt idx="3">
                  <c:v>Sigma &amp; FD</c:v>
                </c:pt>
                <c:pt idx="4">
                  <c:v>FD Trace</c:v>
                </c:pt>
                <c:pt idx="5">
                  <c:v>HVM Probe</c:v>
                </c:pt>
              </c:strCache>
            </c:strRef>
          </c:cat>
          <c:val>
            <c:numRef>
              <c:f>Summary!$D$26:$D$31</c:f>
              <c:numCache>
                <c:formatCode>#,##0</c:formatCode>
                <c:ptCount val="6"/>
                <c:pt idx="0">
                  <c:v>4</c:v>
                </c:pt>
                <c:pt idx="1">
                  <c:v>31.170999999999999</c:v>
                </c:pt>
                <c:pt idx="2">
                  <c:v>365</c:v>
                </c:pt>
                <c:pt idx="3">
                  <c:v>2226.5</c:v>
                </c:pt>
                <c:pt idx="4">
                  <c:v>42583.333333333336</c:v>
                </c:pt>
                <c:pt idx="5">
                  <c:v>51100</c:v>
                </c:pt>
              </c:numCache>
            </c:numRef>
          </c:val>
          <c:extLst>
            <c:ext xmlns:c16="http://schemas.microsoft.com/office/drawing/2014/chart" uri="{C3380CC4-5D6E-409C-BE32-E72D297353CC}">
              <c16:uniqueId val="{00000000-361E-4106-9780-B88EBBF04F80}"/>
            </c:ext>
          </c:extLst>
        </c:ser>
        <c:dLbls>
          <c:showLegendKey val="0"/>
          <c:showVal val="0"/>
          <c:showCatName val="0"/>
          <c:showSerName val="0"/>
          <c:showPercent val="0"/>
          <c:showBubbleSize val="0"/>
        </c:dLbls>
        <c:gapWidth val="219"/>
        <c:overlap val="-27"/>
        <c:axId val="435900696"/>
        <c:axId val="435901024"/>
      </c:barChart>
      <c:catAx>
        <c:axId val="435900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35901024"/>
        <c:crosses val="autoZero"/>
        <c:auto val="1"/>
        <c:lblAlgn val="ctr"/>
        <c:lblOffset val="100"/>
        <c:noMultiLvlLbl val="0"/>
      </c:catAx>
      <c:valAx>
        <c:axId val="435901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35900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BC6CC6-8138-E540-A434-B867CC36BCD0}" type="datetime1">
              <a:rPr lang="en-US" smtClean="0"/>
              <a:pPr/>
              <a:t>1/27/2022</a:t>
            </a:fld>
            <a:endParaRPr lang="en-US"/>
          </a:p>
        </p:txBody>
      </p:sp>
      <p:sp>
        <p:nvSpPr>
          <p:cNvPr id="6" name="TextBox 5"/>
          <p:cNvSpPr txBox="1"/>
          <p:nvPr/>
        </p:nvSpPr>
        <p:spPr>
          <a:xfrm>
            <a:off x="286468" y="8743301"/>
            <a:ext cx="109004" cy="107722"/>
          </a:xfrm>
          <a:prstGeom prst="rect">
            <a:avLst/>
          </a:prstGeom>
          <a:noFill/>
        </p:spPr>
        <p:txBody>
          <a:bodyPr wrap="none" lIns="0" tIns="0" rIns="0" bIns="0" rtlCol="0">
            <a:spAutoFit/>
          </a:bodyPr>
          <a:lstStyle/>
          <a:p>
            <a:pPr algn="r"/>
            <a:fld id="{0C8E8817-043E-4BA1-A90E-6FB9FA409362}" type="slidenum">
              <a:rPr lang="en-US" sz="700" smtClean="0">
                <a:solidFill>
                  <a:schemeClr val="bg2"/>
                </a:solidFill>
              </a:rPr>
              <a:pPr algn="r"/>
              <a:t>‹#›</a:t>
            </a:fld>
            <a:endParaRPr lang="en-US" sz="700" dirty="0">
              <a:solidFill>
                <a:schemeClr val="bg2"/>
              </a:solidFill>
            </a:endParaRPr>
          </a:p>
        </p:txBody>
      </p:sp>
      <p:grpSp>
        <p:nvGrpSpPr>
          <p:cNvPr id="8" name="Group 4"/>
          <p:cNvGrpSpPr>
            <a:grpSpLocks noChangeAspect="1"/>
          </p:cNvGrpSpPr>
          <p:nvPr/>
        </p:nvGrpSpPr>
        <p:grpSpPr bwMode="auto">
          <a:xfrm>
            <a:off x="6010878" y="8738453"/>
            <a:ext cx="531812" cy="119063"/>
            <a:chOff x="5137" y="4139"/>
            <a:chExt cx="335" cy="75"/>
          </a:xfrm>
          <a:solidFill>
            <a:schemeClr val="accent1"/>
          </a:solidFill>
        </p:grpSpPr>
        <p:sp>
          <p:nvSpPr>
            <p:cNvPr id="9" name="Freeform 5"/>
            <p:cNvSpPr>
              <a:spLocks noEditPoints="1"/>
            </p:cNvSpPr>
            <p:nvPr userDrawn="1"/>
          </p:nvSpPr>
          <p:spPr bwMode="auto">
            <a:xfrm>
              <a:off x="5137" y="4139"/>
              <a:ext cx="324" cy="75"/>
            </a:xfrm>
            <a:custGeom>
              <a:avLst/>
              <a:gdLst>
                <a:gd name="T0" fmla="*/ 660 w 3745"/>
                <a:gd name="T1" fmla="*/ 0 h 863"/>
                <a:gd name="T2" fmla="*/ 0 w 3745"/>
                <a:gd name="T3" fmla="*/ 73 h 863"/>
                <a:gd name="T4" fmla="*/ 292 w 3745"/>
                <a:gd name="T5" fmla="*/ 804 h 863"/>
                <a:gd name="T6" fmla="*/ 399 w 3745"/>
                <a:gd name="T7" fmla="*/ 863 h 863"/>
                <a:gd name="T8" fmla="*/ 637 w 3745"/>
                <a:gd name="T9" fmla="*/ 73 h 863"/>
                <a:gd name="T10" fmla="*/ 660 w 3745"/>
                <a:gd name="T11" fmla="*/ 0 h 863"/>
                <a:gd name="T12" fmla="*/ 2673 w 3745"/>
                <a:gd name="T13" fmla="*/ 181 h 863"/>
                <a:gd name="T14" fmla="*/ 2408 w 3745"/>
                <a:gd name="T15" fmla="*/ 768 h 863"/>
                <a:gd name="T16" fmla="*/ 2522 w 3745"/>
                <a:gd name="T17" fmla="*/ 729 h 863"/>
                <a:gd name="T18" fmla="*/ 2698 w 3745"/>
                <a:gd name="T19" fmla="*/ 596 h 863"/>
                <a:gd name="T20" fmla="*/ 2590 w 3745"/>
                <a:gd name="T21" fmla="*/ 533 h 863"/>
                <a:gd name="T22" fmla="*/ 2812 w 3745"/>
                <a:gd name="T23" fmla="*/ 729 h 863"/>
                <a:gd name="T24" fmla="*/ 2941 w 3745"/>
                <a:gd name="T25" fmla="*/ 768 h 863"/>
                <a:gd name="T26" fmla="*/ 2673 w 3745"/>
                <a:gd name="T27" fmla="*/ 181 h 863"/>
                <a:gd name="T28" fmla="*/ 3529 w 3745"/>
                <a:gd name="T29" fmla="*/ 203 h 863"/>
                <a:gd name="T30" fmla="*/ 3425 w 3745"/>
                <a:gd name="T31" fmla="*/ 203 h 863"/>
                <a:gd name="T32" fmla="*/ 3252 w 3745"/>
                <a:gd name="T33" fmla="*/ 768 h 863"/>
                <a:gd name="T34" fmla="*/ 3374 w 3745"/>
                <a:gd name="T35" fmla="*/ 596 h 863"/>
                <a:gd name="T36" fmla="*/ 3483 w 3745"/>
                <a:gd name="T37" fmla="*/ 533 h 863"/>
                <a:gd name="T38" fmla="*/ 3473 w 3745"/>
                <a:gd name="T39" fmla="*/ 310 h 863"/>
                <a:gd name="T40" fmla="*/ 3695 w 3745"/>
                <a:gd name="T41" fmla="*/ 768 h 863"/>
                <a:gd name="T42" fmla="*/ 3529 w 3745"/>
                <a:gd name="T43" fmla="*/ 203 h 863"/>
                <a:gd name="T44" fmla="*/ 1655 w 3745"/>
                <a:gd name="T45" fmla="*/ 181 h 863"/>
                <a:gd name="T46" fmla="*/ 1603 w 3745"/>
                <a:gd name="T47" fmla="*/ 203 h 863"/>
                <a:gd name="T48" fmla="*/ 1247 w 3745"/>
                <a:gd name="T49" fmla="*/ 515 h 863"/>
                <a:gd name="T50" fmla="*/ 1374 w 3745"/>
                <a:gd name="T51" fmla="*/ 336 h 863"/>
                <a:gd name="T52" fmla="*/ 969 w 3745"/>
                <a:gd name="T53" fmla="*/ 189 h 863"/>
                <a:gd name="T54" fmla="*/ 737 w 3745"/>
                <a:gd name="T55" fmla="*/ 704 h 863"/>
                <a:gd name="T56" fmla="*/ 625 w 3745"/>
                <a:gd name="T57" fmla="*/ 488 h 863"/>
                <a:gd name="T58" fmla="*/ 816 w 3745"/>
                <a:gd name="T59" fmla="*/ 424 h 863"/>
                <a:gd name="T60" fmla="*/ 625 w 3745"/>
                <a:gd name="T61" fmla="*/ 253 h 863"/>
                <a:gd name="T62" fmla="*/ 897 w 3745"/>
                <a:gd name="T63" fmla="*/ 189 h 863"/>
                <a:gd name="T64" fmla="*/ 520 w 3745"/>
                <a:gd name="T65" fmla="*/ 590 h 863"/>
                <a:gd name="T66" fmla="*/ 1074 w 3745"/>
                <a:gd name="T67" fmla="*/ 766 h 863"/>
                <a:gd name="T68" fmla="*/ 1149 w 3745"/>
                <a:gd name="T69" fmla="*/ 253 h 863"/>
                <a:gd name="T70" fmla="*/ 1271 w 3745"/>
                <a:gd name="T71" fmla="*/ 387 h 863"/>
                <a:gd name="T72" fmla="*/ 1110 w 3745"/>
                <a:gd name="T73" fmla="*/ 461 h 863"/>
                <a:gd name="T74" fmla="*/ 1338 w 3745"/>
                <a:gd name="T75" fmla="*/ 768 h 863"/>
                <a:gd name="T76" fmla="*/ 1505 w 3745"/>
                <a:gd name="T77" fmla="*/ 729 h 863"/>
                <a:gd name="T78" fmla="*/ 1680 w 3745"/>
                <a:gd name="T79" fmla="*/ 596 h 863"/>
                <a:gd name="T80" fmla="*/ 1573 w 3745"/>
                <a:gd name="T81" fmla="*/ 533 h 863"/>
                <a:gd name="T82" fmla="*/ 1795 w 3745"/>
                <a:gd name="T83" fmla="*/ 729 h 863"/>
                <a:gd name="T84" fmla="*/ 1923 w 3745"/>
                <a:gd name="T85" fmla="*/ 768 h 863"/>
                <a:gd name="T86" fmla="*/ 1655 w 3745"/>
                <a:gd name="T87" fmla="*/ 181 h 863"/>
                <a:gd name="T88" fmla="*/ 2304 w 3745"/>
                <a:gd name="T89" fmla="*/ 530 h 863"/>
                <a:gd name="T90" fmla="*/ 2068 w 3745"/>
                <a:gd name="T91" fmla="*/ 704 h 863"/>
                <a:gd name="T92" fmla="*/ 2159 w 3745"/>
                <a:gd name="T93" fmla="*/ 253 h 863"/>
                <a:gd name="T94" fmla="*/ 2304 w 3745"/>
                <a:gd name="T95" fmla="*/ 530 h 863"/>
                <a:gd name="T96" fmla="*/ 2409 w 3745"/>
                <a:gd name="T97" fmla="*/ 432 h 863"/>
                <a:gd name="T98" fmla="*/ 2159 w 3745"/>
                <a:gd name="T99" fmla="*/ 189 h 863"/>
                <a:gd name="T100" fmla="*/ 1963 w 3745"/>
                <a:gd name="T101" fmla="*/ 709 h 863"/>
                <a:gd name="T102" fmla="*/ 2159 w 3745"/>
                <a:gd name="T103" fmla="*/ 768 h 863"/>
                <a:gd name="T104" fmla="*/ 2409 w 3745"/>
                <a:gd name="T105" fmla="*/ 530 h 863"/>
                <a:gd name="T106" fmla="*/ 2409 w 3745"/>
                <a:gd name="T107" fmla="*/ 432 h 863"/>
                <a:gd name="T108" fmla="*/ 3332 w 3745"/>
                <a:gd name="T109" fmla="*/ 190 h 863"/>
                <a:gd name="T110" fmla="*/ 2831 w 3745"/>
                <a:gd name="T111" fmla="*/ 254 h 863"/>
                <a:gd name="T112" fmla="*/ 3028 w 3745"/>
                <a:gd name="T113" fmla="*/ 710 h 863"/>
                <a:gd name="T114" fmla="*/ 3135 w 3745"/>
                <a:gd name="T115" fmla="*/ 768 h 863"/>
                <a:gd name="T116" fmla="*/ 3313 w 3745"/>
                <a:gd name="T117" fmla="*/ 254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45" h="863">
                  <a:moveTo>
                    <a:pt x="660" y="0"/>
                  </a:moveTo>
                  <a:lnTo>
                    <a:pt x="660" y="0"/>
                  </a:lnTo>
                  <a:lnTo>
                    <a:pt x="22" y="0"/>
                  </a:lnTo>
                  <a:lnTo>
                    <a:pt x="0" y="73"/>
                  </a:lnTo>
                  <a:lnTo>
                    <a:pt x="292" y="73"/>
                  </a:lnTo>
                  <a:lnTo>
                    <a:pt x="292" y="804"/>
                  </a:lnTo>
                  <a:cubicBezTo>
                    <a:pt x="292" y="843"/>
                    <a:pt x="316" y="863"/>
                    <a:pt x="360" y="863"/>
                  </a:cubicBezTo>
                  <a:lnTo>
                    <a:pt x="399" y="863"/>
                  </a:lnTo>
                  <a:lnTo>
                    <a:pt x="399" y="73"/>
                  </a:lnTo>
                  <a:lnTo>
                    <a:pt x="637" y="73"/>
                  </a:lnTo>
                  <a:lnTo>
                    <a:pt x="660" y="0"/>
                  </a:lnTo>
                  <a:lnTo>
                    <a:pt x="660" y="0"/>
                  </a:lnTo>
                  <a:close/>
                  <a:moveTo>
                    <a:pt x="2673" y="181"/>
                  </a:moveTo>
                  <a:lnTo>
                    <a:pt x="2673" y="181"/>
                  </a:lnTo>
                  <a:cubicBezTo>
                    <a:pt x="2647" y="181"/>
                    <a:pt x="2626" y="190"/>
                    <a:pt x="2621" y="203"/>
                  </a:cubicBezTo>
                  <a:lnTo>
                    <a:pt x="2408" y="768"/>
                  </a:lnTo>
                  <a:lnTo>
                    <a:pt x="2448" y="768"/>
                  </a:lnTo>
                  <a:cubicBezTo>
                    <a:pt x="2491" y="768"/>
                    <a:pt x="2509" y="764"/>
                    <a:pt x="2522" y="729"/>
                  </a:cubicBezTo>
                  <a:lnTo>
                    <a:pt x="2570" y="596"/>
                  </a:lnTo>
                  <a:lnTo>
                    <a:pt x="2698" y="596"/>
                  </a:lnTo>
                  <a:lnTo>
                    <a:pt x="2679" y="533"/>
                  </a:lnTo>
                  <a:lnTo>
                    <a:pt x="2590" y="533"/>
                  </a:lnTo>
                  <a:lnTo>
                    <a:pt x="2669" y="310"/>
                  </a:lnTo>
                  <a:lnTo>
                    <a:pt x="2812" y="729"/>
                  </a:lnTo>
                  <a:cubicBezTo>
                    <a:pt x="2824" y="764"/>
                    <a:pt x="2845" y="768"/>
                    <a:pt x="2891" y="768"/>
                  </a:cubicBezTo>
                  <a:lnTo>
                    <a:pt x="2941" y="768"/>
                  </a:lnTo>
                  <a:lnTo>
                    <a:pt x="2725" y="203"/>
                  </a:lnTo>
                  <a:cubicBezTo>
                    <a:pt x="2720" y="190"/>
                    <a:pt x="2697" y="181"/>
                    <a:pt x="2673" y="181"/>
                  </a:cubicBezTo>
                  <a:close/>
                  <a:moveTo>
                    <a:pt x="3529" y="203"/>
                  </a:moveTo>
                  <a:lnTo>
                    <a:pt x="3529" y="203"/>
                  </a:lnTo>
                  <a:cubicBezTo>
                    <a:pt x="3524" y="190"/>
                    <a:pt x="3501" y="181"/>
                    <a:pt x="3477" y="181"/>
                  </a:cubicBezTo>
                  <a:cubicBezTo>
                    <a:pt x="3451" y="181"/>
                    <a:pt x="3430" y="190"/>
                    <a:pt x="3425" y="203"/>
                  </a:cubicBezTo>
                  <a:lnTo>
                    <a:pt x="3212" y="768"/>
                  </a:lnTo>
                  <a:lnTo>
                    <a:pt x="3252" y="768"/>
                  </a:lnTo>
                  <a:cubicBezTo>
                    <a:pt x="3294" y="768"/>
                    <a:pt x="3313" y="764"/>
                    <a:pt x="3326" y="729"/>
                  </a:cubicBezTo>
                  <a:lnTo>
                    <a:pt x="3374" y="596"/>
                  </a:lnTo>
                  <a:lnTo>
                    <a:pt x="3502" y="596"/>
                  </a:lnTo>
                  <a:lnTo>
                    <a:pt x="3483" y="533"/>
                  </a:lnTo>
                  <a:lnTo>
                    <a:pt x="3394" y="533"/>
                  </a:lnTo>
                  <a:lnTo>
                    <a:pt x="3473" y="310"/>
                  </a:lnTo>
                  <a:lnTo>
                    <a:pt x="3616" y="729"/>
                  </a:lnTo>
                  <a:cubicBezTo>
                    <a:pt x="3628" y="764"/>
                    <a:pt x="3649" y="768"/>
                    <a:pt x="3695" y="768"/>
                  </a:cubicBezTo>
                  <a:lnTo>
                    <a:pt x="3745" y="768"/>
                  </a:lnTo>
                  <a:lnTo>
                    <a:pt x="3529" y="203"/>
                  </a:lnTo>
                  <a:lnTo>
                    <a:pt x="3529" y="203"/>
                  </a:lnTo>
                  <a:close/>
                  <a:moveTo>
                    <a:pt x="1655" y="181"/>
                  </a:moveTo>
                  <a:lnTo>
                    <a:pt x="1655" y="181"/>
                  </a:lnTo>
                  <a:cubicBezTo>
                    <a:pt x="1630" y="181"/>
                    <a:pt x="1608" y="190"/>
                    <a:pt x="1603" y="203"/>
                  </a:cubicBezTo>
                  <a:lnTo>
                    <a:pt x="1399" y="746"/>
                  </a:lnTo>
                  <a:lnTo>
                    <a:pt x="1247" y="515"/>
                  </a:lnTo>
                  <a:cubicBezTo>
                    <a:pt x="1327" y="501"/>
                    <a:pt x="1374" y="459"/>
                    <a:pt x="1374" y="387"/>
                  </a:cubicBezTo>
                  <a:lnTo>
                    <a:pt x="1374" y="336"/>
                  </a:lnTo>
                  <a:cubicBezTo>
                    <a:pt x="1374" y="232"/>
                    <a:pt x="1277" y="189"/>
                    <a:pt x="1149" y="189"/>
                  </a:cubicBezTo>
                  <a:lnTo>
                    <a:pt x="969" y="189"/>
                  </a:lnTo>
                  <a:lnTo>
                    <a:pt x="969" y="704"/>
                  </a:lnTo>
                  <a:lnTo>
                    <a:pt x="737" y="704"/>
                  </a:lnTo>
                  <a:cubicBezTo>
                    <a:pt x="646" y="704"/>
                    <a:pt x="625" y="684"/>
                    <a:pt x="625" y="590"/>
                  </a:cubicBezTo>
                  <a:lnTo>
                    <a:pt x="625" y="488"/>
                  </a:lnTo>
                  <a:lnTo>
                    <a:pt x="797" y="488"/>
                  </a:lnTo>
                  <a:lnTo>
                    <a:pt x="816" y="424"/>
                  </a:lnTo>
                  <a:lnTo>
                    <a:pt x="625" y="424"/>
                  </a:lnTo>
                  <a:lnTo>
                    <a:pt x="625" y="253"/>
                  </a:lnTo>
                  <a:lnTo>
                    <a:pt x="878" y="253"/>
                  </a:lnTo>
                  <a:lnTo>
                    <a:pt x="897" y="189"/>
                  </a:lnTo>
                  <a:lnTo>
                    <a:pt x="520" y="189"/>
                  </a:lnTo>
                  <a:lnTo>
                    <a:pt x="520" y="590"/>
                  </a:lnTo>
                  <a:cubicBezTo>
                    <a:pt x="520" y="724"/>
                    <a:pt x="552" y="768"/>
                    <a:pt x="735" y="768"/>
                  </a:cubicBezTo>
                  <a:lnTo>
                    <a:pt x="1074" y="766"/>
                  </a:lnTo>
                  <a:lnTo>
                    <a:pt x="1074" y="253"/>
                  </a:lnTo>
                  <a:lnTo>
                    <a:pt x="1149" y="253"/>
                  </a:lnTo>
                  <a:cubicBezTo>
                    <a:pt x="1230" y="253"/>
                    <a:pt x="1271" y="282"/>
                    <a:pt x="1271" y="337"/>
                  </a:cubicBezTo>
                  <a:lnTo>
                    <a:pt x="1271" y="387"/>
                  </a:lnTo>
                  <a:cubicBezTo>
                    <a:pt x="1271" y="443"/>
                    <a:pt x="1220" y="461"/>
                    <a:pt x="1157" y="461"/>
                  </a:cubicBezTo>
                  <a:lnTo>
                    <a:pt x="1110" y="461"/>
                  </a:lnTo>
                  <a:lnTo>
                    <a:pt x="1269" y="733"/>
                  </a:lnTo>
                  <a:cubicBezTo>
                    <a:pt x="1287" y="765"/>
                    <a:pt x="1296" y="768"/>
                    <a:pt x="1338" y="768"/>
                  </a:cubicBezTo>
                  <a:lnTo>
                    <a:pt x="1430" y="768"/>
                  </a:lnTo>
                  <a:cubicBezTo>
                    <a:pt x="1473" y="768"/>
                    <a:pt x="1492" y="764"/>
                    <a:pt x="1505" y="729"/>
                  </a:cubicBezTo>
                  <a:lnTo>
                    <a:pt x="1552" y="596"/>
                  </a:lnTo>
                  <a:lnTo>
                    <a:pt x="1680" y="596"/>
                  </a:lnTo>
                  <a:lnTo>
                    <a:pt x="1661" y="533"/>
                  </a:lnTo>
                  <a:lnTo>
                    <a:pt x="1573" y="533"/>
                  </a:lnTo>
                  <a:lnTo>
                    <a:pt x="1652" y="310"/>
                  </a:lnTo>
                  <a:lnTo>
                    <a:pt x="1795" y="729"/>
                  </a:lnTo>
                  <a:cubicBezTo>
                    <a:pt x="1807" y="764"/>
                    <a:pt x="1827" y="768"/>
                    <a:pt x="1873" y="768"/>
                  </a:cubicBezTo>
                  <a:lnTo>
                    <a:pt x="1923" y="768"/>
                  </a:lnTo>
                  <a:lnTo>
                    <a:pt x="1707" y="203"/>
                  </a:lnTo>
                  <a:cubicBezTo>
                    <a:pt x="1702" y="190"/>
                    <a:pt x="1679" y="181"/>
                    <a:pt x="1655" y="181"/>
                  </a:cubicBezTo>
                  <a:close/>
                  <a:moveTo>
                    <a:pt x="2304" y="530"/>
                  </a:moveTo>
                  <a:lnTo>
                    <a:pt x="2304" y="530"/>
                  </a:lnTo>
                  <a:cubicBezTo>
                    <a:pt x="2304" y="647"/>
                    <a:pt x="2266" y="704"/>
                    <a:pt x="2162" y="704"/>
                  </a:cubicBezTo>
                  <a:lnTo>
                    <a:pt x="2068" y="704"/>
                  </a:lnTo>
                  <a:lnTo>
                    <a:pt x="2068" y="253"/>
                  </a:lnTo>
                  <a:lnTo>
                    <a:pt x="2159" y="253"/>
                  </a:lnTo>
                  <a:cubicBezTo>
                    <a:pt x="2266" y="253"/>
                    <a:pt x="2304" y="316"/>
                    <a:pt x="2304" y="433"/>
                  </a:cubicBezTo>
                  <a:lnTo>
                    <a:pt x="2304" y="530"/>
                  </a:lnTo>
                  <a:lnTo>
                    <a:pt x="2304" y="530"/>
                  </a:lnTo>
                  <a:close/>
                  <a:moveTo>
                    <a:pt x="2409" y="432"/>
                  </a:moveTo>
                  <a:lnTo>
                    <a:pt x="2409" y="432"/>
                  </a:lnTo>
                  <a:cubicBezTo>
                    <a:pt x="2409" y="270"/>
                    <a:pt x="2326" y="189"/>
                    <a:pt x="2159" y="189"/>
                  </a:cubicBezTo>
                  <a:lnTo>
                    <a:pt x="1963" y="189"/>
                  </a:lnTo>
                  <a:lnTo>
                    <a:pt x="1963" y="709"/>
                  </a:lnTo>
                  <a:cubicBezTo>
                    <a:pt x="1963" y="748"/>
                    <a:pt x="1984" y="768"/>
                    <a:pt x="2029" y="768"/>
                  </a:cubicBezTo>
                  <a:lnTo>
                    <a:pt x="2159" y="768"/>
                  </a:lnTo>
                  <a:lnTo>
                    <a:pt x="2180" y="767"/>
                  </a:lnTo>
                  <a:cubicBezTo>
                    <a:pt x="2337" y="761"/>
                    <a:pt x="2409" y="693"/>
                    <a:pt x="2409" y="530"/>
                  </a:cubicBezTo>
                  <a:lnTo>
                    <a:pt x="2409" y="432"/>
                  </a:lnTo>
                  <a:lnTo>
                    <a:pt x="2409" y="432"/>
                  </a:lnTo>
                  <a:close/>
                  <a:moveTo>
                    <a:pt x="3332" y="190"/>
                  </a:moveTo>
                  <a:lnTo>
                    <a:pt x="3332" y="190"/>
                  </a:lnTo>
                  <a:lnTo>
                    <a:pt x="2851" y="190"/>
                  </a:lnTo>
                  <a:lnTo>
                    <a:pt x="2831" y="254"/>
                  </a:lnTo>
                  <a:lnTo>
                    <a:pt x="3028" y="254"/>
                  </a:lnTo>
                  <a:lnTo>
                    <a:pt x="3028" y="710"/>
                  </a:lnTo>
                  <a:cubicBezTo>
                    <a:pt x="3028" y="749"/>
                    <a:pt x="3052" y="768"/>
                    <a:pt x="3096" y="768"/>
                  </a:cubicBezTo>
                  <a:lnTo>
                    <a:pt x="3135" y="768"/>
                  </a:lnTo>
                  <a:lnTo>
                    <a:pt x="3135" y="254"/>
                  </a:lnTo>
                  <a:lnTo>
                    <a:pt x="3313" y="254"/>
                  </a:lnTo>
                  <a:lnTo>
                    <a:pt x="3332" y="19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noEditPoints="1"/>
            </p:cNvSpPr>
            <p:nvPr userDrawn="1"/>
          </p:nvSpPr>
          <p:spPr bwMode="auto">
            <a:xfrm>
              <a:off x="5464" y="4197"/>
              <a:ext cx="8" cy="9"/>
            </a:xfrm>
            <a:custGeom>
              <a:avLst/>
              <a:gdLst>
                <a:gd name="T0" fmla="*/ 59 w 99"/>
                <a:gd name="T1" fmla="*/ 30 h 98"/>
                <a:gd name="T2" fmla="*/ 59 w 99"/>
                <a:gd name="T3" fmla="*/ 30 h 98"/>
                <a:gd name="T4" fmla="*/ 47 w 99"/>
                <a:gd name="T5" fmla="*/ 28 h 98"/>
                <a:gd name="T6" fmla="*/ 39 w 99"/>
                <a:gd name="T7" fmla="*/ 28 h 98"/>
                <a:gd name="T8" fmla="*/ 39 w 99"/>
                <a:gd name="T9" fmla="*/ 48 h 98"/>
                <a:gd name="T10" fmla="*/ 48 w 99"/>
                <a:gd name="T11" fmla="*/ 48 h 98"/>
                <a:gd name="T12" fmla="*/ 57 w 99"/>
                <a:gd name="T13" fmla="*/ 46 h 98"/>
                <a:gd name="T14" fmla="*/ 63 w 99"/>
                <a:gd name="T15" fmla="*/ 38 h 98"/>
                <a:gd name="T16" fmla="*/ 59 w 99"/>
                <a:gd name="T17" fmla="*/ 30 h 98"/>
                <a:gd name="T18" fmla="*/ 49 w 99"/>
                <a:gd name="T19" fmla="*/ 22 h 98"/>
                <a:gd name="T20" fmla="*/ 49 w 99"/>
                <a:gd name="T21" fmla="*/ 22 h 98"/>
                <a:gd name="T22" fmla="*/ 63 w 99"/>
                <a:gd name="T23" fmla="*/ 23 h 98"/>
                <a:gd name="T24" fmla="*/ 72 w 99"/>
                <a:gd name="T25" fmla="*/ 37 h 98"/>
                <a:gd name="T26" fmla="*/ 66 w 99"/>
                <a:gd name="T27" fmla="*/ 48 h 98"/>
                <a:gd name="T28" fmla="*/ 59 w 99"/>
                <a:gd name="T29" fmla="*/ 51 h 98"/>
                <a:gd name="T30" fmla="*/ 68 w 99"/>
                <a:gd name="T31" fmla="*/ 56 h 98"/>
                <a:gd name="T32" fmla="*/ 71 w 99"/>
                <a:gd name="T33" fmla="*/ 64 h 98"/>
                <a:gd name="T34" fmla="*/ 71 w 99"/>
                <a:gd name="T35" fmla="*/ 68 h 98"/>
                <a:gd name="T36" fmla="*/ 71 w 99"/>
                <a:gd name="T37" fmla="*/ 72 h 98"/>
                <a:gd name="T38" fmla="*/ 72 w 99"/>
                <a:gd name="T39" fmla="*/ 75 h 98"/>
                <a:gd name="T40" fmla="*/ 72 w 99"/>
                <a:gd name="T41" fmla="*/ 76 h 98"/>
                <a:gd name="T42" fmla="*/ 63 w 99"/>
                <a:gd name="T43" fmla="*/ 76 h 98"/>
                <a:gd name="T44" fmla="*/ 63 w 99"/>
                <a:gd name="T45" fmla="*/ 75 h 98"/>
                <a:gd name="T46" fmla="*/ 63 w 99"/>
                <a:gd name="T47" fmla="*/ 75 h 98"/>
                <a:gd name="T48" fmla="*/ 62 w 99"/>
                <a:gd name="T49" fmla="*/ 73 h 98"/>
                <a:gd name="T50" fmla="*/ 62 w 99"/>
                <a:gd name="T51" fmla="*/ 69 h 98"/>
                <a:gd name="T52" fmla="*/ 57 w 99"/>
                <a:gd name="T53" fmla="*/ 56 h 98"/>
                <a:gd name="T54" fmla="*/ 47 w 99"/>
                <a:gd name="T55" fmla="*/ 54 h 98"/>
                <a:gd name="T56" fmla="*/ 39 w 99"/>
                <a:gd name="T57" fmla="*/ 54 h 98"/>
                <a:gd name="T58" fmla="*/ 39 w 99"/>
                <a:gd name="T59" fmla="*/ 76 h 98"/>
                <a:gd name="T60" fmla="*/ 30 w 99"/>
                <a:gd name="T61" fmla="*/ 76 h 98"/>
                <a:gd name="T62" fmla="*/ 30 w 99"/>
                <a:gd name="T63" fmla="*/ 22 h 98"/>
                <a:gd name="T64" fmla="*/ 49 w 99"/>
                <a:gd name="T65" fmla="*/ 22 h 98"/>
                <a:gd name="T66" fmla="*/ 49 w 99"/>
                <a:gd name="T67" fmla="*/ 22 h 98"/>
                <a:gd name="T68" fmla="*/ 20 w 99"/>
                <a:gd name="T69" fmla="*/ 19 h 98"/>
                <a:gd name="T70" fmla="*/ 20 w 99"/>
                <a:gd name="T71" fmla="*/ 19 h 98"/>
                <a:gd name="T72" fmla="*/ 7 w 99"/>
                <a:gd name="T73" fmla="*/ 49 h 98"/>
                <a:gd name="T74" fmla="*/ 20 w 99"/>
                <a:gd name="T75" fmla="*/ 79 h 98"/>
                <a:gd name="T76" fmla="*/ 50 w 99"/>
                <a:gd name="T77" fmla="*/ 92 h 98"/>
                <a:gd name="T78" fmla="*/ 80 w 99"/>
                <a:gd name="T79" fmla="*/ 79 h 98"/>
                <a:gd name="T80" fmla="*/ 92 w 99"/>
                <a:gd name="T81" fmla="*/ 49 h 98"/>
                <a:gd name="T82" fmla="*/ 80 w 99"/>
                <a:gd name="T83" fmla="*/ 19 h 98"/>
                <a:gd name="T84" fmla="*/ 50 w 99"/>
                <a:gd name="T85" fmla="*/ 6 h 98"/>
                <a:gd name="T86" fmla="*/ 20 w 99"/>
                <a:gd name="T87" fmla="*/ 19 h 98"/>
                <a:gd name="T88" fmla="*/ 85 w 99"/>
                <a:gd name="T89" fmla="*/ 84 h 98"/>
                <a:gd name="T90" fmla="*/ 85 w 99"/>
                <a:gd name="T91" fmla="*/ 84 h 98"/>
                <a:gd name="T92" fmla="*/ 50 w 99"/>
                <a:gd name="T93" fmla="*/ 98 h 98"/>
                <a:gd name="T94" fmla="*/ 15 w 99"/>
                <a:gd name="T95" fmla="*/ 84 h 98"/>
                <a:gd name="T96" fmla="*/ 0 w 99"/>
                <a:gd name="T97" fmla="*/ 49 h 98"/>
                <a:gd name="T98" fmla="*/ 15 w 99"/>
                <a:gd name="T99" fmla="*/ 14 h 98"/>
                <a:gd name="T100" fmla="*/ 50 w 99"/>
                <a:gd name="T101" fmla="*/ 0 h 98"/>
                <a:gd name="T102" fmla="*/ 85 w 99"/>
                <a:gd name="T103" fmla="*/ 14 h 98"/>
                <a:gd name="T104" fmla="*/ 99 w 99"/>
                <a:gd name="T105" fmla="*/ 49 h 98"/>
                <a:gd name="T106" fmla="*/ 85 w 99"/>
                <a:gd name="T107" fmla="*/ 8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98">
                  <a:moveTo>
                    <a:pt x="59" y="30"/>
                  </a:moveTo>
                  <a:lnTo>
                    <a:pt x="59" y="30"/>
                  </a:lnTo>
                  <a:cubicBezTo>
                    <a:pt x="57" y="29"/>
                    <a:pt x="53" y="28"/>
                    <a:pt x="47" y="28"/>
                  </a:cubicBezTo>
                  <a:lnTo>
                    <a:pt x="39" y="28"/>
                  </a:lnTo>
                  <a:lnTo>
                    <a:pt x="39" y="48"/>
                  </a:lnTo>
                  <a:lnTo>
                    <a:pt x="48" y="48"/>
                  </a:lnTo>
                  <a:cubicBezTo>
                    <a:pt x="52" y="48"/>
                    <a:pt x="55" y="47"/>
                    <a:pt x="57" y="46"/>
                  </a:cubicBezTo>
                  <a:cubicBezTo>
                    <a:pt x="61" y="45"/>
                    <a:pt x="63" y="42"/>
                    <a:pt x="63" y="38"/>
                  </a:cubicBezTo>
                  <a:cubicBezTo>
                    <a:pt x="63" y="34"/>
                    <a:pt x="61" y="31"/>
                    <a:pt x="59" y="30"/>
                  </a:cubicBezTo>
                  <a:close/>
                  <a:moveTo>
                    <a:pt x="49" y="22"/>
                  </a:moveTo>
                  <a:lnTo>
                    <a:pt x="49" y="22"/>
                  </a:lnTo>
                  <a:cubicBezTo>
                    <a:pt x="55" y="22"/>
                    <a:pt x="60" y="22"/>
                    <a:pt x="63" y="23"/>
                  </a:cubicBezTo>
                  <a:cubicBezTo>
                    <a:pt x="69" y="26"/>
                    <a:pt x="72" y="30"/>
                    <a:pt x="72" y="37"/>
                  </a:cubicBezTo>
                  <a:cubicBezTo>
                    <a:pt x="72" y="42"/>
                    <a:pt x="70" y="46"/>
                    <a:pt x="66" y="48"/>
                  </a:cubicBezTo>
                  <a:cubicBezTo>
                    <a:pt x="65" y="49"/>
                    <a:pt x="62" y="50"/>
                    <a:pt x="59" y="51"/>
                  </a:cubicBezTo>
                  <a:cubicBezTo>
                    <a:pt x="63" y="51"/>
                    <a:pt x="66" y="53"/>
                    <a:pt x="68" y="56"/>
                  </a:cubicBezTo>
                  <a:cubicBezTo>
                    <a:pt x="70" y="59"/>
                    <a:pt x="71" y="62"/>
                    <a:pt x="71" y="64"/>
                  </a:cubicBezTo>
                  <a:lnTo>
                    <a:pt x="71" y="68"/>
                  </a:lnTo>
                  <a:cubicBezTo>
                    <a:pt x="71" y="69"/>
                    <a:pt x="71" y="71"/>
                    <a:pt x="71" y="72"/>
                  </a:cubicBezTo>
                  <a:cubicBezTo>
                    <a:pt x="71" y="74"/>
                    <a:pt x="71" y="75"/>
                    <a:pt x="72" y="75"/>
                  </a:cubicBezTo>
                  <a:lnTo>
                    <a:pt x="72" y="76"/>
                  </a:lnTo>
                  <a:lnTo>
                    <a:pt x="63" y="76"/>
                  </a:lnTo>
                  <a:cubicBezTo>
                    <a:pt x="63" y="76"/>
                    <a:pt x="63" y="75"/>
                    <a:pt x="63" y="75"/>
                  </a:cubicBezTo>
                  <a:cubicBezTo>
                    <a:pt x="63" y="75"/>
                    <a:pt x="63" y="75"/>
                    <a:pt x="63" y="75"/>
                  </a:cubicBezTo>
                  <a:lnTo>
                    <a:pt x="62" y="73"/>
                  </a:lnTo>
                  <a:lnTo>
                    <a:pt x="62" y="69"/>
                  </a:lnTo>
                  <a:cubicBezTo>
                    <a:pt x="62" y="62"/>
                    <a:pt x="61" y="58"/>
                    <a:pt x="57" y="56"/>
                  </a:cubicBezTo>
                  <a:cubicBezTo>
                    <a:pt x="55" y="55"/>
                    <a:pt x="52" y="54"/>
                    <a:pt x="47" y="54"/>
                  </a:cubicBezTo>
                  <a:lnTo>
                    <a:pt x="39" y="54"/>
                  </a:lnTo>
                  <a:lnTo>
                    <a:pt x="39" y="76"/>
                  </a:lnTo>
                  <a:lnTo>
                    <a:pt x="30" y="76"/>
                  </a:lnTo>
                  <a:lnTo>
                    <a:pt x="30" y="22"/>
                  </a:lnTo>
                  <a:lnTo>
                    <a:pt x="49" y="22"/>
                  </a:lnTo>
                  <a:lnTo>
                    <a:pt x="49" y="22"/>
                  </a:lnTo>
                  <a:close/>
                  <a:moveTo>
                    <a:pt x="20" y="19"/>
                  </a:moveTo>
                  <a:lnTo>
                    <a:pt x="20" y="19"/>
                  </a:lnTo>
                  <a:cubicBezTo>
                    <a:pt x="11" y="27"/>
                    <a:pt x="7" y="37"/>
                    <a:pt x="7" y="49"/>
                  </a:cubicBezTo>
                  <a:cubicBezTo>
                    <a:pt x="7" y="61"/>
                    <a:pt x="11" y="71"/>
                    <a:pt x="20" y="79"/>
                  </a:cubicBezTo>
                  <a:cubicBezTo>
                    <a:pt x="28" y="87"/>
                    <a:pt x="38" y="92"/>
                    <a:pt x="50" y="92"/>
                  </a:cubicBezTo>
                  <a:cubicBezTo>
                    <a:pt x="61" y="92"/>
                    <a:pt x="71" y="87"/>
                    <a:pt x="80" y="79"/>
                  </a:cubicBezTo>
                  <a:cubicBezTo>
                    <a:pt x="88" y="71"/>
                    <a:pt x="92" y="61"/>
                    <a:pt x="92" y="49"/>
                  </a:cubicBezTo>
                  <a:cubicBezTo>
                    <a:pt x="92" y="37"/>
                    <a:pt x="88" y="27"/>
                    <a:pt x="80" y="19"/>
                  </a:cubicBezTo>
                  <a:cubicBezTo>
                    <a:pt x="71" y="10"/>
                    <a:pt x="61" y="6"/>
                    <a:pt x="50" y="6"/>
                  </a:cubicBezTo>
                  <a:cubicBezTo>
                    <a:pt x="38" y="6"/>
                    <a:pt x="28" y="10"/>
                    <a:pt x="20" y="19"/>
                  </a:cubicBezTo>
                  <a:close/>
                  <a:moveTo>
                    <a:pt x="85" y="84"/>
                  </a:moveTo>
                  <a:lnTo>
                    <a:pt x="85" y="84"/>
                  </a:lnTo>
                  <a:cubicBezTo>
                    <a:pt x="75" y="94"/>
                    <a:pt x="63" y="98"/>
                    <a:pt x="50" y="98"/>
                  </a:cubicBezTo>
                  <a:cubicBezTo>
                    <a:pt x="36" y="98"/>
                    <a:pt x="24" y="94"/>
                    <a:pt x="15" y="84"/>
                  </a:cubicBezTo>
                  <a:cubicBezTo>
                    <a:pt x="5" y="74"/>
                    <a:pt x="0" y="63"/>
                    <a:pt x="0" y="49"/>
                  </a:cubicBezTo>
                  <a:cubicBezTo>
                    <a:pt x="0" y="35"/>
                    <a:pt x="5" y="24"/>
                    <a:pt x="15" y="14"/>
                  </a:cubicBezTo>
                  <a:cubicBezTo>
                    <a:pt x="24" y="4"/>
                    <a:pt x="36" y="0"/>
                    <a:pt x="50" y="0"/>
                  </a:cubicBezTo>
                  <a:cubicBezTo>
                    <a:pt x="63" y="0"/>
                    <a:pt x="75" y="4"/>
                    <a:pt x="85" y="14"/>
                  </a:cubicBezTo>
                  <a:cubicBezTo>
                    <a:pt x="94" y="24"/>
                    <a:pt x="99" y="35"/>
                    <a:pt x="99" y="49"/>
                  </a:cubicBezTo>
                  <a:cubicBezTo>
                    <a:pt x="99" y="63"/>
                    <a:pt x="94" y="74"/>
                    <a:pt x="85" y="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Footer Placeholder 3"/>
          <p:cNvSpPr>
            <a:spLocks noGrp="1"/>
          </p:cNvSpPr>
          <p:nvPr>
            <p:ph type="ftr" sz="quarter" idx="2"/>
          </p:nvPr>
        </p:nvSpPr>
        <p:spPr>
          <a:xfrm>
            <a:off x="457200" y="8743301"/>
            <a:ext cx="2971800" cy="107722"/>
          </a:xfrm>
          <a:prstGeom prst="rect">
            <a:avLst/>
          </a:prstGeom>
        </p:spPr>
        <p:txBody>
          <a:bodyPr vert="horz" wrap="square" lIns="0" tIns="0" rIns="0" bIns="0" rtlCol="0" anchor="ctr">
            <a:spAutoFit/>
          </a:bodyPr>
          <a:lstStyle/>
          <a:p>
            <a:r>
              <a:rPr lang="en-US" sz="700">
                <a:solidFill>
                  <a:schemeClr val="bg2"/>
                </a:solidFill>
              </a:rPr>
              <a:t>© 2016 Teradata</a:t>
            </a:r>
            <a:endParaRPr lang="en-US" sz="700" dirty="0">
              <a:solidFill>
                <a:schemeClr val="bg2"/>
              </a:solidFill>
            </a:endParaRPr>
          </a:p>
        </p:txBody>
      </p:sp>
    </p:spTree>
    <p:extLst>
      <p:ext uri="{BB962C8B-B14F-4D97-AF65-F5344CB8AC3E}">
        <p14:creationId xmlns:p14="http://schemas.microsoft.com/office/powerpoint/2010/main" val="88409537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20B24A-4901-584A-9EFA-AC0C3BF0E694}" type="datetime1">
              <a:rPr lang="en-US" smtClean="0"/>
              <a:pPr/>
              <a:t>1/27/2022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286468" y="8743301"/>
            <a:ext cx="109004" cy="107722"/>
          </a:xfrm>
          <a:prstGeom prst="rect">
            <a:avLst/>
          </a:prstGeom>
          <a:noFill/>
        </p:spPr>
        <p:txBody>
          <a:bodyPr wrap="none" lIns="0" tIns="0" rIns="0" bIns="0" rtlCol="0">
            <a:spAutoFit/>
          </a:bodyPr>
          <a:lstStyle/>
          <a:p>
            <a:pPr algn="r"/>
            <a:fld id="{0C8E8817-043E-4BA1-A90E-6FB9FA409362}" type="slidenum">
              <a:rPr lang="en-US" sz="700" smtClean="0">
                <a:solidFill>
                  <a:schemeClr val="bg2"/>
                </a:solidFill>
              </a:rPr>
              <a:pPr algn="r"/>
              <a:t>‹#›</a:t>
            </a:fld>
            <a:endParaRPr lang="en-US" sz="700" dirty="0">
              <a:solidFill>
                <a:schemeClr val="bg2"/>
              </a:solidFill>
            </a:endParaRPr>
          </a:p>
        </p:txBody>
      </p:sp>
      <p:grpSp>
        <p:nvGrpSpPr>
          <p:cNvPr id="9" name="Group 4"/>
          <p:cNvGrpSpPr>
            <a:grpSpLocks noChangeAspect="1"/>
          </p:cNvGrpSpPr>
          <p:nvPr/>
        </p:nvGrpSpPr>
        <p:grpSpPr bwMode="auto">
          <a:xfrm>
            <a:off x="6010878" y="8738453"/>
            <a:ext cx="531812" cy="119063"/>
            <a:chOff x="5137" y="4139"/>
            <a:chExt cx="335" cy="75"/>
          </a:xfrm>
          <a:solidFill>
            <a:schemeClr val="accent1"/>
          </a:solidFill>
        </p:grpSpPr>
        <p:sp>
          <p:nvSpPr>
            <p:cNvPr id="10" name="Freeform 5"/>
            <p:cNvSpPr>
              <a:spLocks noEditPoints="1"/>
            </p:cNvSpPr>
            <p:nvPr userDrawn="1"/>
          </p:nvSpPr>
          <p:spPr bwMode="auto">
            <a:xfrm>
              <a:off x="5137" y="4139"/>
              <a:ext cx="324" cy="75"/>
            </a:xfrm>
            <a:custGeom>
              <a:avLst/>
              <a:gdLst>
                <a:gd name="T0" fmla="*/ 660 w 3745"/>
                <a:gd name="T1" fmla="*/ 0 h 863"/>
                <a:gd name="T2" fmla="*/ 0 w 3745"/>
                <a:gd name="T3" fmla="*/ 73 h 863"/>
                <a:gd name="T4" fmla="*/ 292 w 3745"/>
                <a:gd name="T5" fmla="*/ 804 h 863"/>
                <a:gd name="T6" fmla="*/ 399 w 3745"/>
                <a:gd name="T7" fmla="*/ 863 h 863"/>
                <a:gd name="T8" fmla="*/ 637 w 3745"/>
                <a:gd name="T9" fmla="*/ 73 h 863"/>
                <a:gd name="T10" fmla="*/ 660 w 3745"/>
                <a:gd name="T11" fmla="*/ 0 h 863"/>
                <a:gd name="T12" fmla="*/ 2673 w 3745"/>
                <a:gd name="T13" fmla="*/ 181 h 863"/>
                <a:gd name="T14" fmla="*/ 2408 w 3745"/>
                <a:gd name="T15" fmla="*/ 768 h 863"/>
                <a:gd name="T16" fmla="*/ 2522 w 3745"/>
                <a:gd name="T17" fmla="*/ 729 h 863"/>
                <a:gd name="T18" fmla="*/ 2698 w 3745"/>
                <a:gd name="T19" fmla="*/ 596 h 863"/>
                <a:gd name="T20" fmla="*/ 2590 w 3745"/>
                <a:gd name="T21" fmla="*/ 533 h 863"/>
                <a:gd name="T22" fmla="*/ 2812 w 3745"/>
                <a:gd name="T23" fmla="*/ 729 h 863"/>
                <a:gd name="T24" fmla="*/ 2941 w 3745"/>
                <a:gd name="T25" fmla="*/ 768 h 863"/>
                <a:gd name="T26" fmla="*/ 2673 w 3745"/>
                <a:gd name="T27" fmla="*/ 181 h 863"/>
                <a:gd name="T28" fmla="*/ 3529 w 3745"/>
                <a:gd name="T29" fmla="*/ 203 h 863"/>
                <a:gd name="T30" fmla="*/ 3425 w 3745"/>
                <a:gd name="T31" fmla="*/ 203 h 863"/>
                <a:gd name="T32" fmla="*/ 3252 w 3745"/>
                <a:gd name="T33" fmla="*/ 768 h 863"/>
                <a:gd name="T34" fmla="*/ 3374 w 3745"/>
                <a:gd name="T35" fmla="*/ 596 h 863"/>
                <a:gd name="T36" fmla="*/ 3483 w 3745"/>
                <a:gd name="T37" fmla="*/ 533 h 863"/>
                <a:gd name="T38" fmla="*/ 3473 w 3745"/>
                <a:gd name="T39" fmla="*/ 310 h 863"/>
                <a:gd name="T40" fmla="*/ 3695 w 3745"/>
                <a:gd name="T41" fmla="*/ 768 h 863"/>
                <a:gd name="T42" fmla="*/ 3529 w 3745"/>
                <a:gd name="T43" fmla="*/ 203 h 863"/>
                <a:gd name="T44" fmla="*/ 1655 w 3745"/>
                <a:gd name="T45" fmla="*/ 181 h 863"/>
                <a:gd name="T46" fmla="*/ 1603 w 3745"/>
                <a:gd name="T47" fmla="*/ 203 h 863"/>
                <a:gd name="T48" fmla="*/ 1247 w 3745"/>
                <a:gd name="T49" fmla="*/ 515 h 863"/>
                <a:gd name="T50" fmla="*/ 1374 w 3745"/>
                <a:gd name="T51" fmla="*/ 336 h 863"/>
                <a:gd name="T52" fmla="*/ 969 w 3745"/>
                <a:gd name="T53" fmla="*/ 189 h 863"/>
                <a:gd name="T54" fmla="*/ 737 w 3745"/>
                <a:gd name="T55" fmla="*/ 704 h 863"/>
                <a:gd name="T56" fmla="*/ 625 w 3745"/>
                <a:gd name="T57" fmla="*/ 488 h 863"/>
                <a:gd name="T58" fmla="*/ 816 w 3745"/>
                <a:gd name="T59" fmla="*/ 424 h 863"/>
                <a:gd name="T60" fmla="*/ 625 w 3745"/>
                <a:gd name="T61" fmla="*/ 253 h 863"/>
                <a:gd name="T62" fmla="*/ 897 w 3745"/>
                <a:gd name="T63" fmla="*/ 189 h 863"/>
                <a:gd name="T64" fmla="*/ 520 w 3745"/>
                <a:gd name="T65" fmla="*/ 590 h 863"/>
                <a:gd name="T66" fmla="*/ 1074 w 3745"/>
                <a:gd name="T67" fmla="*/ 766 h 863"/>
                <a:gd name="T68" fmla="*/ 1149 w 3745"/>
                <a:gd name="T69" fmla="*/ 253 h 863"/>
                <a:gd name="T70" fmla="*/ 1271 w 3745"/>
                <a:gd name="T71" fmla="*/ 387 h 863"/>
                <a:gd name="T72" fmla="*/ 1110 w 3745"/>
                <a:gd name="T73" fmla="*/ 461 h 863"/>
                <a:gd name="T74" fmla="*/ 1338 w 3745"/>
                <a:gd name="T75" fmla="*/ 768 h 863"/>
                <a:gd name="T76" fmla="*/ 1505 w 3745"/>
                <a:gd name="T77" fmla="*/ 729 h 863"/>
                <a:gd name="T78" fmla="*/ 1680 w 3745"/>
                <a:gd name="T79" fmla="*/ 596 h 863"/>
                <a:gd name="T80" fmla="*/ 1573 w 3745"/>
                <a:gd name="T81" fmla="*/ 533 h 863"/>
                <a:gd name="T82" fmla="*/ 1795 w 3745"/>
                <a:gd name="T83" fmla="*/ 729 h 863"/>
                <a:gd name="T84" fmla="*/ 1923 w 3745"/>
                <a:gd name="T85" fmla="*/ 768 h 863"/>
                <a:gd name="T86" fmla="*/ 1655 w 3745"/>
                <a:gd name="T87" fmla="*/ 181 h 863"/>
                <a:gd name="T88" fmla="*/ 2304 w 3745"/>
                <a:gd name="T89" fmla="*/ 530 h 863"/>
                <a:gd name="T90" fmla="*/ 2068 w 3745"/>
                <a:gd name="T91" fmla="*/ 704 h 863"/>
                <a:gd name="T92" fmla="*/ 2159 w 3745"/>
                <a:gd name="T93" fmla="*/ 253 h 863"/>
                <a:gd name="T94" fmla="*/ 2304 w 3745"/>
                <a:gd name="T95" fmla="*/ 530 h 863"/>
                <a:gd name="T96" fmla="*/ 2409 w 3745"/>
                <a:gd name="T97" fmla="*/ 432 h 863"/>
                <a:gd name="T98" fmla="*/ 2159 w 3745"/>
                <a:gd name="T99" fmla="*/ 189 h 863"/>
                <a:gd name="T100" fmla="*/ 1963 w 3745"/>
                <a:gd name="T101" fmla="*/ 709 h 863"/>
                <a:gd name="T102" fmla="*/ 2159 w 3745"/>
                <a:gd name="T103" fmla="*/ 768 h 863"/>
                <a:gd name="T104" fmla="*/ 2409 w 3745"/>
                <a:gd name="T105" fmla="*/ 530 h 863"/>
                <a:gd name="T106" fmla="*/ 2409 w 3745"/>
                <a:gd name="T107" fmla="*/ 432 h 863"/>
                <a:gd name="T108" fmla="*/ 3332 w 3745"/>
                <a:gd name="T109" fmla="*/ 190 h 863"/>
                <a:gd name="T110" fmla="*/ 2831 w 3745"/>
                <a:gd name="T111" fmla="*/ 254 h 863"/>
                <a:gd name="T112" fmla="*/ 3028 w 3745"/>
                <a:gd name="T113" fmla="*/ 710 h 863"/>
                <a:gd name="T114" fmla="*/ 3135 w 3745"/>
                <a:gd name="T115" fmla="*/ 768 h 863"/>
                <a:gd name="T116" fmla="*/ 3313 w 3745"/>
                <a:gd name="T117" fmla="*/ 254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45" h="863">
                  <a:moveTo>
                    <a:pt x="660" y="0"/>
                  </a:moveTo>
                  <a:lnTo>
                    <a:pt x="660" y="0"/>
                  </a:lnTo>
                  <a:lnTo>
                    <a:pt x="22" y="0"/>
                  </a:lnTo>
                  <a:lnTo>
                    <a:pt x="0" y="73"/>
                  </a:lnTo>
                  <a:lnTo>
                    <a:pt x="292" y="73"/>
                  </a:lnTo>
                  <a:lnTo>
                    <a:pt x="292" y="804"/>
                  </a:lnTo>
                  <a:cubicBezTo>
                    <a:pt x="292" y="843"/>
                    <a:pt x="316" y="863"/>
                    <a:pt x="360" y="863"/>
                  </a:cubicBezTo>
                  <a:lnTo>
                    <a:pt x="399" y="863"/>
                  </a:lnTo>
                  <a:lnTo>
                    <a:pt x="399" y="73"/>
                  </a:lnTo>
                  <a:lnTo>
                    <a:pt x="637" y="73"/>
                  </a:lnTo>
                  <a:lnTo>
                    <a:pt x="660" y="0"/>
                  </a:lnTo>
                  <a:lnTo>
                    <a:pt x="660" y="0"/>
                  </a:lnTo>
                  <a:close/>
                  <a:moveTo>
                    <a:pt x="2673" y="181"/>
                  </a:moveTo>
                  <a:lnTo>
                    <a:pt x="2673" y="181"/>
                  </a:lnTo>
                  <a:cubicBezTo>
                    <a:pt x="2647" y="181"/>
                    <a:pt x="2626" y="190"/>
                    <a:pt x="2621" y="203"/>
                  </a:cubicBezTo>
                  <a:lnTo>
                    <a:pt x="2408" y="768"/>
                  </a:lnTo>
                  <a:lnTo>
                    <a:pt x="2448" y="768"/>
                  </a:lnTo>
                  <a:cubicBezTo>
                    <a:pt x="2491" y="768"/>
                    <a:pt x="2509" y="764"/>
                    <a:pt x="2522" y="729"/>
                  </a:cubicBezTo>
                  <a:lnTo>
                    <a:pt x="2570" y="596"/>
                  </a:lnTo>
                  <a:lnTo>
                    <a:pt x="2698" y="596"/>
                  </a:lnTo>
                  <a:lnTo>
                    <a:pt x="2679" y="533"/>
                  </a:lnTo>
                  <a:lnTo>
                    <a:pt x="2590" y="533"/>
                  </a:lnTo>
                  <a:lnTo>
                    <a:pt x="2669" y="310"/>
                  </a:lnTo>
                  <a:lnTo>
                    <a:pt x="2812" y="729"/>
                  </a:lnTo>
                  <a:cubicBezTo>
                    <a:pt x="2824" y="764"/>
                    <a:pt x="2845" y="768"/>
                    <a:pt x="2891" y="768"/>
                  </a:cubicBezTo>
                  <a:lnTo>
                    <a:pt x="2941" y="768"/>
                  </a:lnTo>
                  <a:lnTo>
                    <a:pt x="2725" y="203"/>
                  </a:lnTo>
                  <a:cubicBezTo>
                    <a:pt x="2720" y="190"/>
                    <a:pt x="2697" y="181"/>
                    <a:pt x="2673" y="181"/>
                  </a:cubicBezTo>
                  <a:close/>
                  <a:moveTo>
                    <a:pt x="3529" y="203"/>
                  </a:moveTo>
                  <a:lnTo>
                    <a:pt x="3529" y="203"/>
                  </a:lnTo>
                  <a:cubicBezTo>
                    <a:pt x="3524" y="190"/>
                    <a:pt x="3501" y="181"/>
                    <a:pt x="3477" y="181"/>
                  </a:cubicBezTo>
                  <a:cubicBezTo>
                    <a:pt x="3451" y="181"/>
                    <a:pt x="3430" y="190"/>
                    <a:pt x="3425" y="203"/>
                  </a:cubicBezTo>
                  <a:lnTo>
                    <a:pt x="3212" y="768"/>
                  </a:lnTo>
                  <a:lnTo>
                    <a:pt x="3252" y="768"/>
                  </a:lnTo>
                  <a:cubicBezTo>
                    <a:pt x="3294" y="768"/>
                    <a:pt x="3313" y="764"/>
                    <a:pt x="3326" y="729"/>
                  </a:cubicBezTo>
                  <a:lnTo>
                    <a:pt x="3374" y="596"/>
                  </a:lnTo>
                  <a:lnTo>
                    <a:pt x="3502" y="596"/>
                  </a:lnTo>
                  <a:lnTo>
                    <a:pt x="3483" y="533"/>
                  </a:lnTo>
                  <a:lnTo>
                    <a:pt x="3394" y="533"/>
                  </a:lnTo>
                  <a:lnTo>
                    <a:pt x="3473" y="310"/>
                  </a:lnTo>
                  <a:lnTo>
                    <a:pt x="3616" y="729"/>
                  </a:lnTo>
                  <a:cubicBezTo>
                    <a:pt x="3628" y="764"/>
                    <a:pt x="3649" y="768"/>
                    <a:pt x="3695" y="768"/>
                  </a:cubicBezTo>
                  <a:lnTo>
                    <a:pt x="3745" y="768"/>
                  </a:lnTo>
                  <a:lnTo>
                    <a:pt x="3529" y="203"/>
                  </a:lnTo>
                  <a:lnTo>
                    <a:pt x="3529" y="203"/>
                  </a:lnTo>
                  <a:close/>
                  <a:moveTo>
                    <a:pt x="1655" y="181"/>
                  </a:moveTo>
                  <a:lnTo>
                    <a:pt x="1655" y="181"/>
                  </a:lnTo>
                  <a:cubicBezTo>
                    <a:pt x="1630" y="181"/>
                    <a:pt x="1608" y="190"/>
                    <a:pt x="1603" y="203"/>
                  </a:cubicBezTo>
                  <a:lnTo>
                    <a:pt x="1399" y="746"/>
                  </a:lnTo>
                  <a:lnTo>
                    <a:pt x="1247" y="515"/>
                  </a:lnTo>
                  <a:cubicBezTo>
                    <a:pt x="1327" y="501"/>
                    <a:pt x="1374" y="459"/>
                    <a:pt x="1374" y="387"/>
                  </a:cubicBezTo>
                  <a:lnTo>
                    <a:pt x="1374" y="336"/>
                  </a:lnTo>
                  <a:cubicBezTo>
                    <a:pt x="1374" y="232"/>
                    <a:pt x="1277" y="189"/>
                    <a:pt x="1149" y="189"/>
                  </a:cubicBezTo>
                  <a:lnTo>
                    <a:pt x="969" y="189"/>
                  </a:lnTo>
                  <a:lnTo>
                    <a:pt x="969" y="704"/>
                  </a:lnTo>
                  <a:lnTo>
                    <a:pt x="737" y="704"/>
                  </a:lnTo>
                  <a:cubicBezTo>
                    <a:pt x="646" y="704"/>
                    <a:pt x="625" y="684"/>
                    <a:pt x="625" y="590"/>
                  </a:cubicBezTo>
                  <a:lnTo>
                    <a:pt x="625" y="488"/>
                  </a:lnTo>
                  <a:lnTo>
                    <a:pt x="797" y="488"/>
                  </a:lnTo>
                  <a:lnTo>
                    <a:pt x="816" y="424"/>
                  </a:lnTo>
                  <a:lnTo>
                    <a:pt x="625" y="424"/>
                  </a:lnTo>
                  <a:lnTo>
                    <a:pt x="625" y="253"/>
                  </a:lnTo>
                  <a:lnTo>
                    <a:pt x="878" y="253"/>
                  </a:lnTo>
                  <a:lnTo>
                    <a:pt x="897" y="189"/>
                  </a:lnTo>
                  <a:lnTo>
                    <a:pt x="520" y="189"/>
                  </a:lnTo>
                  <a:lnTo>
                    <a:pt x="520" y="590"/>
                  </a:lnTo>
                  <a:cubicBezTo>
                    <a:pt x="520" y="724"/>
                    <a:pt x="552" y="768"/>
                    <a:pt x="735" y="768"/>
                  </a:cubicBezTo>
                  <a:lnTo>
                    <a:pt x="1074" y="766"/>
                  </a:lnTo>
                  <a:lnTo>
                    <a:pt x="1074" y="253"/>
                  </a:lnTo>
                  <a:lnTo>
                    <a:pt x="1149" y="253"/>
                  </a:lnTo>
                  <a:cubicBezTo>
                    <a:pt x="1230" y="253"/>
                    <a:pt x="1271" y="282"/>
                    <a:pt x="1271" y="337"/>
                  </a:cubicBezTo>
                  <a:lnTo>
                    <a:pt x="1271" y="387"/>
                  </a:lnTo>
                  <a:cubicBezTo>
                    <a:pt x="1271" y="443"/>
                    <a:pt x="1220" y="461"/>
                    <a:pt x="1157" y="461"/>
                  </a:cubicBezTo>
                  <a:lnTo>
                    <a:pt x="1110" y="461"/>
                  </a:lnTo>
                  <a:lnTo>
                    <a:pt x="1269" y="733"/>
                  </a:lnTo>
                  <a:cubicBezTo>
                    <a:pt x="1287" y="765"/>
                    <a:pt x="1296" y="768"/>
                    <a:pt x="1338" y="768"/>
                  </a:cubicBezTo>
                  <a:lnTo>
                    <a:pt x="1430" y="768"/>
                  </a:lnTo>
                  <a:cubicBezTo>
                    <a:pt x="1473" y="768"/>
                    <a:pt x="1492" y="764"/>
                    <a:pt x="1505" y="729"/>
                  </a:cubicBezTo>
                  <a:lnTo>
                    <a:pt x="1552" y="596"/>
                  </a:lnTo>
                  <a:lnTo>
                    <a:pt x="1680" y="596"/>
                  </a:lnTo>
                  <a:lnTo>
                    <a:pt x="1661" y="533"/>
                  </a:lnTo>
                  <a:lnTo>
                    <a:pt x="1573" y="533"/>
                  </a:lnTo>
                  <a:lnTo>
                    <a:pt x="1652" y="310"/>
                  </a:lnTo>
                  <a:lnTo>
                    <a:pt x="1795" y="729"/>
                  </a:lnTo>
                  <a:cubicBezTo>
                    <a:pt x="1807" y="764"/>
                    <a:pt x="1827" y="768"/>
                    <a:pt x="1873" y="768"/>
                  </a:cubicBezTo>
                  <a:lnTo>
                    <a:pt x="1923" y="768"/>
                  </a:lnTo>
                  <a:lnTo>
                    <a:pt x="1707" y="203"/>
                  </a:lnTo>
                  <a:cubicBezTo>
                    <a:pt x="1702" y="190"/>
                    <a:pt x="1679" y="181"/>
                    <a:pt x="1655" y="181"/>
                  </a:cubicBezTo>
                  <a:close/>
                  <a:moveTo>
                    <a:pt x="2304" y="530"/>
                  </a:moveTo>
                  <a:lnTo>
                    <a:pt x="2304" y="530"/>
                  </a:lnTo>
                  <a:cubicBezTo>
                    <a:pt x="2304" y="647"/>
                    <a:pt x="2266" y="704"/>
                    <a:pt x="2162" y="704"/>
                  </a:cubicBezTo>
                  <a:lnTo>
                    <a:pt x="2068" y="704"/>
                  </a:lnTo>
                  <a:lnTo>
                    <a:pt x="2068" y="253"/>
                  </a:lnTo>
                  <a:lnTo>
                    <a:pt x="2159" y="253"/>
                  </a:lnTo>
                  <a:cubicBezTo>
                    <a:pt x="2266" y="253"/>
                    <a:pt x="2304" y="316"/>
                    <a:pt x="2304" y="433"/>
                  </a:cubicBezTo>
                  <a:lnTo>
                    <a:pt x="2304" y="530"/>
                  </a:lnTo>
                  <a:lnTo>
                    <a:pt x="2304" y="530"/>
                  </a:lnTo>
                  <a:close/>
                  <a:moveTo>
                    <a:pt x="2409" y="432"/>
                  </a:moveTo>
                  <a:lnTo>
                    <a:pt x="2409" y="432"/>
                  </a:lnTo>
                  <a:cubicBezTo>
                    <a:pt x="2409" y="270"/>
                    <a:pt x="2326" y="189"/>
                    <a:pt x="2159" y="189"/>
                  </a:cubicBezTo>
                  <a:lnTo>
                    <a:pt x="1963" y="189"/>
                  </a:lnTo>
                  <a:lnTo>
                    <a:pt x="1963" y="709"/>
                  </a:lnTo>
                  <a:cubicBezTo>
                    <a:pt x="1963" y="748"/>
                    <a:pt x="1984" y="768"/>
                    <a:pt x="2029" y="768"/>
                  </a:cubicBezTo>
                  <a:lnTo>
                    <a:pt x="2159" y="768"/>
                  </a:lnTo>
                  <a:lnTo>
                    <a:pt x="2180" y="767"/>
                  </a:lnTo>
                  <a:cubicBezTo>
                    <a:pt x="2337" y="761"/>
                    <a:pt x="2409" y="693"/>
                    <a:pt x="2409" y="530"/>
                  </a:cubicBezTo>
                  <a:lnTo>
                    <a:pt x="2409" y="432"/>
                  </a:lnTo>
                  <a:lnTo>
                    <a:pt x="2409" y="432"/>
                  </a:lnTo>
                  <a:close/>
                  <a:moveTo>
                    <a:pt x="3332" y="190"/>
                  </a:moveTo>
                  <a:lnTo>
                    <a:pt x="3332" y="190"/>
                  </a:lnTo>
                  <a:lnTo>
                    <a:pt x="2851" y="190"/>
                  </a:lnTo>
                  <a:lnTo>
                    <a:pt x="2831" y="254"/>
                  </a:lnTo>
                  <a:lnTo>
                    <a:pt x="3028" y="254"/>
                  </a:lnTo>
                  <a:lnTo>
                    <a:pt x="3028" y="710"/>
                  </a:lnTo>
                  <a:cubicBezTo>
                    <a:pt x="3028" y="749"/>
                    <a:pt x="3052" y="768"/>
                    <a:pt x="3096" y="768"/>
                  </a:cubicBezTo>
                  <a:lnTo>
                    <a:pt x="3135" y="768"/>
                  </a:lnTo>
                  <a:lnTo>
                    <a:pt x="3135" y="254"/>
                  </a:lnTo>
                  <a:lnTo>
                    <a:pt x="3313" y="254"/>
                  </a:lnTo>
                  <a:lnTo>
                    <a:pt x="3332" y="19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noEditPoints="1"/>
            </p:cNvSpPr>
            <p:nvPr userDrawn="1"/>
          </p:nvSpPr>
          <p:spPr bwMode="auto">
            <a:xfrm>
              <a:off x="5464" y="4197"/>
              <a:ext cx="8" cy="9"/>
            </a:xfrm>
            <a:custGeom>
              <a:avLst/>
              <a:gdLst>
                <a:gd name="T0" fmla="*/ 59 w 99"/>
                <a:gd name="T1" fmla="*/ 30 h 98"/>
                <a:gd name="T2" fmla="*/ 59 w 99"/>
                <a:gd name="T3" fmla="*/ 30 h 98"/>
                <a:gd name="T4" fmla="*/ 47 w 99"/>
                <a:gd name="T5" fmla="*/ 28 h 98"/>
                <a:gd name="T6" fmla="*/ 39 w 99"/>
                <a:gd name="T7" fmla="*/ 28 h 98"/>
                <a:gd name="T8" fmla="*/ 39 w 99"/>
                <a:gd name="T9" fmla="*/ 48 h 98"/>
                <a:gd name="T10" fmla="*/ 48 w 99"/>
                <a:gd name="T11" fmla="*/ 48 h 98"/>
                <a:gd name="T12" fmla="*/ 57 w 99"/>
                <a:gd name="T13" fmla="*/ 46 h 98"/>
                <a:gd name="T14" fmla="*/ 63 w 99"/>
                <a:gd name="T15" fmla="*/ 38 h 98"/>
                <a:gd name="T16" fmla="*/ 59 w 99"/>
                <a:gd name="T17" fmla="*/ 30 h 98"/>
                <a:gd name="T18" fmla="*/ 49 w 99"/>
                <a:gd name="T19" fmla="*/ 22 h 98"/>
                <a:gd name="T20" fmla="*/ 49 w 99"/>
                <a:gd name="T21" fmla="*/ 22 h 98"/>
                <a:gd name="T22" fmla="*/ 63 w 99"/>
                <a:gd name="T23" fmla="*/ 23 h 98"/>
                <a:gd name="T24" fmla="*/ 72 w 99"/>
                <a:gd name="T25" fmla="*/ 37 h 98"/>
                <a:gd name="T26" fmla="*/ 66 w 99"/>
                <a:gd name="T27" fmla="*/ 48 h 98"/>
                <a:gd name="T28" fmla="*/ 59 w 99"/>
                <a:gd name="T29" fmla="*/ 51 h 98"/>
                <a:gd name="T30" fmla="*/ 68 w 99"/>
                <a:gd name="T31" fmla="*/ 56 h 98"/>
                <a:gd name="T32" fmla="*/ 71 w 99"/>
                <a:gd name="T33" fmla="*/ 64 h 98"/>
                <a:gd name="T34" fmla="*/ 71 w 99"/>
                <a:gd name="T35" fmla="*/ 68 h 98"/>
                <a:gd name="T36" fmla="*/ 71 w 99"/>
                <a:gd name="T37" fmla="*/ 72 h 98"/>
                <a:gd name="T38" fmla="*/ 72 w 99"/>
                <a:gd name="T39" fmla="*/ 75 h 98"/>
                <a:gd name="T40" fmla="*/ 72 w 99"/>
                <a:gd name="T41" fmla="*/ 76 h 98"/>
                <a:gd name="T42" fmla="*/ 63 w 99"/>
                <a:gd name="T43" fmla="*/ 76 h 98"/>
                <a:gd name="T44" fmla="*/ 63 w 99"/>
                <a:gd name="T45" fmla="*/ 75 h 98"/>
                <a:gd name="T46" fmla="*/ 63 w 99"/>
                <a:gd name="T47" fmla="*/ 75 h 98"/>
                <a:gd name="T48" fmla="*/ 62 w 99"/>
                <a:gd name="T49" fmla="*/ 73 h 98"/>
                <a:gd name="T50" fmla="*/ 62 w 99"/>
                <a:gd name="T51" fmla="*/ 69 h 98"/>
                <a:gd name="T52" fmla="*/ 57 w 99"/>
                <a:gd name="T53" fmla="*/ 56 h 98"/>
                <a:gd name="T54" fmla="*/ 47 w 99"/>
                <a:gd name="T55" fmla="*/ 54 h 98"/>
                <a:gd name="T56" fmla="*/ 39 w 99"/>
                <a:gd name="T57" fmla="*/ 54 h 98"/>
                <a:gd name="T58" fmla="*/ 39 w 99"/>
                <a:gd name="T59" fmla="*/ 76 h 98"/>
                <a:gd name="T60" fmla="*/ 30 w 99"/>
                <a:gd name="T61" fmla="*/ 76 h 98"/>
                <a:gd name="T62" fmla="*/ 30 w 99"/>
                <a:gd name="T63" fmla="*/ 22 h 98"/>
                <a:gd name="T64" fmla="*/ 49 w 99"/>
                <a:gd name="T65" fmla="*/ 22 h 98"/>
                <a:gd name="T66" fmla="*/ 49 w 99"/>
                <a:gd name="T67" fmla="*/ 22 h 98"/>
                <a:gd name="T68" fmla="*/ 20 w 99"/>
                <a:gd name="T69" fmla="*/ 19 h 98"/>
                <a:gd name="T70" fmla="*/ 20 w 99"/>
                <a:gd name="T71" fmla="*/ 19 h 98"/>
                <a:gd name="T72" fmla="*/ 7 w 99"/>
                <a:gd name="T73" fmla="*/ 49 h 98"/>
                <a:gd name="T74" fmla="*/ 20 w 99"/>
                <a:gd name="T75" fmla="*/ 79 h 98"/>
                <a:gd name="T76" fmla="*/ 50 w 99"/>
                <a:gd name="T77" fmla="*/ 92 h 98"/>
                <a:gd name="T78" fmla="*/ 80 w 99"/>
                <a:gd name="T79" fmla="*/ 79 h 98"/>
                <a:gd name="T80" fmla="*/ 92 w 99"/>
                <a:gd name="T81" fmla="*/ 49 h 98"/>
                <a:gd name="T82" fmla="*/ 80 w 99"/>
                <a:gd name="T83" fmla="*/ 19 h 98"/>
                <a:gd name="T84" fmla="*/ 50 w 99"/>
                <a:gd name="T85" fmla="*/ 6 h 98"/>
                <a:gd name="T86" fmla="*/ 20 w 99"/>
                <a:gd name="T87" fmla="*/ 19 h 98"/>
                <a:gd name="T88" fmla="*/ 85 w 99"/>
                <a:gd name="T89" fmla="*/ 84 h 98"/>
                <a:gd name="T90" fmla="*/ 85 w 99"/>
                <a:gd name="T91" fmla="*/ 84 h 98"/>
                <a:gd name="T92" fmla="*/ 50 w 99"/>
                <a:gd name="T93" fmla="*/ 98 h 98"/>
                <a:gd name="T94" fmla="*/ 15 w 99"/>
                <a:gd name="T95" fmla="*/ 84 h 98"/>
                <a:gd name="T96" fmla="*/ 0 w 99"/>
                <a:gd name="T97" fmla="*/ 49 h 98"/>
                <a:gd name="T98" fmla="*/ 15 w 99"/>
                <a:gd name="T99" fmla="*/ 14 h 98"/>
                <a:gd name="T100" fmla="*/ 50 w 99"/>
                <a:gd name="T101" fmla="*/ 0 h 98"/>
                <a:gd name="T102" fmla="*/ 85 w 99"/>
                <a:gd name="T103" fmla="*/ 14 h 98"/>
                <a:gd name="T104" fmla="*/ 99 w 99"/>
                <a:gd name="T105" fmla="*/ 49 h 98"/>
                <a:gd name="T106" fmla="*/ 85 w 99"/>
                <a:gd name="T107" fmla="*/ 8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98">
                  <a:moveTo>
                    <a:pt x="59" y="30"/>
                  </a:moveTo>
                  <a:lnTo>
                    <a:pt x="59" y="30"/>
                  </a:lnTo>
                  <a:cubicBezTo>
                    <a:pt x="57" y="29"/>
                    <a:pt x="53" y="28"/>
                    <a:pt x="47" y="28"/>
                  </a:cubicBezTo>
                  <a:lnTo>
                    <a:pt x="39" y="28"/>
                  </a:lnTo>
                  <a:lnTo>
                    <a:pt x="39" y="48"/>
                  </a:lnTo>
                  <a:lnTo>
                    <a:pt x="48" y="48"/>
                  </a:lnTo>
                  <a:cubicBezTo>
                    <a:pt x="52" y="48"/>
                    <a:pt x="55" y="47"/>
                    <a:pt x="57" y="46"/>
                  </a:cubicBezTo>
                  <a:cubicBezTo>
                    <a:pt x="61" y="45"/>
                    <a:pt x="63" y="42"/>
                    <a:pt x="63" y="38"/>
                  </a:cubicBezTo>
                  <a:cubicBezTo>
                    <a:pt x="63" y="34"/>
                    <a:pt x="61" y="31"/>
                    <a:pt x="59" y="30"/>
                  </a:cubicBezTo>
                  <a:close/>
                  <a:moveTo>
                    <a:pt x="49" y="22"/>
                  </a:moveTo>
                  <a:lnTo>
                    <a:pt x="49" y="22"/>
                  </a:lnTo>
                  <a:cubicBezTo>
                    <a:pt x="55" y="22"/>
                    <a:pt x="60" y="22"/>
                    <a:pt x="63" y="23"/>
                  </a:cubicBezTo>
                  <a:cubicBezTo>
                    <a:pt x="69" y="26"/>
                    <a:pt x="72" y="30"/>
                    <a:pt x="72" y="37"/>
                  </a:cubicBezTo>
                  <a:cubicBezTo>
                    <a:pt x="72" y="42"/>
                    <a:pt x="70" y="46"/>
                    <a:pt x="66" y="48"/>
                  </a:cubicBezTo>
                  <a:cubicBezTo>
                    <a:pt x="65" y="49"/>
                    <a:pt x="62" y="50"/>
                    <a:pt x="59" y="51"/>
                  </a:cubicBezTo>
                  <a:cubicBezTo>
                    <a:pt x="63" y="51"/>
                    <a:pt x="66" y="53"/>
                    <a:pt x="68" y="56"/>
                  </a:cubicBezTo>
                  <a:cubicBezTo>
                    <a:pt x="70" y="59"/>
                    <a:pt x="71" y="62"/>
                    <a:pt x="71" y="64"/>
                  </a:cubicBezTo>
                  <a:lnTo>
                    <a:pt x="71" y="68"/>
                  </a:lnTo>
                  <a:cubicBezTo>
                    <a:pt x="71" y="69"/>
                    <a:pt x="71" y="71"/>
                    <a:pt x="71" y="72"/>
                  </a:cubicBezTo>
                  <a:cubicBezTo>
                    <a:pt x="71" y="74"/>
                    <a:pt x="71" y="75"/>
                    <a:pt x="72" y="75"/>
                  </a:cubicBezTo>
                  <a:lnTo>
                    <a:pt x="72" y="76"/>
                  </a:lnTo>
                  <a:lnTo>
                    <a:pt x="63" y="76"/>
                  </a:lnTo>
                  <a:cubicBezTo>
                    <a:pt x="63" y="76"/>
                    <a:pt x="63" y="75"/>
                    <a:pt x="63" y="75"/>
                  </a:cubicBezTo>
                  <a:cubicBezTo>
                    <a:pt x="63" y="75"/>
                    <a:pt x="63" y="75"/>
                    <a:pt x="63" y="75"/>
                  </a:cubicBezTo>
                  <a:lnTo>
                    <a:pt x="62" y="73"/>
                  </a:lnTo>
                  <a:lnTo>
                    <a:pt x="62" y="69"/>
                  </a:lnTo>
                  <a:cubicBezTo>
                    <a:pt x="62" y="62"/>
                    <a:pt x="61" y="58"/>
                    <a:pt x="57" y="56"/>
                  </a:cubicBezTo>
                  <a:cubicBezTo>
                    <a:pt x="55" y="55"/>
                    <a:pt x="52" y="54"/>
                    <a:pt x="47" y="54"/>
                  </a:cubicBezTo>
                  <a:lnTo>
                    <a:pt x="39" y="54"/>
                  </a:lnTo>
                  <a:lnTo>
                    <a:pt x="39" y="76"/>
                  </a:lnTo>
                  <a:lnTo>
                    <a:pt x="30" y="76"/>
                  </a:lnTo>
                  <a:lnTo>
                    <a:pt x="30" y="22"/>
                  </a:lnTo>
                  <a:lnTo>
                    <a:pt x="49" y="22"/>
                  </a:lnTo>
                  <a:lnTo>
                    <a:pt x="49" y="22"/>
                  </a:lnTo>
                  <a:close/>
                  <a:moveTo>
                    <a:pt x="20" y="19"/>
                  </a:moveTo>
                  <a:lnTo>
                    <a:pt x="20" y="19"/>
                  </a:lnTo>
                  <a:cubicBezTo>
                    <a:pt x="11" y="27"/>
                    <a:pt x="7" y="37"/>
                    <a:pt x="7" y="49"/>
                  </a:cubicBezTo>
                  <a:cubicBezTo>
                    <a:pt x="7" y="61"/>
                    <a:pt x="11" y="71"/>
                    <a:pt x="20" y="79"/>
                  </a:cubicBezTo>
                  <a:cubicBezTo>
                    <a:pt x="28" y="87"/>
                    <a:pt x="38" y="92"/>
                    <a:pt x="50" y="92"/>
                  </a:cubicBezTo>
                  <a:cubicBezTo>
                    <a:pt x="61" y="92"/>
                    <a:pt x="71" y="87"/>
                    <a:pt x="80" y="79"/>
                  </a:cubicBezTo>
                  <a:cubicBezTo>
                    <a:pt x="88" y="71"/>
                    <a:pt x="92" y="61"/>
                    <a:pt x="92" y="49"/>
                  </a:cubicBezTo>
                  <a:cubicBezTo>
                    <a:pt x="92" y="37"/>
                    <a:pt x="88" y="27"/>
                    <a:pt x="80" y="19"/>
                  </a:cubicBezTo>
                  <a:cubicBezTo>
                    <a:pt x="71" y="10"/>
                    <a:pt x="61" y="6"/>
                    <a:pt x="50" y="6"/>
                  </a:cubicBezTo>
                  <a:cubicBezTo>
                    <a:pt x="38" y="6"/>
                    <a:pt x="28" y="10"/>
                    <a:pt x="20" y="19"/>
                  </a:cubicBezTo>
                  <a:close/>
                  <a:moveTo>
                    <a:pt x="85" y="84"/>
                  </a:moveTo>
                  <a:lnTo>
                    <a:pt x="85" y="84"/>
                  </a:lnTo>
                  <a:cubicBezTo>
                    <a:pt x="75" y="94"/>
                    <a:pt x="63" y="98"/>
                    <a:pt x="50" y="98"/>
                  </a:cubicBezTo>
                  <a:cubicBezTo>
                    <a:pt x="36" y="98"/>
                    <a:pt x="24" y="94"/>
                    <a:pt x="15" y="84"/>
                  </a:cubicBezTo>
                  <a:cubicBezTo>
                    <a:pt x="5" y="74"/>
                    <a:pt x="0" y="63"/>
                    <a:pt x="0" y="49"/>
                  </a:cubicBezTo>
                  <a:cubicBezTo>
                    <a:pt x="0" y="35"/>
                    <a:pt x="5" y="24"/>
                    <a:pt x="15" y="14"/>
                  </a:cubicBezTo>
                  <a:cubicBezTo>
                    <a:pt x="24" y="4"/>
                    <a:pt x="36" y="0"/>
                    <a:pt x="50" y="0"/>
                  </a:cubicBezTo>
                  <a:cubicBezTo>
                    <a:pt x="63" y="0"/>
                    <a:pt x="75" y="4"/>
                    <a:pt x="85" y="14"/>
                  </a:cubicBezTo>
                  <a:cubicBezTo>
                    <a:pt x="94" y="24"/>
                    <a:pt x="99" y="35"/>
                    <a:pt x="99" y="49"/>
                  </a:cubicBezTo>
                  <a:cubicBezTo>
                    <a:pt x="99" y="63"/>
                    <a:pt x="94" y="74"/>
                    <a:pt x="85" y="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 name="Footer Placeholder 5"/>
          <p:cNvSpPr>
            <a:spLocks noGrp="1"/>
          </p:cNvSpPr>
          <p:nvPr>
            <p:ph type="ftr" sz="quarter" idx="4"/>
          </p:nvPr>
        </p:nvSpPr>
        <p:spPr>
          <a:xfrm>
            <a:off x="457200" y="8743301"/>
            <a:ext cx="2971800" cy="107722"/>
          </a:xfrm>
          <a:prstGeom prst="rect">
            <a:avLst/>
          </a:prstGeom>
        </p:spPr>
        <p:txBody>
          <a:bodyPr vert="horz" wrap="square" lIns="0" tIns="0" rIns="0" bIns="0" rtlCol="0" anchor="ctr">
            <a:spAutoFit/>
          </a:bodyPr>
          <a:lstStyle>
            <a:lvl1pPr>
              <a:defRPr lang="en-US" sz="700" smtClean="0">
                <a:solidFill>
                  <a:schemeClr val="bg2"/>
                </a:solidFill>
              </a:defRPr>
            </a:lvl1pPr>
          </a:lstStyle>
          <a:p>
            <a:r>
              <a:rPr lang="en-US"/>
              <a:t>© 2016 Teradata</a:t>
            </a:r>
          </a:p>
        </p:txBody>
      </p:sp>
    </p:spTree>
    <p:extLst>
      <p:ext uri="{BB962C8B-B14F-4D97-AF65-F5344CB8AC3E}">
        <p14:creationId xmlns:p14="http://schemas.microsoft.com/office/powerpoint/2010/main" val="3902587985"/>
      </p:ext>
    </p:extLst>
  </p:cSld>
  <p:clrMap bg1="lt1" tx1="dk1" bg2="lt2" tx2="dk2" accent1="accent1" accent2="accent2" accent3="accent3" accent4="accent4" accent5="accent5" accent6="accent6" hlink="hlink" folHlink="folHlink"/>
  <p:hf hdr="0" dt="0"/>
  <p:notesStyle>
    <a:lvl1pPr marL="173038" indent="-173038" algn="l" defTabSz="914400" rtl="0" eaLnBrk="1" latinLnBrk="0" hangingPunct="1">
      <a:lnSpc>
        <a:spcPct val="95000"/>
      </a:lnSpc>
      <a:spcBef>
        <a:spcPts val="400"/>
      </a:spcBef>
      <a:buFont typeface="Arial" panose="020B0604020202020204" pitchFamily="34" charset="0"/>
      <a:buChar char="•"/>
      <a:defRPr sz="1200" kern="1200">
        <a:solidFill>
          <a:schemeClr val="tx1"/>
        </a:solidFill>
        <a:latin typeface="+mn-lt"/>
        <a:ea typeface="+mn-ea"/>
        <a:cs typeface="+mn-cs"/>
      </a:defRPr>
    </a:lvl1pPr>
    <a:lvl2pPr marL="284163" indent="-111125" algn="l" defTabSz="914400" rtl="0" eaLnBrk="1" latinLnBrk="0" hangingPunct="1">
      <a:lnSpc>
        <a:spcPct val="85000"/>
      </a:lnSpc>
      <a:spcBef>
        <a:spcPts val="100"/>
      </a:spcBef>
      <a:buFont typeface="Arial" panose="020B0604020202020204" pitchFamily="34" charset="0"/>
      <a:buChar char="•"/>
      <a:defRPr sz="1200" kern="1200">
        <a:solidFill>
          <a:schemeClr val="tx1"/>
        </a:solidFill>
        <a:latin typeface="+mn-lt"/>
        <a:ea typeface="+mn-ea"/>
        <a:cs typeface="+mn-cs"/>
      </a:defRPr>
    </a:lvl2pPr>
    <a:lvl3pPr marL="401638" indent="-117475" algn="l" defTabSz="914400" rtl="0" eaLnBrk="1" latinLnBrk="0" hangingPunct="1">
      <a:lnSpc>
        <a:spcPct val="85000"/>
      </a:lnSpc>
      <a:spcBef>
        <a:spcPts val="100"/>
      </a:spcBef>
      <a:buFont typeface="Arial" panose="020B0604020202020204" pitchFamily="34" charset="0"/>
      <a:buChar char="•"/>
      <a:defRPr sz="1200" kern="1200">
        <a:solidFill>
          <a:schemeClr val="tx1"/>
        </a:solidFill>
        <a:latin typeface="+mn-lt"/>
        <a:ea typeface="+mn-ea"/>
        <a:cs typeface="+mn-cs"/>
      </a:defRPr>
    </a:lvl3pPr>
    <a:lvl4pPr marL="512763" indent="-111125" algn="l" defTabSz="914400" rtl="0" eaLnBrk="1" latinLnBrk="0" hangingPunct="1">
      <a:lnSpc>
        <a:spcPct val="85000"/>
      </a:lnSpc>
      <a:spcBef>
        <a:spcPts val="1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lnSpc>
        <a:spcPct val="85000"/>
      </a:lnSpc>
      <a:spcBef>
        <a:spcPts val="100"/>
      </a:spcBef>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Montana native</a:t>
            </a:r>
          </a:p>
          <a:p>
            <a:pPr marL="285750" indent="-285750">
              <a:buFont typeface="Arial" panose="020B0604020202020204" pitchFamily="34" charset="0"/>
              <a:buChar char="•"/>
            </a:pPr>
            <a:r>
              <a:rPr lang="en-US" dirty="0"/>
              <a:t>Montana Tech, Butte MT (C.S.)</a:t>
            </a:r>
          </a:p>
          <a:p>
            <a:pPr marL="285750" indent="-285750">
              <a:buFont typeface="Arial" panose="020B0604020202020204" pitchFamily="34" charset="0"/>
              <a:buChar char="•"/>
            </a:pPr>
            <a:r>
              <a:rPr lang="en-US" dirty="0"/>
              <a:t>Micron Boise intern - 1994</a:t>
            </a:r>
          </a:p>
          <a:p>
            <a:pPr marL="285750" indent="-285750">
              <a:buFont typeface="Arial" panose="020B0604020202020204" pitchFamily="34" charset="0"/>
              <a:buChar char="•"/>
            </a:pPr>
            <a:r>
              <a:rPr lang="en-US" dirty="0" err="1"/>
              <a:t>Mfg</a:t>
            </a:r>
            <a:r>
              <a:rPr lang="en-US" dirty="0"/>
              <a:t> s/w developer - 1996</a:t>
            </a:r>
          </a:p>
          <a:p>
            <a:pPr marL="285750" indent="-285750">
              <a:buFont typeface="Arial" panose="020B0604020202020204" pitchFamily="34" charset="0"/>
              <a:buChar char="•"/>
            </a:pPr>
            <a:r>
              <a:rPr lang="en-US" dirty="0"/>
              <a:t>BI Engineer – 2007</a:t>
            </a:r>
          </a:p>
          <a:p>
            <a:pPr marL="285750" indent="-285750">
              <a:buFont typeface="Arial" panose="020B0604020202020204" pitchFamily="34" charset="0"/>
              <a:buChar char="•"/>
            </a:pPr>
            <a:r>
              <a:rPr lang="en-US" dirty="0"/>
              <a:t>Project/Program </a:t>
            </a:r>
            <a:r>
              <a:rPr lang="en-US" dirty="0" err="1"/>
              <a:t>Mgr</a:t>
            </a:r>
            <a:r>
              <a:rPr lang="en-US" dirty="0"/>
              <a:t> - 2010</a:t>
            </a:r>
          </a:p>
          <a:p>
            <a:pPr marL="285750" indent="-285750">
              <a:buFont typeface="Arial" panose="020B0604020202020204" pitchFamily="34" charset="0"/>
              <a:buChar char="•"/>
            </a:pPr>
            <a:r>
              <a:rPr lang="en-US" dirty="0"/>
              <a:t>Enterprise Analytics &amp; Data – 2016</a:t>
            </a:r>
          </a:p>
          <a:p>
            <a:endParaRPr lang="en-US" dirty="0"/>
          </a:p>
          <a:p>
            <a:r>
              <a:rPr lang="en-US" dirty="0"/>
              <a:t>First Teradata Login – March 2016</a:t>
            </a:r>
          </a:p>
          <a:p>
            <a:endParaRPr lang="en-US" dirty="0"/>
          </a:p>
          <a:p>
            <a:r>
              <a:rPr lang="en-US" dirty="0"/>
              <a:t>Micron Technology is a world leader in </a:t>
            </a:r>
            <a:r>
              <a:rPr lang="en-US" b="1" dirty="0"/>
              <a:t>Designing AND Building </a:t>
            </a:r>
            <a:r>
              <a:rPr lang="en-US" dirty="0"/>
              <a:t>memory and semiconductor technology. </a:t>
            </a:r>
          </a:p>
          <a:p>
            <a:endParaRPr lang="en-US" dirty="0"/>
          </a:p>
          <a:p>
            <a:r>
              <a:rPr lang="en-US" dirty="0"/>
              <a:t>We are </a:t>
            </a:r>
            <a:r>
              <a:rPr lang="en-US" b="1" dirty="0"/>
              <a:t>39 years</a:t>
            </a:r>
            <a:r>
              <a:rPr lang="en-US" dirty="0"/>
              <a:t> old, </a:t>
            </a:r>
          </a:p>
          <a:p>
            <a:r>
              <a:rPr lang="en-US" dirty="0"/>
              <a:t>with </a:t>
            </a:r>
            <a:r>
              <a:rPr lang="en-US" b="1" dirty="0"/>
              <a:t>26 sites </a:t>
            </a:r>
            <a:r>
              <a:rPr lang="en-US" dirty="0"/>
              <a:t>in </a:t>
            </a:r>
            <a:r>
              <a:rPr lang="en-US" b="1" dirty="0"/>
              <a:t>20 countries</a:t>
            </a:r>
            <a:r>
              <a:rPr lang="en-US" dirty="0"/>
              <a:t>,</a:t>
            </a:r>
          </a:p>
          <a:p>
            <a:r>
              <a:rPr lang="en-US" dirty="0"/>
              <a:t>hold </a:t>
            </a:r>
            <a:r>
              <a:rPr lang="en-US" b="1" dirty="0"/>
              <a:t>26,000 patents</a:t>
            </a:r>
            <a:r>
              <a:rPr lang="en-US" dirty="0"/>
              <a:t>,</a:t>
            </a:r>
          </a:p>
          <a:p>
            <a:r>
              <a:rPr lang="en-US" dirty="0"/>
              <a:t>and are </a:t>
            </a:r>
            <a:r>
              <a:rPr lang="en-US" b="1" dirty="0"/>
              <a:t>30,000+ team members</a:t>
            </a:r>
            <a:r>
              <a:rPr lang="en-US" dirty="0"/>
              <a:t> strong.</a:t>
            </a:r>
          </a:p>
          <a:p>
            <a:endParaRPr lang="en-US" dirty="0"/>
          </a:p>
          <a:p>
            <a:r>
              <a:rPr lang="en-US" b="1" dirty="0"/>
              <a:t>20% Global Memory Supply – DRAM, Flash, etc.</a:t>
            </a:r>
          </a:p>
          <a:p>
            <a:endParaRPr lang="en-US" b="1" dirty="0"/>
          </a:p>
          <a:p>
            <a:r>
              <a:rPr lang="en-US" b="1" dirty="0"/>
              <a:t>Innovation</a:t>
            </a:r>
            <a:r>
              <a:rPr lang="en-US" dirty="0"/>
              <a:t> is in our DNA.</a:t>
            </a:r>
          </a:p>
          <a:p>
            <a:r>
              <a:rPr lang="en-US" dirty="0"/>
              <a:t>Innovate or die!</a:t>
            </a:r>
          </a:p>
          <a:p>
            <a:r>
              <a:rPr lang="en-US" dirty="0"/>
              <a:t>We enable innovation for our partners:</a:t>
            </a:r>
          </a:p>
          <a:p>
            <a:r>
              <a:rPr lang="en-US" dirty="0"/>
              <a:t>	“Your innovation, our products”</a:t>
            </a:r>
          </a:p>
          <a:p>
            <a:endParaRPr lang="en-US" dirty="0"/>
          </a:p>
        </p:txBody>
      </p:sp>
      <p:sp>
        <p:nvSpPr>
          <p:cNvPr id="4" name="Slide Number Placeholder 3"/>
          <p:cNvSpPr>
            <a:spLocks noGrp="1"/>
          </p:cNvSpPr>
          <p:nvPr>
            <p:ph type="sldNum" sz="quarter" idx="10"/>
          </p:nvPr>
        </p:nvSpPr>
        <p:spPr/>
        <p:txBody>
          <a:bodyPr/>
          <a:lstStyle/>
          <a:p>
            <a:fld id="{2DD8B81C-4B36-428D-A864-260E234998BA}" type="slidenum">
              <a:rPr lang="en-US" smtClean="0"/>
              <a:t>2</a:t>
            </a:fld>
            <a:endParaRPr lang="en-US"/>
          </a:p>
        </p:txBody>
      </p:sp>
    </p:spTree>
    <p:extLst>
      <p:ext uri="{BB962C8B-B14F-4D97-AF65-F5344CB8AC3E}">
        <p14:creationId xmlns:p14="http://schemas.microsoft.com/office/powerpoint/2010/main" val="4030130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 (no transform)</a:t>
            </a:r>
          </a:p>
          <a:p>
            <a:r>
              <a:rPr lang="en-US" dirty="0"/>
              <a:t>Raw</a:t>
            </a:r>
          </a:p>
          <a:p>
            <a:endParaRPr lang="en-US" dirty="0"/>
          </a:p>
          <a:p>
            <a:r>
              <a:rPr lang="en-US" dirty="0"/>
              <a:t>Security</a:t>
            </a:r>
            <a:r>
              <a:rPr lang="en-US" baseline="0" dirty="0"/>
              <a:t> as a business rule (in the BDV)</a:t>
            </a:r>
          </a:p>
          <a:p>
            <a:endParaRPr lang="en-US" baseline="0" dirty="0"/>
          </a:p>
          <a:p>
            <a:r>
              <a:rPr lang="en-US" baseline="0" dirty="0"/>
              <a:t>No named sources</a:t>
            </a:r>
          </a:p>
          <a:p>
            <a:endParaRPr lang="en-US" dirty="0"/>
          </a:p>
        </p:txBody>
      </p:sp>
      <p:sp>
        <p:nvSpPr>
          <p:cNvPr id="4" name="Slide Number Placeholder 3"/>
          <p:cNvSpPr>
            <a:spLocks noGrp="1"/>
          </p:cNvSpPr>
          <p:nvPr>
            <p:ph type="sldNum" sz="quarter" idx="10"/>
          </p:nvPr>
        </p:nvSpPr>
        <p:spPr/>
        <p:txBody>
          <a:bodyPr/>
          <a:lstStyle/>
          <a:p>
            <a:fld id="{2DD8B81C-4B36-428D-A864-260E234998BA}" type="slidenum">
              <a:rPr lang="en-US" smtClean="0"/>
              <a:t>20</a:t>
            </a:fld>
            <a:endParaRPr lang="en-US"/>
          </a:p>
        </p:txBody>
      </p:sp>
    </p:spTree>
    <p:extLst>
      <p:ext uri="{BB962C8B-B14F-4D97-AF65-F5344CB8AC3E}">
        <p14:creationId xmlns:p14="http://schemas.microsoft.com/office/powerpoint/2010/main" val="883581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SHA1</a:t>
            </a:r>
            <a:r>
              <a:rPr lang="en-US" baseline="0" dirty="0"/>
              <a:t> </a:t>
            </a:r>
            <a:r>
              <a:rPr lang="en-US" dirty="0"/>
              <a:t>Hash Keys</a:t>
            </a:r>
          </a:p>
          <a:p>
            <a:r>
              <a:rPr lang="en-US" dirty="0"/>
              <a:t>Independent</a:t>
            </a:r>
            <a:r>
              <a:rPr lang="en-US" baseline="0" dirty="0"/>
              <a:t> Job Loads</a:t>
            </a:r>
          </a:p>
          <a:p>
            <a:r>
              <a:rPr lang="en-US" baseline="0" dirty="0"/>
              <a:t>When to use sequences</a:t>
            </a:r>
          </a:p>
          <a:p>
            <a:endParaRPr lang="en-US" dirty="0"/>
          </a:p>
        </p:txBody>
      </p:sp>
      <p:sp>
        <p:nvSpPr>
          <p:cNvPr id="4" name="Slide Number Placeholder 3"/>
          <p:cNvSpPr>
            <a:spLocks noGrp="1"/>
          </p:cNvSpPr>
          <p:nvPr>
            <p:ph type="sldNum" sz="quarter" idx="10"/>
          </p:nvPr>
        </p:nvSpPr>
        <p:spPr/>
        <p:txBody>
          <a:bodyPr/>
          <a:lstStyle/>
          <a:p>
            <a:fld id="{2DD8B81C-4B36-428D-A864-260E234998BA}" type="slidenum">
              <a:rPr lang="en-US" smtClean="0"/>
              <a:t>21</a:t>
            </a:fld>
            <a:endParaRPr lang="en-US"/>
          </a:p>
        </p:txBody>
      </p:sp>
    </p:spTree>
    <p:extLst>
      <p:ext uri="{BB962C8B-B14F-4D97-AF65-F5344CB8AC3E}">
        <p14:creationId xmlns:p14="http://schemas.microsoft.com/office/powerpoint/2010/main" val="3432673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Data Vault tables are just like any other tables in that all normal methods apply – data types, not nulls, stats, MVC, and so on.</a:t>
            </a:r>
          </a:p>
          <a:p>
            <a:r>
              <a:rPr lang="en-US" sz="1200" kern="1200" dirty="0">
                <a:solidFill>
                  <a:schemeClr val="tx1"/>
                </a:solidFill>
                <a:effectLst/>
                <a:latin typeface="+mn-lt"/>
                <a:ea typeface="+mn-ea"/>
                <a:cs typeface="+mn-cs"/>
              </a:rPr>
              <a:t>They can be large - for example, one Measurement Ensemble has 200B rows. What this really means is that the SAT has 200B, the HUB has 200B, each of the two LINKS has 200B.</a:t>
            </a:r>
          </a:p>
          <a:p>
            <a:r>
              <a:rPr lang="en-US" sz="1200" kern="1200" dirty="0">
                <a:solidFill>
                  <a:schemeClr val="tx1"/>
                </a:solidFill>
                <a:effectLst/>
                <a:latin typeface="+mn-lt"/>
                <a:ea typeface="+mn-ea"/>
                <a:cs typeface="+mn-cs"/>
              </a:rPr>
              <a:t>Each row has a unique Surrogate Key, by default 40-character SHA1 HASH. In this example, that adds up to 1.2Trillion keys, for 48TB just for the keys.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Compounding this, those unique SKs are how we join the data, they must be used for the Primary Index. This means that the data for a given run is essentially scattered across the AMPs. This also impacted BLC efficiency as fewer repeating data patterns were co-located.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good news is that Teradata performs reasonably well as is. However, we wanted it to perform better.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One liberty with Data Vault which we took was to change the HASH SKs to BIGINT SKs, which required re-engineering, yet saved a lot of space, as well as CPU and IO on the joins.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then determined that our largest data sets are at the Leaf Node level, which allows us to take advantage of an previously-undocumented (See Mike) Event-Driven SAT that allows all parts of the Ensemble to be combined into a single SAT table hanging off the Parent Node. This enabled use of the Parent Node SK Primary Index, which co-located the data. We also no longer required the redundant SKs. The result is great performance and space savings.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Joining between Ensembles uses LINKS. However, you have to be able to go both directions, so the simple answer is STJIs with PI on the external SK. STJIs also work well for the IDs on the Dimension HUBs.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Within a Leaf Node Ensemble, if an Event Driven SAT is not required, you are free to PPI however you want as the STJI on the given LINK is the only way into the data, allowing LOAD ID/DT on #L1, which can assist with LOAD and BACKUP overhead. If an Event Driven SAT is used, there is far less to LOAD or BACKUP.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Micron Custom Security Model Overhead for ALL BDV</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View-first Semantic Layer </a:t>
            </a:r>
          </a:p>
          <a:p>
            <a:r>
              <a:rPr lang="en-US" sz="1200" kern="1200" dirty="0">
                <a:solidFill>
                  <a:schemeClr val="tx1"/>
                </a:solidFill>
                <a:effectLst/>
                <a:latin typeface="+mn-lt"/>
                <a:ea typeface="+mn-ea"/>
                <a:cs typeface="+mn-cs"/>
              </a:rPr>
              <a:t>All queries are running in seconds, most in single-digit seconds going directly against the DV – one physical </a:t>
            </a:r>
            <a:r>
              <a:rPr lang="en-US" sz="1200" kern="1200" dirty="0" err="1">
                <a:solidFill>
                  <a:schemeClr val="tx1"/>
                </a:solidFill>
                <a:effectLst/>
                <a:latin typeface="+mn-lt"/>
                <a:ea typeface="+mn-ea"/>
                <a:cs typeface="+mn-cs"/>
              </a:rPr>
              <a:t>agg</a:t>
            </a:r>
            <a:r>
              <a:rPr lang="en-US" sz="1200" kern="1200" dirty="0">
                <a:solidFill>
                  <a:schemeClr val="tx1"/>
                </a:solidFill>
                <a:effectLst/>
                <a:latin typeface="+mn-lt"/>
                <a:ea typeface="+mn-ea"/>
                <a:cs typeface="+mn-cs"/>
              </a:rPr>
              <a:t> table created, we think we just tuned our way away from it.</a:t>
            </a:r>
          </a:p>
          <a:p>
            <a:r>
              <a:rPr lang="en-US" sz="1200" kern="1200" dirty="0">
                <a:solidFill>
                  <a:schemeClr val="tx1"/>
                </a:solidFill>
                <a:effectLst/>
                <a:latin typeface="+mn-lt"/>
                <a:ea typeface="+mn-ea"/>
                <a:cs typeface="+mn-cs"/>
              </a:rPr>
              <a:t> </a:t>
            </a:r>
          </a:p>
          <a:p>
            <a:pPr fontAlgn="ctr"/>
            <a:endParaRPr lang="en-US" dirty="0"/>
          </a:p>
        </p:txBody>
      </p:sp>
      <p:sp>
        <p:nvSpPr>
          <p:cNvPr id="4" name="Slide Number Placeholder 3"/>
          <p:cNvSpPr>
            <a:spLocks noGrp="1"/>
          </p:cNvSpPr>
          <p:nvPr>
            <p:ph type="sldNum" sz="quarter" idx="10"/>
          </p:nvPr>
        </p:nvSpPr>
        <p:spPr/>
        <p:txBody>
          <a:bodyPr/>
          <a:lstStyle/>
          <a:p>
            <a:fld id="{90374491-4AED-4238-AA17-4A50CA6CF611}" type="slidenum">
              <a:rPr lang="en-US" smtClean="0"/>
              <a:t>22</a:t>
            </a:fld>
            <a:endParaRPr lang="en-US"/>
          </a:p>
        </p:txBody>
      </p:sp>
    </p:spTree>
    <p:extLst>
      <p:ext uri="{BB962C8B-B14F-4D97-AF65-F5344CB8AC3E}">
        <p14:creationId xmlns:p14="http://schemas.microsoft.com/office/powerpoint/2010/main" val="4086366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endParaRPr lang="en-US" dirty="0"/>
          </a:p>
        </p:txBody>
      </p:sp>
      <p:sp>
        <p:nvSpPr>
          <p:cNvPr id="4" name="Slide Number Placeholder 3"/>
          <p:cNvSpPr>
            <a:spLocks noGrp="1"/>
          </p:cNvSpPr>
          <p:nvPr>
            <p:ph type="sldNum" sz="quarter" idx="10"/>
          </p:nvPr>
        </p:nvSpPr>
        <p:spPr/>
        <p:txBody>
          <a:bodyPr/>
          <a:lstStyle/>
          <a:p>
            <a:fld id="{90374491-4AED-4238-AA17-4A50CA6CF611}" type="slidenum">
              <a:rPr lang="en-US" smtClean="0"/>
              <a:t>23</a:t>
            </a:fld>
            <a:endParaRPr lang="en-US"/>
          </a:p>
        </p:txBody>
      </p:sp>
    </p:spTree>
    <p:extLst>
      <p:ext uri="{BB962C8B-B14F-4D97-AF65-F5344CB8AC3E}">
        <p14:creationId xmlns:p14="http://schemas.microsoft.com/office/powerpoint/2010/main" val="2725165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2000" dirty="0"/>
              <a:t>Traditional Data-warehouse benefits</a:t>
            </a:r>
          </a:p>
          <a:p>
            <a:pPr lvl="1">
              <a:spcAft>
                <a:spcPts val="0"/>
              </a:spcAft>
            </a:pPr>
            <a:r>
              <a:rPr lang="en-US" sz="1600" dirty="0"/>
              <a:t>Co-Located Data</a:t>
            </a:r>
          </a:p>
          <a:p>
            <a:pPr lvl="1">
              <a:spcAft>
                <a:spcPts val="0"/>
              </a:spcAft>
            </a:pPr>
            <a:r>
              <a:rPr lang="en-US" sz="1600" dirty="0"/>
              <a:t>Integrated Data</a:t>
            </a:r>
          </a:p>
          <a:p>
            <a:pPr lvl="1">
              <a:spcAft>
                <a:spcPts val="0"/>
              </a:spcAft>
            </a:pPr>
            <a:r>
              <a:rPr lang="en-US" sz="1600" dirty="0"/>
              <a:t>Time-variant, </a:t>
            </a:r>
            <a:r>
              <a:rPr lang="en-US" sz="1600" dirty="0" err="1"/>
              <a:t>Historized</a:t>
            </a:r>
            <a:endParaRPr lang="en-US" sz="1600" dirty="0"/>
          </a:p>
          <a:p>
            <a:pPr lvl="1">
              <a:spcAft>
                <a:spcPts val="0"/>
              </a:spcAft>
            </a:pPr>
            <a:r>
              <a:rPr lang="en-US" sz="1600" dirty="0"/>
              <a:t>Auditable</a:t>
            </a:r>
          </a:p>
          <a:p>
            <a:pPr>
              <a:spcAft>
                <a:spcPts val="0"/>
              </a:spcAft>
            </a:pPr>
            <a:r>
              <a:rPr lang="en-US" sz="2000" dirty="0"/>
              <a:t>Abstraction from source systems- Business Concept driven</a:t>
            </a:r>
          </a:p>
          <a:p>
            <a:pPr>
              <a:spcAft>
                <a:spcPts val="0"/>
              </a:spcAft>
            </a:pPr>
            <a:r>
              <a:rPr lang="en-US" sz="2000" dirty="0"/>
              <a:t>Re-use of concepts/integration</a:t>
            </a:r>
            <a:endParaRPr lang="en-US" sz="1800" dirty="0"/>
          </a:p>
          <a:p>
            <a:pPr>
              <a:spcAft>
                <a:spcPts val="0"/>
              </a:spcAft>
            </a:pPr>
            <a:r>
              <a:rPr lang="en-US" sz="2000" dirty="0"/>
              <a:t>Secure</a:t>
            </a:r>
          </a:p>
          <a:p>
            <a:pPr>
              <a:spcAft>
                <a:spcPts val="0"/>
              </a:spcAft>
            </a:pPr>
            <a:r>
              <a:rPr lang="en-US" sz="2000" dirty="0"/>
              <a:t>Fast</a:t>
            </a:r>
          </a:p>
          <a:p>
            <a:pPr lvl="1">
              <a:spcAft>
                <a:spcPts val="0"/>
              </a:spcAft>
            </a:pPr>
            <a:r>
              <a:rPr lang="en-US" sz="1600" dirty="0"/>
              <a:t>Low Latency</a:t>
            </a:r>
            <a:endParaRPr lang="en-US" sz="1200" dirty="0"/>
          </a:p>
          <a:p>
            <a:pPr lvl="1">
              <a:spcAft>
                <a:spcPts val="0"/>
              </a:spcAft>
            </a:pPr>
            <a:r>
              <a:rPr lang="en-US" sz="1600" dirty="0"/>
              <a:t>Rapid value delivery, i.e., iterative</a:t>
            </a:r>
          </a:p>
          <a:p>
            <a:pPr lvl="1">
              <a:spcAft>
                <a:spcPts val="0"/>
              </a:spcAft>
            </a:pPr>
            <a:r>
              <a:rPr lang="en-US" sz="1600" dirty="0"/>
              <a:t>Query Performance</a:t>
            </a:r>
          </a:p>
          <a:p>
            <a:pPr>
              <a:spcAft>
                <a:spcPts val="0"/>
              </a:spcAft>
            </a:pPr>
            <a:r>
              <a:rPr lang="en-US" sz="2000" dirty="0"/>
              <a:t>Supportable</a:t>
            </a:r>
          </a:p>
          <a:p>
            <a:pPr lvl="1">
              <a:spcAft>
                <a:spcPts val="0"/>
              </a:spcAft>
            </a:pPr>
            <a:r>
              <a:rPr lang="en-US" sz="1600" dirty="0"/>
              <a:t>Consistent </a:t>
            </a:r>
          </a:p>
          <a:p>
            <a:pPr lvl="1">
              <a:spcAft>
                <a:spcPts val="0"/>
              </a:spcAft>
            </a:pPr>
            <a:r>
              <a:rPr lang="en-US" sz="1600" dirty="0"/>
              <a:t>Common Design Patterns</a:t>
            </a:r>
          </a:p>
          <a:p>
            <a:pPr lvl="1">
              <a:spcAft>
                <a:spcPts val="0"/>
              </a:spcAft>
            </a:pPr>
            <a:r>
              <a:rPr lang="en-US" sz="2200" dirty="0"/>
              <a:t>Great DW Documentation</a:t>
            </a:r>
          </a:p>
          <a:p>
            <a:pPr>
              <a:spcAft>
                <a:spcPts val="0"/>
              </a:spcAft>
            </a:pPr>
            <a:endParaRPr lang="en-US" sz="2000" dirty="0"/>
          </a:p>
          <a:p>
            <a:pPr>
              <a:spcAft>
                <a:spcPts val="0"/>
              </a:spcAft>
            </a:pPr>
            <a:r>
              <a:rPr lang="en-US" sz="2000" dirty="0"/>
              <a:t>Re-use of concepts/integration</a:t>
            </a:r>
          </a:p>
          <a:p>
            <a:pPr lvl="1">
              <a:spcAft>
                <a:spcPts val="0"/>
              </a:spcAft>
            </a:pPr>
            <a:r>
              <a:rPr lang="en-US" sz="1800" dirty="0"/>
              <a:t>Views surfacing data as Star Schema, etc.</a:t>
            </a:r>
          </a:p>
          <a:p>
            <a:pPr>
              <a:spcAft>
                <a:spcPts val="0"/>
              </a:spcAft>
            </a:pPr>
            <a:r>
              <a:rPr lang="en-US" sz="2000" dirty="0"/>
              <a:t>Low Latency </a:t>
            </a:r>
          </a:p>
          <a:p>
            <a:pPr lvl="1">
              <a:spcAft>
                <a:spcPts val="0"/>
              </a:spcAft>
            </a:pPr>
            <a:r>
              <a:rPr lang="en-US" sz="1600" dirty="0"/>
              <a:t>Micron-batch, Virtual Data Marts</a:t>
            </a:r>
          </a:p>
          <a:p>
            <a:pPr>
              <a:spcAft>
                <a:spcPts val="0"/>
              </a:spcAft>
            </a:pPr>
            <a:r>
              <a:rPr lang="en-US" sz="2000" dirty="0"/>
              <a:t>Supportable, Consistent </a:t>
            </a:r>
          </a:p>
          <a:p>
            <a:pPr lvl="2">
              <a:spcAft>
                <a:spcPts val="0"/>
              </a:spcAft>
            </a:pPr>
            <a:r>
              <a:rPr lang="en-US" sz="1600" dirty="0"/>
              <a:t>Common Design Patterns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DD8B81C-4B36-428D-A864-260E234998BA}" type="slidenum">
              <a:rPr lang="en-US" smtClean="0"/>
              <a:t>24</a:t>
            </a:fld>
            <a:endParaRPr lang="en-US"/>
          </a:p>
        </p:txBody>
      </p:sp>
    </p:spTree>
    <p:extLst>
      <p:ext uri="{BB962C8B-B14F-4D97-AF65-F5344CB8AC3E}">
        <p14:creationId xmlns:p14="http://schemas.microsoft.com/office/powerpoint/2010/main" val="4146776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Roger Walton, Vice President, Global Alliances and Enterprise Customers</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endParaRPr lang="en-US" dirty="0">
              <a:effectLst/>
            </a:endParaRPr>
          </a:p>
          <a:p>
            <a:r>
              <a:rPr lang="en-US" sz="1200" kern="1200" dirty="0">
                <a:solidFill>
                  <a:schemeClr val="tx1"/>
                </a:solidFill>
                <a:effectLst/>
                <a:latin typeface="+mn-lt"/>
                <a:ea typeface="+mn-ea"/>
                <a:cs typeface="+mn-cs"/>
              </a:rPr>
              <a:t>The pressure on IT to deliver the infrastructure for analytics effectively—and with less time and resources—has never been greater. Today’s constantly changing requirements and evolving business needs require agility and responsiveness, and a keen ability to connect data-driven analytics with business outcome.  If you think building out a data warehouse to optimize agility is too complex and time-consuming, think again.</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WhereScape is the pioneer in metadata driven automation software for planning, building and extending data warehouses and big data environments. </a:t>
            </a:r>
            <a:r>
              <a:rPr lang="en-US" sz="1200" kern="1200" dirty="0" err="1">
                <a:solidFill>
                  <a:schemeClr val="tx1"/>
                </a:solidFill>
                <a:effectLst/>
                <a:latin typeface="+mn-lt"/>
                <a:ea typeface="+mn-ea"/>
                <a:cs typeface="+mn-cs"/>
              </a:rPr>
              <a:t>WhereScape’s</a:t>
            </a:r>
            <a:r>
              <a:rPr lang="en-US" sz="1200" kern="1200" dirty="0">
                <a:solidFill>
                  <a:schemeClr val="tx1"/>
                </a:solidFill>
                <a:effectLst/>
                <a:latin typeface="+mn-lt"/>
                <a:ea typeface="+mn-ea"/>
                <a:cs typeface="+mn-cs"/>
              </a:rPr>
              <a:t> applications are proven to reduce time, cost and risk building and maintaining your data driven infrastructure to support data and business driven analytics. Organizations like Micron, Royal Bank of Scotland, Delta Community Credit, Vodafone, Tesco and Fidelity Bank are seeing major improvements in their productivity and responsiveness to constantly changing requirements. Hear how </a:t>
            </a:r>
            <a:r>
              <a:rPr lang="en-US" sz="1200" kern="1200" dirty="0" err="1">
                <a:solidFill>
                  <a:schemeClr val="tx1"/>
                </a:solidFill>
                <a:effectLst/>
                <a:latin typeface="+mn-lt"/>
                <a:ea typeface="+mn-ea"/>
                <a:cs typeface="+mn-cs"/>
              </a:rPr>
              <a:t>WhereScape’s</a:t>
            </a:r>
            <a:r>
              <a:rPr lang="en-US" sz="1200" kern="1200" dirty="0">
                <a:solidFill>
                  <a:schemeClr val="tx1"/>
                </a:solidFill>
                <a:effectLst/>
                <a:latin typeface="+mn-lt"/>
                <a:ea typeface="+mn-ea"/>
                <a:cs typeface="+mn-cs"/>
              </a:rPr>
              <a:t> customers accelerate development and deliver a fully documented solution for today’s heterogeneous and distributed data analysis infrastructure.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2DD8B81C-4B36-428D-A864-260E234998BA}" type="slidenum">
              <a:rPr lang="en-US" smtClean="0"/>
              <a:t>25</a:t>
            </a:fld>
            <a:endParaRPr lang="en-US"/>
          </a:p>
        </p:txBody>
      </p:sp>
    </p:spTree>
    <p:extLst>
      <p:ext uri="{BB962C8B-B14F-4D97-AF65-F5344CB8AC3E}">
        <p14:creationId xmlns:p14="http://schemas.microsoft.com/office/powerpoint/2010/main" val="519536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Integrate Metadata</a:t>
            </a:r>
            <a:r>
              <a:rPr lang="en-US" baseline="0" dirty="0"/>
              <a:t> with our Enterprise Metadata solution (ASG)</a:t>
            </a:r>
            <a:endParaRPr lang="en-US" dirty="0"/>
          </a:p>
        </p:txBody>
      </p:sp>
      <p:sp>
        <p:nvSpPr>
          <p:cNvPr id="4" name="Footer Placeholder 3"/>
          <p:cNvSpPr>
            <a:spLocks noGrp="1"/>
          </p:cNvSpPr>
          <p:nvPr>
            <p:ph type="ftr" sz="quarter" idx="10"/>
          </p:nvPr>
        </p:nvSpPr>
        <p:spPr/>
        <p:txBody>
          <a:bodyPr/>
          <a:lstStyle/>
          <a:p>
            <a:r>
              <a:rPr lang="en-US"/>
              <a:t>© 2016 Teradata</a:t>
            </a:r>
          </a:p>
        </p:txBody>
      </p:sp>
    </p:spTree>
    <p:extLst>
      <p:ext uri="{BB962C8B-B14F-4D97-AF65-F5344CB8AC3E}">
        <p14:creationId xmlns:p14="http://schemas.microsoft.com/office/powerpoint/2010/main" val="3061873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2000" dirty="0"/>
              <a:t>Traditional Data-warehouse benefits</a:t>
            </a:r>
          </a:p>
          <a:p>
            <a:pPr lvl="1">
              <a:spcAft>
                <a:spcPts val="0"/>
              </a:spcAft>
            </a:pPr>
            <a:r>
              <a:rPr lang="en-US" sz="1600" dirty="0"/>
              <a:t>Co-Located Data</a:t>
            </a:r>
          </a:p>
          <a:p>
            <a:pPr lvl="1">
              <a:spcAft>
                <a:spcPts val="0"/>
              </a:spcAft>
            </a:pPr>
            <a:r>
              <a:rPr lang="en-US" sz="1600" dirty="0"/>
              <a:t>Integrated Data</a:t>
            </a:r>
          </a:p>
          <a:p>
            <a:pPr lvl="1">
              <a:spcAft>
                <a:spcPts val="0"/>
              </a:spcAft>
            </a:pPr>
            <a:r>
              <a:rPr lang="en-US" sz="1600" dirty="0"/>
              <a:t>Time-variant, </a:t>
            </a:r>
            <a:r>
              <a:rPr lang="en-US" sz="1600" dirty="0" err="1"/>
              <a:t>Historized</a:t>
            </a:r>
            <a:endParaRPr lang="en-US" sz="1600" dirty="0"/>
          </a:p>
          <a:p>
            <a:pPr lvl="1">
              <a:spcAft>
                <a:spcPts val="0"/>
              </a:spcAft>
            </a:pPr>
            <a:r>
              <a:rPr lang="en-US" sz="1600" dirty="0"/>
              <a:t>Auditable</a:t>
            </a:r>
          </a:p>
          <a:p>
            <a:pPr>
              <a:spcAft>
                <a:spcPts val="0"/>
              </a:spcAft>
            </a:pPr>
            <a:r>
              <a:rPr lang="en-US" sz="2000" dirty="0"/>
              <a:t>Abstraction from source systems- Business Concept driven</a:t>
            </a:r>
          </a:p>
          <a:p>
            <a:pPr>
              <a:spcAft>
                <a:spcPts val="0"/>
              </a:spcAft>
            </a:pPr>
            <a:r>
              <a:rPr lang="en-US" sz="2000" dirty="0"/>
              <a:t>Re-use of concepts/integration</a:t>
            </a:r>
            <a:endParaRPr lang="en-US" sz="1800" dirty="0"/>
          </a:p>
          <a:p>
            <a:pPr>
              <a:spcAft>
                <a:spcPts val="0"/>
              </a:spcAft>
            </a:pPr>
            <a:r>
              <a:rPr lang="en-US" sz="2000" dirty="0"/>
              <a:t>Secure</a:t>
            </a:r>
          </a:p>
          <a:p>
            <a:pPr>
              <a:spcAft>
                <a:spcPts val="0"/>
              </a:spcAft>
            </a:pPr>
            <a:r>
              <a:rPr lang="en-US" sz="2000" dirty="0"/>
              <a:t>Fast</a:t>
            </a:r>
          </a:p>
          <a:p>
            <a:pPr lvl="1">
              <a:spcAft>
                <a:spcPts val="0"/>
              </a:spcAft>
            </a:pPr>
            <a:r>
              <a:rPr lang="en-US" sz="1600" dirty="0"/>
              <a:t>Low Latency</a:t>
            </a:r>
            <a:endParaRPr lang="en-US" sz="1200" dirty="0"/>
          </a:p>
          <a:p>
            <a:pPr lvl="1">
              <a:spcAft>
                <a:spcPts val="0"/>
              </a:spcAft>
            </a:pPr>
            <a:r>
              <a:rPr lang="en-US" sz="1600" dirty="0"/>
              <a:t>Rapid value delivery, i.e., iterative</a:t>
            </a:r>
          </a:p>
          <a:p>
            <a:pPr lvl="1">
              <a:spcAft>
                <a:spcPts val="0"/>
              </a:spcAft>
            </a:pPr>
            <a:r>
              <a:rPr lang="en-US" sz="1600" dirty="0"/>
              <a:t>Query Performance</a:t>
            </a:r>
          </a:p>
          <a:p>
            <a:pPr>
              <a:spcAft>
                <a:spcPts val="0"/>
              </a:spcAft>
            </a:pPr>
            <a:r>
              <a:rPr lang="en-US" sz="2000" dirty="0"/>
              <a:t>Supportable</a:t>
            </a:r>
          </a:p>
          <a:p>
            <a:pPr lvl="1">
              <a:spcAft>
                <a:spcPts val="0"/>
              </a:spcAft>
            </a:pPr>
            <a:r>
              <a:rPr lang="en-US" sz="1600" dirty="0"/>
              <a:t>Consistent </a:t>
            </a:r>
          </a:p>
          <a:p>
            <a:pPr lvl="1">
              <a:spcAft>
                <a:spcPts val="0"/>
              </a:spcAft>
            </a:pPr>
            <a:r>
              <a:rPr lang="en-US" sz="1600" dirty="0"/>
              <a:t>Common Design Patterns</a:t>
            </a:r>
          </a:p>
          <a:p>
            <a:pPr lvl="1">
              <a:spcAft>
                <a:spcPts val="0"/>
              </a:spcAft>
            </a:pPr>
            <a:r>
              <a:rPr lang="en-US" sz="2200" dirty="0"/>
              <a:t>Great DW Documentation</a:t>
            </a:r>
          </a:p>
          <a:p>
            <a:pPr>
              <a:spcAft>
                <a:spcPts val="0"/>
              </a:spcAft>
            </a:pPr>
            <a:endParaRPr lang="en-US" sz="2000" dirty="0"/>
          </a:p>
          <a:p>
            <a:pPr>
              <a:spcAft>
                <a:spcPts val="0"/>
              </a:spcAft>
            </a:pPr>
            <a:r>
              <a:rPr lang="en-US" sz="2000" dirty="0"/>
              <a:t>Re-use of concepts/integration</a:t>
            </a:r>
          </a:p>
          <a:p>
            <a:pPr lvl="1">
              <a:spcAft>
                <a:spcPts val="0"/>
              </a:spcAft>
            </a:pPr>
            <a:r>
              <a:rPr lang="en-US" sz="1800" dirty="0"/>
              <a:t>Views surfacing data as Star Schema, etc.</a:t>
            </a:r>
          </a:p>
          <a:p>
            <a:pPr>
              <a:spcAft>
                <a:spcPts val="0"/>
              </a:spcAft>
            </a:pPr>
            <a:r>
              <a:rPr lang="en-US" sz="2000" dirty="0"/>
              <a:t>Low Latency </a:t>
            </a:r>
          </a:p>
          <a:p>
            <a:pPr lvl="1">
              <a:spcAft>
                <a:spcPts val="0"/>
              </a:spcAft>
            </a:pPr>
            <a:r>
              <a:rPr lang="en-US" sz="1600" dirty="0"/>
              <a:t>Micron-batch, Virtual Data Marts</a:t>
            </a:r>
          </a:p>
          <a:p>
            <a:pPr>
              <a:spcAft>
                <a:spcPts val="0"/>
              </a:spcAft>
            </a:pPr>
            <a:r>
              <a:rPr lang="en-US" sz="2000" dirty="0"/>
              <a:t>Supportable, Consistent </a:t>
            </a:r>
          </a:p>
          <a:p>
            <a:pPr lvl="2">
              <a:spcAft>
                <a:spcPts val="0"/>
              </a:spcAft>
            </a:pPr>
            <a:r>
              <a:rPr lang="en-US" sz="1600" dirty="0"/>
              <a:t>Common Design Patterns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DD8B81C-4B36-428D-A864-260E234998BA}" type="slidenum">
              <a:rPr lang="en-US" smtClean="0"/>
              <a:t>28</a:t>
            </a:fld>
            <a:endParaRPr lang="en-US"/>
          </a:p>
        </p:txBody>
      </p:sp>
    </p:spTree>
    <p:extLst>
      <p:ext uri="{BB962C8B-B14F-4D97-AF65-F5344CB8AC3E}">
        <p14:creationId xmlns:p14="http://schemas.microsoft.com/office/powerpoint/2010/main" val="2064085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 2016 Teradata</a:t>
            </a:r>
          </a:p>
        </p:txBody>
      </p:sp>
    </p:spTree>
    <p:extLst>
      <p:ext uri="{BB962C8B-B14F-4D97-AF65-F5344CB8AC3E}">
        <p14:creationId xmlns:p14="http://schemas.microsoft.com/office/powerpoint/2010/main" val="4266495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dirty="0"/>
              <a:t>Go over some metrics and show you how we have used some of the exception</a:t>
            </a:r>
            <a:r>
              <a:rPr lang="en-US" baseline="0" dirty="0"/>
              <a:t> patterns Chris talked about to </a:t>
            </a:r>
            <a:r>
              <a:rPr lang="en-US" baseline="0"/>
              <a:t>improve performance</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374491-4AED-4238-AA17-4A50CA6CF61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9346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pPr marL="201096" indent="-342900"/>
            <a:r>
              <a:rPr lang="en-US" dirty="0"/>
              <a:t>Product bit growth</a:t>
            </a:r>
          </a:p>
          <a:p>
            <a:pPr lvl="1"/>
            <a:r>
              <a:rPr lang="en-US" dirty="0"/>
              <a:t>Physical</a:t>
            </a:r>
            <a:r>
              <a:rPr lang="en-US" baseline="0" dirty="0"/>
              <a:t> wafer</a:t>
            </a:r>
            <a:endParaRPr lang="en-US" dirty="0"/>
          </a:p>
          <a:p>
            <a:pPr lvl="1"/>
            <a:r>
              <a:rPr lang="en-US" dirty="0"/>
              <a:t>4B die/</a:t>
            </a:r>
            <a:r>
              <a:rPr lang="en-US" dirty="0" err="1"/>
              <a:t>yr</a:t>
            </a:r>
            <a:r>
              <a:rPr lang="en-US" dirty="0"/>
              <a:t> X billions of bits X many measurements X dozens of process steps</a:t>
            </a:r>
          </a:p>
          <a:p>
            <a:pPr lvl="1"/>
            <a:r>
              <a:rPr lang="en-US" dirty="0"/>
              <a:t>Machine sensor data</a:t>
            </a:r>
          </a:p>
          <a:p>
            <a:endParaRPr lang="en-US" dirty="0"/>
          </a:p>
          <a:p>
            <a:r>
              <a:rPr lang="en-US" dirty="0"/>
              <a:t>Product Moves between sites</a:t>
            </a:r>
          </a:p>
          <a:p>
            <a:endParaRPr lang="en-US" dirty="0"/>
          </a:p>
        </p:txBody>
      </p:sp>
      <p:sp>
        <p:nvSpPr>
          <p:cNvPr id="4" name="Slide Number Placeholder 3"/>
          <p:cNvSpPr>
            <a:spLocks noGrp="1"/>
          </p:cNvSpPr>
          <p:nvPr>
            <p:ph type="sldNum" sz="quarter" idx="10"/>
          </p:nvPr>
        </p:nvSpPr>
        <p:spPr/>
        <p:txBody>
          <a:bodyPr/>
          <a:lstStyle/>
          <a:p>
            <a:fld id="{2DD8B81C-4B36-428D-A864-260E234998BA}" type="slidenum">
              <a:rPr lang="en-US" smtClean="0"/>
              <a:t>4</a:t>
            </a:fld>
            <a:endParaRPr lang="en-US"/>
          </a:p>
        </p:txBody>
      </p:sp>
    </p:spTree>
    <p:extLst>
      <p:ext uri="{BB962C8B-B14F-4D97-AF65-F5344CB8AC3E}">
        <p14:creationId xmlns:p14="http://schemas.microsoft.com/office/powerpoint/2010/main" val="2700494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374491-4AED-4238-AA17-4A50CA6CF61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21448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dirty="0"/>
              <a:t>Collocate </a:t>
            </a:r>
            <a:r>
              <a:rPr lang="en-US" dirty="0" err="1"/>
              <a:t>meas</a:t>
            </a:r>
            <a:r>
              <a:rPr lang="en-US" dirty="0"/>
              <a:t> and runs = sensor sat</a:t>
            </a:r>
          </a:p>
          <a:p>
            <a:pPr fontAlgn="ctr"/>
            <a:r>
              <a:rPr lang="en-US" dirty="0"/>
              <a:t>Add Cardinality to satellites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374491-4AED-4238-AA17-4A50CA6CF61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96522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37</a:t>
            </a:fld>
            <a:endParaRPr lang="en-US"/>
          </a:p>
        </p:txBody>
      </p:sp>
    </p:spTree>
    <p:extLst>
      <p:ext uri="{BB962C8B-B14F-4D97-AF65-F5344CB8AC3E}">
        <p14:creationId xmlns:p14="http://schemas.microsoft.com/office/powerpoint/2010/main" val="2567905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41</a:t>
            </a:fld>
            <a:endParaRPr lang="en-US"/>
          </a:p>
        </p:txBody>
      </p:sp>
    </p:spTree>
    <p:extLst>
      <p:ext uri="{BB962C8B-B14F-4D97-AF65-F5344CB8AC3E}">
        <p14:creationId xmlns:p14="http://schemas.microsoft.com/office/powerpoint/2010/main" val="1878232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 (no transform)</a:t>
            </a:r>
          </a:p>
          <a:p>
            <a:r>
              <a:rPr lang="en-US" dirty="0"/>
              <a:t>Raw</a:t>
            </a:r>
          </a:p>
          <a:p>
            <a:endParaRPr lang="en-US" dirty="0"/>
          </a:p>
          <a:p>
            <a:r>
              <a:rPr lang="en-US" dirty="0"/>
              <a:t>Security</a:t>
            </a:r>
            <a:r>
              <a:rPr lang="en-US" baseline="0" dirty="0"/>
              <a:t> as a business rule (in the BDV)</a:t>
            </a:r>
          </a:p>
          <a:p>
            <a:endParaRPr lang="en-US" baseline="0" dirty="0"/>
          </a:p>
          <a:p>
            <a:r>
              <a:rPr lang="en-US" baseline="0" dirty="0"/>
              <a:t>No named sources</a:t>
            </a:r>
          </a:p>
          <a:p>
            <a:endParaRPr lang="en-US" dirty="0"/>
          </a:p>
        </p:txBody>
      </p:sp>
      <p:sp>
        <p:nvSpPr>
          <p:cNvPr id="4" name="Slide Number Placeholder 3"/>
          <p:cNvSpPr>
            <a:spLocks noGrp="1"/>
          </p:cNvSpPr>
          <p:nvPr>
            <p:ph type="sldNum" sz="quarter" idx="10"/>
          </p:nvPr>
        </p:nvSpPr>
        <p:spPr/>
        <p:txBody>
          <a:bodyPr/>
          <a:lstStyle/>
          <a:p>
            <a:fld id="{2DD8B81C-4B36-428D-A864-260E234998BA}" type="slidenum">
              <a:rPr lang="en-US" smtClean="0"/>
              <a:t>42</a:t>
            </a:fld>
            <a:endParaRPr lang="en-US"/>
          </a:p>
        </p:txBody>
      </p:sp>
    </p:spTree>
    <p:extLst>
      <p:ext uri="{BB962C8B-B14F-4D97-AF65-F5344CB8AC3E}">
        <p14:creationId xmlns:p14="http://schemas.microsoft.com/office/powerpoint/2010/main" val="1185355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 and adopt</a:t>
            </a:r>
          </a:p>
          <a:p>
            <a:r>
              <a:rPr lang="en-US" dirty="0"/>
              <a:t>Federation – big/little</a:t>
            </a:r>
          </a:p>
          <a:p>
            <a:r>
              <a:rPr lang="en-US" dirty="0"/>
              <a:t>Maturity</a:t>
            </a:r>
          </a:p>
          <a:p>
            <a:endParaRPr lang="en-US" dirty="0"/>
          </a:p>
        </p:txBody>
      </p:sp>
      <p:sp>
        <p:nvSpPr>
          <p:cNvPr id="4" name="Slide Number Placeholder 3"/>
          <p:cNvSpPr>
            <a:spLocks noGrp="1"/>
          </p:cNvSpPr>
          <p:nvPr>
            <p:ph type="sldNum" sz="quarter" idx="10"/>
          </p:nvPr>
        </p:nvSpPr>
        <p:spPr/>
        <p:txBody>
          <a:bodyPr/>
          <a:lstStyle/>
          <a:p>
            <a:fld id="{2DD8B81C-4B36-428D-A864-260E234998BA}" type="slidenum">
              <a:rPr lang="en-US" smtClean="0"/>
              <a:t>48</a:t>
            </a:fld>
            <a:endParaRPr lang="en-US"/>
          </a:p>
        </p:txBody>
      </p:sp>
    </p:spTree>
    <p:extLst>
      <p:ext uri="{BB962C8B-B14F-4D97-AF65-F5344CB8AC3E}">
        <p14:creationId xmlns:p14="http://schemas.microsoft.com/office/powerpoint/2010/main" val="1871894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Yield improvement</a:t>
            </a:r>
            <a:r>
              <a:rPr lang="en-US" baseline="0" dirty="0"/>
              <a:t>  = $160M</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Need broad and deep domain experience to analyze – many</a:t>
            </a:r>
            <a:r>
              <a:rPr lang="en-US" baseline="0" dirty="0"/>
              <a:t> proprietary source systems, niche 3</a:t>
            </a:r>
            <a:r>
              <a:rPr lang="en-US" baseline="30000" dirty="0"/>
              <a:t>rd</a:t>
            </a:r>
            <a:r>
              <a:rPr lang="en-US" baseline="0" dirty="0"/>
              <a:t> party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DD8B81C-4B36-428D-A864-260E234998BA}" type="slidenum">
              <a:rPr lang="en-US" smtClean="0"/>
              <a:t>5</a:t>
            </a:fld>
            <a:endParaRPr lang="en-US"/>
          </a:p>
        </p:txBody>
      </p:sp>
    </p:spTree>
    <p:extLst>
      <p:ext uri="{BB962C8B-B14F-4D97-AF65-F5344CB8AC3E}">
        <p14:creationId xmlns:p14="http://schemas.microsoft.com/office/powerpoint/2010/main" val="185456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Boise HQ</a:t>
            </a:r>
          </a:p>
          <a:p>
            <a:r>
              <a:rPr lang="en-US" dirty="0"/>
              <a:t>Growth thru acquisition</a:t>
            </a:r>
          </a:p>
          <a:p>
            <a:r>
              <a:rPr lang="en-US" dirty="0"/>
              <a:t>20% supply</a:t>
            </a:r>
          </a:p>
          <a:p>
            <a:endParaRPr lang="en-US" dirty="0"/>
          </a:p>
        </p:txBody>
      </p:sp>
      <p:sp>
        <p:nvSpPr>
          <p:cNvPr id="4" name="Slide Number Placeholder 3"/>
          <p:cNvSpPr>
            <a:spLocks noGrp="1"/>
          </p:cNvSpPr>
          <p:nvPr>
            <p:ph type="sldNum" sz="quarter" idx="10"/>
          </p:nvPr>
        </p:nvSpPr>
        <p:spPr/>
        <p:txBody>
          <a:bodyPr/>
          <a:lstStyle/>
          <a:p>
            <a:fld id="{2DD8B81C-4B36-428D-A864-260E234998BA}" type="slidenum">
              <a:rPr lang="en-US" smtClean="0"/>
              <a:t>6</a:t>
            </a:fld>
            <a:endParaRPr lang="en-US"/>
          </a:p>
        </p:txBody>
      </p:sp>
    </p:spTree>
    <p:extLst>
      <p:ext uri="{BB962C8B-B14F-4D97-AF65-F5344CB8AC3E}">
        <p14:creationId xmlns:p14="http://schemas.microsoft.com/office/powerpoint/2010/main" val="3862084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t>
            </a:r>
            <a:r>
              <a:rPr lang="en-US" dirty="0" err="1"/>
              <a:t>fabs</a:t>
            </a:r>
            <a:r>
              <a:rPr lang="en-US" dirty="0"/>
              <a:t>, 6 BE, Design Centers, etc.</a:t>
            </a:r>
          </a:p>
          <a:p>
            <a:r>
              <a:rPr lang="en-US" dirty="0"/>
              <a:t>Product Moves between sites</a:t>
            </a:r>
          </a:p>
          <a:p>
            <a:pPr lvl="1"/>
            <a:r>
              <a:rPr lang="en-US" dirty="0"/>
              <a:t>Sources generally homogenous</a:t>
            </a:r>
          </a:p>
          <a:p>
            <a:pPr lvl="1"/>
            <a:r>
              <a:rPr lang="en-US" dirty="0"/>
              <a:t>Redundant solutions</a:t>
            </a:r>
          </a:p>
          <a:p>
            <a:pPr lvl="1"/>
            <a:r>
              <a:rPr lang="en-US" dirty="0"/>
              <a:t>Correlation = Integration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Need broad and deep domain experience to analyze</a:t>
            </a:r>
          </a:p>
          <a:p>
            <a:endParaRPr lang="en-US" dirty="0"/>
          </a:p>
        </p:txBody>
      </p:sp>
      <p:sp>
        <p:nvSpPr>
          <p:cNvPr id="4" name="Slide Number Placeholder 3"/>
          <p:cNvSpPr>
            <a:spLocks noGrp="1"/>
          </p:cNvSpPr>
          <p:nvPr>
            <p:ph type="sldNum" sz="quarter" idx="10"/>
          </p:nvPr>
        </p:nvSpPr>
        <p:spPr/>
        <p:txBody>
          <a:bodyPr/>
          <a:lstStyle/>
          <a:p>
            <a:fld id="{2DD8B81C-4B36-428D-A864-260E234998BA}" type="slidenum">
              <a:rPr lang="en-US" smtClean="0"/>
              <a:t>7</a:t>
            </a:fld>
            <a:endParaRPr lang="en-US"/>
          </a:p>
        </p:txBody>
      </p:sp>
    </p:spTree>
    <p:extLst>
      <p:ext uri="{BB962C8B-B14F-4D97-AF65-F5344CB8AC3E}">
        <p14:creationId xmlns:p14="http://schemas.microsoft.com/office/powerpoint/2010/main" val="2370307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2000" dirty="0"/>
              <a:t>Traditional Data-warehouse benefits</a:t>
            </a:r>
          </a:p>
          <a:p>
            <a:pPr lvl="1">
              <a:spcAft>
                <a:spcPts val="0"/>
              </a:spcAft>
            </a:pPr>
            <a:r>
              <a:rPr lang="en-US" sz="1600" dirty="0"/>
              <a:t>Co-Located Data</a:t>
            </a:r>
          </a:p>
          <a:p>
            <a:pPr lvl="1">
              <a:spcAft>
                <a:spcPts val="0"/>
              </a:spcAft>
            </a:pPr>
            <a:r>
              <a:rPr lang="en-US" sz="1600" dirty="0"/>
              <a:t>Integrated Data</a:t>
            </a:r>
          </a:p>
          <a:p>
            <a:pPr lvl="1">
              <a:spcAft>
                <a:spcPts val="0"/>
              </a:spcAft>
            </a:pPr>
            <a:r>
              <a:rPr lang="en-US" sz="1600" dirty="0"/>
              <a:t>Time-variant, </a:t>
            </a:r>
            <a:r>
              <a:rPr lang="en-US" sz="1600" dirty="0" err="1"/>
              <a:t>Historized</a:t>
            </a:r>
            <a:endParaRPr lang="en-US" sz="1600" dirty="0"/>
          </a:p>
          <a:p>
            <a:pPr lvl="1">
              <a:spcAft>
                <a:spcPts val="0"/>
              </a:spcAft>
            </a:pPr>
            <a:r>
              <a:rPr lang="en-US" sz="1600" dirty="0"/>
              <a:t>Auditable</a:t>
            </a:r>
          </a:p>
          <a:p>
            <a:pPr>
              <a:spcAft>
                <a:spcPts val="0"/>
              </a:spcAft>
            </a:pPr>
            <a:r>
              <a:rPr lang="en-US" sz="2000" dirty="0"/>
              <a:t>Abstraction from source systems- Business Concept driven</a:t>
            </a:r>
          </a:p>
          <a:p>
            <a:pPr>
              <a:spcAft>
                <a:spcPts val="0"/>
              </a:spcAft>
            </a:pPr>
            <a:r>
              <a:rPr lang="en-US" sz="2000" dirty="0"/>
              <a:t>Re-use of concepts/integration</a:t>
            </a:r>
            <a:endParaRPr lang="en-US" sz="1800" dirty="0"/>
          </a:p>
          <a:p>
            <a:pPr>
              <a:spcAft>
                <a:spcPts val="0"/>
              </a:spcAft>
            </a:pPr>
            <a:r>
              <a:rPr lang="en-US" sz="2000" dirty="0"/>
              <a:t>Secure</a:t>
            </a:r>
          </a:p>
          <a:p>
            <a:pPr>
              <a:spcAft>
                <a:spcPts val="0"/>
              </a:spcAft>
            </a:pPr>
            <a:r>
              <a:rPr lang="en-US" sz="2000" dirty="0"/>
              <a:t>Fast</a:t>
            </a:r>
          </a:p>
          <a:p>
            <a:pPr lvl="1">
              <a:spcAft>
                <a:spcPts val="0"/>
              </a:spcAft>
            </a:pPr>
            <a:r>
              <a:rPr lang="en-US" sz="1600" dirty="0"/>
              <a:t>Low Latency</a:t>
            </a:r>
            <a:endParaRPr lang="en-US" sz="1200" dirty="0"/>
          </a:p>
          <a:p>
            <a:pPr lvl="1">
              <a:spcAft>
                <a:spcPts val="0"/>
              </a:spcAft>
            </a:pPr>
            <a:r>
              <a:rPr lang="en-US" sz="1600" dirty="0"/>
              <a:t>Rapid value delivery, i.e., iterative</a:t>
            </a:r>
          </a:p>
          <a:p>
            <a:pPr lvl="1">
              <a:spcAft>
                <a:spcPts val="0"/>
              </a:spcAft>
            </a:pPr>
            <a:r>
              <a:rPr lang="en-US" sz="1600" dirty="0"/>
              <a:t>Query Performance</a:t>
            </a:r>
          </a:p>
          <a:p>
            <a:pPr>
              <a:spcAft>
                <a:spcPts val="0"/>
              </a:spcAft>
            </a:pPr>
            <a:r>
              <a:rPr lang="en-US" sz="2000" dirty="0"/>
              <a:t>Supportable</a:t>
            </a:r>
          </a:p>
          <a:p>
            <a:pPr lvl="1">
              <a:spcAft>
                <a:spcPts val="0"/>
              </a:spcAft>
            </a:pPr>
            <a:r>
              <a:rPr lang="en-US" sz="1600" dirty="0"/>
              <a:t>Consistent </a:t>
            </a:r>
          </a:p>
          <a:p>
            <a:pPr lvl="1">
              <a:spcAft>
                <a:spcPts val="0"/>
              </a:spcAft>
            </a:pPr>
            <a:r>
              <a:rPr lang="en-US" sz="1600" dirty="0"/>
              <a:t>Common Design Patterns</a:t>
            </a:r>
          </a:p>
          <a:p>
            <a:pPr lvl="1">
              <a:spcAft>
                <a:spcPts val="0"/>
              </a:spcAft>
            </a:pPr>
            <a:r>
              <a:rPr lang="en-US" sz="2200" dirty="0"/>
              <a:t>Great DW Documentation</a:t>
            </a:r>
          </a:p>
          <a:p>
            <a:pPr>
              <a:spcAft>
                <a:spcPts val="0"/>
              </a:spcAft>
            </a:pPr>
            <a:endParaRPr lang="en-US" sz="2000" dirty="0"/>
          </a:p>
          <a:p>
            <a:pPr>
              <a:spcAft>
                <a:spcPts val="0"/>
              </a:spcAft>
            </a:pPr>
            <a:r>
              <a:rPr lang="en-US" sz="2000" dirty="0"/>
              <a:t>Re-use of concepts/integration</a:t>
            </a:r>
          </a:p>
          <a:p>
            <a:pPr lvl="1">
              <a:spcAft>
                <a:spcPts val="0"/>
              </a:spcAft>
            </a:pPr>
            <a:r>
              <a:rPr lang="en-US" sz="1800" dirty="0"/>
              <a:t>Views surfacing data as Star Schema, etc.</a:t>
            </a:r>
          </a:p>
          <a:p>
            <a:pPr>
              <a:spcAft>
                <a:spcPts val="0"/>
              </a:spcAft>
            </a:pPr>
            <a:r>
              <a:rPr lang="en-US" sz="2000" dirty="0"/>
              <a:t>Low Latency </a:t>
            </a:r>
          </a:p>
          <a:p>
            <a:pPr lvl="1">
              <a:spcAft>
                <a:spcPts val="0"/>
              </a:spcAft>
            </a:pPr>
            <a:r>
              <a:rPr lang="en-US" sz="1600" dirty="0"/>
              <a:t>Micron-batch, Virtual Data Marts</a:t>
            </a:r>
          </a:p>
          <a:p>
            <a:pPr>
              <a:spcAft>
                <a:spcPts val="0"/>
              </a:spcAft>
            </a:pPr>
            <a:r>
              <a:rPr lang="en-US" sz="2000" dirty="0"/>
              <a:t>Supportable, Consistent </a:t>
            </a:r>
          </a:p>
          <a:p>
            <a:pPr lvl="2">
              <a:spcAft>
                <a:spcPts val="0"/>
              </a:spcAft>
            </a:pPr>
            <a:r>
              <a:rPr lang="en-US" sz="1600" dirty="0"/>
              <a:t>Common Design Patterns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DD8B81C-4B36-428D-A864-260E234998BA}" type="slidenum">
              <a:rPr lang="en-US" smtClean="0"/>
              <a:t>9</a:t>
            </a:fld>
            <a:endParaRPr lang="en-US"/>
          </a:p>
        </p:txBody>
      </p:sp>
    </p:spTree>
    <p:extLst>
      <p:ext uri="{BB962C8B-B14F-4D97-AF65-F5344CB8AC3E}">
        <p14:creationId xmlns:p14="http://schemas.microsoft.com/office/powerpoint/2010/main" val="2209072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10</a:t>
            </a:fld>
            <a:endParaRPr lang="en-US"/>
          </a:p>
        </p:txBody>
      </p:sp>
    </p:spTree>
    <p:extLst>
      <p:ext uri="{BB962C8B-B14F-4D97-AF65-F5344CB8AC3E}">
        <p14:creationId xmlns:p14="http://schemas.microsoft.com/office/powerpoint/2010/main" val="1851630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11</a:t>
            </a:fld>
            <a:endParaRPr lang="en-US"/>
          </a:p>
        </p:txBody>
      </p:sp>
    </p:spTree>
    <p:extLst>
      <p:ext uri="{BB962C8B-B14F-4D97-AF65-F5344CB8AC3E}">
        <p14:creationId xmlns:p14="http://schemas.microsoft.com/office/powerpoint/2010/main" val="557127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2000" dirty="0"/>
              <a:t>Traditional Data-warehouse benefits</a:t>
            </a:r>
          </a:p>
          <a:p>
            <a:pPr lvl="1">
              <a:spcAft>
                <a:spcPts val="0"/>
              </a:spcAft>
            </a:pPr>
            <a:r>
              <a:rPr lang="en-US" sz="1600" dirty="0"/>
              <a:t>Co-Located Data</a:t>
            </a:r>
          </a:p>
          <a:p>
            <a:pPr lvl="1">
              <a:spcAft>
                <a:spcPts val="0"/>
              </a:spcAft>
            </a:pPr>
            <a:r>
              <a:rPr lang="en-US" sz="1600" dirty="0"/>
              <a:t>Integrated Data</a:t>
            </a:r>
          </a:p>
          <a:p>
            <a:pPr lvl="1">
              <a:spcAft>
                <a:spcPts val="0"/>
              </a:spcAft>
            </a:pPr>
            <a:r>
              <a:rPr lang="en-US" sz="1600" dirty="0"/>
              <a:t>Time-variant, </a:t>
            </a:r>
            <a:r>
              <a:rPr lang="en-US" sz="1600" dirty="0" err="1"/>
              <a:t>Historized</a:t>
            </a:r>
            <a:endParaRPr lang="en-US" sz="1600" dirty="0"/>
          </a:p>
          <a:p>
            <a:pPr lvl="1">
              <a:spcAft>
                <a:spcPts val="0"/>
              </a:spcAft>
            </a:pPr>
            <a:r>
              <a:rPr lang="en-US" sz="1600" dirty="0"/>
              <a:t>Auditable</a:t>
            </a:r>
          </a:p>
          <a:p>
            <a:pPr>
              <a:spcAft>
                <a:spcPts val="0"/>
              </a:spcAft>
            </a:pPr>
            <a:r>
              <a:rPr lang="en-US" sz="2000" dirty="0"/>
              <a:t>Abstraction from source systems- Business Concept driven</a:t>
            </a:r>
          </a:p>
          <a:p>
            <a:pPr>
              <a:spcAft>
                <a:spcPts val="0"/>
              </a:spcAft>
            </a:pPr>
            <a:r>
              <a:rPr lang="en-US" sz="2000" dirty="0"/>
              <a:t>Re-use of concepts/integration</a:t>
            </a:r>
            <a:endParaRPr lang="en-US" sz="1800" dirty="0"/>
          </a:p>
          <a:p>
            <a:pPr>
              <a:spcAft>
                <a:spcPts val="0"/>
              </a:spcAft>
            </a:pPr>
            <a:r>
              <a:rPr lang="en-US" sz="2000" dirty="0"/>
              <a:t>Secure</a:t>
            </a:r>
          </a:p>
          <a:p>
            <a:pPr>
              <a:spcAft>
                <a:spcPts val="0"/>
              </a:spcAft>
            </a:pPr>
            <a:r>
              <a:rPr lang="en-US" sz="2000" dirty="0"/>
              <a:t>Fast</a:t>
            </a:r>
          </a:p>
          <a:p>
            <a:pPr lvl="1">
              <a:spcAft>
                <a:spcPts val="0"/>
              </a:spcAft>
            </a:pPr>
            <a:r>
              <a:rPr lang="en-US" sz="1600" dirty="0"/>
              <a:t>Low Latency</a:t>
            </a:r>
            <a:endParaRPr lang="en-US" sz="1200" dirty="0"/>
          </a:p>
          <a:p>
            <a:pPr lvl="1">
              <a:spcAft>
                <a:spcPts val="0"/>
              </a:spcAft>
            </a:pPr>
            <a:r>
              <a:rPr lang="en-US" sz="1600" dirty="0"/>
              <a:t>Rapid value delivery, i.e., iterative</a:t>
            </a:r>
          </a:p>
          <a:p>
            <a:pPr lvl="1">
              <a:spcAft>
                <a:spcPts val="0"/>
              </a:spcAft>
            </a:pPr>
            <a:r>
              <a:rPr lang="en-US" sz="1600" dirty="0"/>
              <a:t>Query Performance</a:t>
            </a:r>
          </a:p>
          <a:p>
            <a:pPr>
              <a:spcAft>
                <a:spcPts val="0"/>
              </a:spcAft>
            </a:pPr>
            <a:r>
              <a:rPr lang="en-US" sz="2000" dirty="0"/>
              <a:t>Supportable</a:t>
            </a:r>
          </a:p>
          <a:p>
            <a:pPr lvl="1">
              <a:spcAft>
                <a:spcPts val="0"/>
              </a:spcAft>
            </a:pPr>
            <a:r>
              <a:rPr lang="en-US" sz="1600" dirty="0"/>
              <a:t>Consistent </a:t>
            </a:r>
          </a:p>
          <a:p>
            <a:pPr lvl="1">
              <a:spcAft>
                <a:spcPts val="0"/>
              </a:spcAft>
            </a:pPr>
            <a:r>
              <a:rPr lang="en-US" sz="1600" dirty="0"/>
              <a:t>Common Design Patterns</a:t>
            </a:r>
          </a:p>
          <a:p>
            <a:pPr lvl="1">
              <a:spcAft>
                <a:spcPts val="0"/>
              </a:spcAft>
            </a:pPr>
            <a:r>
              <a:rPr lang="en-US" sz="2200" dirty="0"/>
              <a:t>Great DW Documentation</a:t>
            </a:r>
          </a:p>
          <a:p>
            <a:pPr>
              <a:spcAft>
                <a:spcPts val="0"/>
              </a:spcAft>
            </a:pPr>
            <a:endParaRPr lang="en-US" sz="2000" dirty="0"/>
          </a:p>
          <a:p>
            <a:pPr>
              <a:spcAft>
                <a:spcPts val="0"/>
              </a:spcAft>
            </a:pPr>
            <a:r>
              <a:rPr lang="en-US" sz="2000" dirty="0"/>
              <a:t>Re-use of concepts/integration</a:t>
            </a:r>
          </a:p>
          <a:p>
            <a:pPr lvl="1">
              <a:spcAft>
                <a:spcPts val="0"/>
              </a:spcAft>
            </a:pPr>
            <a:r>
              <a:rPr lang="en-US" sz="1800" dirty="0"/>
              <a:t>Views surfacing data as Star Schema, etc.</a:t>
            </a:r>
          </a:p>
          <a:p>
            <a:pPr>
              <a:spcAft>
                <a:spcPts val="0"/>
              </a:spcAft>
            </a:pPr>
            <a:r>
              <a:rPr lang="en-US" sz="2000" dirty="0"/>
              <a:t>Low Latency </a:t>
            </a:r>
          </a:p>
          <a:p>
            <a:pPr lvl="1">
              <a:spcAft>
                <a:spcPts val="0"/>
              </a:spcAft>
            </a:pPr>
            <a:r>
              <a:rPr lang="en-US" sz="1600" dirty="0"/>
              <a:t>Micron-batch, Virtual Data Marts</a:t>
            </a:r>
          </a:p>
          <a:p>
            <a:pPr>
              <a:spcAft>
                <a:spcPts val="0"/>
              </a:spcAft>
            </a:pPr>
            <a:r>
              <a:rPr lang="en-US" sz="2000" dirty="0"/>
              <a:t>Supportable, Consistent </a:t>
            </a:r>
          </a:p>
          <a:p>
            <a:pPr lvl="2">
              <a:spcAft>
                <a:spcPts val="0"/>
              </a:spcAft>
            </a:pPr>
            <a:r>
              <a:rPr lang="en-US" sz="1600" dirty="0"/>
              <a:t>Common Design Patterns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DD8B81C-4B36-428D-A864-260E234998BA}" type="slidenum">
              <a:rPr lang="en-US" smtClean="0"/>
              <a:t>18</a:t>
            </a:fld>
            <a:endParaRPr lang="en-US"/>
          </a:p>
        </p:txBody>
      </p:sp>
    </p:spTree>
    <p:extLst>
      <p:ext uri="{BB962C8B-B14F-4D97-AF65-F5344CB8AC3E}">
        <p14:creationId xmlns:p14="http://schemas.microsoft.com/office/powerpoint/2010/main" val="2269131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Alternate Title Slid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10371"/>
          <a:stretch/>
        </p:blipFill>
        <p:spPr>
          <a:xfrm>
            <a:off x="0" y="1"/>
            <a:ext cx="9143999" cy="4610078"/>
          </a:xfrm>
          <a:prstGeom prst="rect">
            <a:avLst/>
          </a:prstGeom>
        </p:spPr>
      </p:pic>
      <p:sp>
        <p:nvSpPr>
          <p:cNvPr id="20" name="Rectangle 19"/>
          <p:cNvSpPr/>
          <p:nvPr userDrawn="1"/>
        </p:nvSpPr>
        <p:spPr>
          <a:xfrm rot="10800000">
            <a:off x="-4" y="-1"/>
            <a:ext cx="3790954" cy="4610079"/>
          </a:xfrm>
          <a:prstGeom prst="rect">
            <a:avLst/>
          </a:prstGeom>
          <a:gradFill flip="none" rotWithShape="1">
            <a:gsLst>
              <a:gs pos="100000">
                <a:srgbClr val="000000">
                  <a:alpha val="36000"/>
                </a:srgbClr>
              </a:gs>
              <a:gs pos="0">
                <a:srgbClr val="000000">
                  <a:alpha val="0"/>
                </a:srgbClr>
              </a:gs>
            </a:gsLst>
            <a:lin ang="0" scaled="1"/>
            <a:tileRect/>
          </a:gradFill>
          <a:ln w="9525">
            <a:noFill/>
            <a:miter lim="800000"/>
            <a:headEnd/>
            <a:tailEnd/>
          </a:ln>
          <a:effectLst/>
        </p:spPr>
        <p:txBody>
          <a:bodyPr wrap="square" tIns="91440" bIns="91440" rtlCol="0" anchor="t">
            <a:prstTxWarp prst="textNoShape">
              <a:avLst/>
            </a:prstTxWarp>
            <a:noAutofit/>
          </a:bodyPr>
          <a:lstStyle/>
          <a:p>
            <a:pPr algn="ctr"/>
            <a:endParaRPr lang="en-US" kern="0" dirty="0" err="1">
              <a:solidFill>
                <a:prstClr val="white"/>
              </a:solidFill>
            </a:endParaRPr>
          </a:p>
        </p:txBody>
      </p:sp>
      <p:sp>
        <p:nvSpPr>
          <p:cNvPr id="21" name="Rectangle 20"/>
          <p:cNvSpPr/>
          <p:nvPr userDrawn="1"/>
        </p:nvSpPr>
        <p:spPr>
          <a:xfrm rot="10800000" flipH="1">
            <a:off x="5365750" y="-1"/>
            <a:ext cx="3778250" cy="4610079"/>
          </a:xfrm>
          <a:prstGeom prst="rect">
            <a:avLst/>
          </a:prstGeom>
          <a:gradFill flip="none" rotWithShape="1">
            <a:gsLst>
              <a:gs pos="100000">
                <a:srgbClr val="000000">
                  <a:alpha val="11000"/>
                </a:srgbClr>
              </a:gs>
              <a:gs pos="0">
                <a:srgbClr val="000000">
                  <a:alpha val="0"/>
                </a:srgbClr>
              </a:gs>
            </a:gsLst>
            <a:lin ang="0" scaled="1"/>
            <a:tileRect/>
          </a:gradFill>
          <a:ln w="9525">
            <a:noFill/>
            <a:miter lim="800000"/>
            <a:headEnd/>
            <a:tailEnd/>
          </a:ln>
          <a:effectLst/>
        </p:spPr>
        <p:txBody>
          <a:bodyPr wrap="square" tIns="91440" bIns="91440" rtlCol="0" anchor="t">
            <a:prstTxWarp prst="textNoShape">
              <a:avLst/>
            </a:prstTxWarp>
            <a:noAutofit/>
          </a:bodyPr>
          <a:lstStyle/>
          <a:p>
            <a:pPr algn="ctr"/>
            <a:endParaRPr lang="en-US" kern="0" dirty="0" err="1">
              <a:solidFill>
                <a:prstClr val="white"/>
              </a:solidFill>
            </a:endParaRPr>
          </a:p>
        </p:txBody>
      </p:sp>
      <p:sp>
        <p:nvSpPr>
          <p:cNvPr id="3" name="Rectangle 2"/>
          <p:cNvSpPr/>
          <p:nvPr userDrawn="1"/>
        </p:nvSpPr>
        <p:spPr>
          <a:xfrm>
            <a:off x="-1806070" y="97852"/>
            <a:ext cx="1722472" cy="1520741"/>
          </a:xfrm>
          <a:prstGeom prst="rect">
            <a:avLst/>
          </a:prstGeom>
          <a:solidFill>
            <a:srgbClr val="FFFF00"/>
          </a:solidFill>
          <a:ln w="9525">
            <a:noFill/>
            <a:miter lim="800000"/>
            <a:headEnd/>
            <a:tailEnd/>
          </a:ln>
          <a:effectLst/>
        </p:spPr>
        <p:txBody>
          <a:bodyPr wrap="square" tIns="91440" bIns="91440" rtlCol="0" anchor="t">
            <a:prstTxWarp prst="textNoShape">
              <a:avLst/>
            </a:prstTxWarp>
            <a:noAutofit/>
          </a:bodyPr>
          <a:lstStyle/>
          <a:p>
            <a:pPr algn="ctr"/>
            <a:r>
              <a:rPr lang="en-US" u="sng" kern="0" dirty="0">
                <a:solidFill>
                  <a:schemeClr val="tx1"/>
                </a:solidFill>
              </a:rPr>
              <a:t>Cover Slide </a:t>
            </a:r>
            <a:r>
              <a:rPr lang="en-US" kern="0" dirty="0">
                <a:solidFill>
                  <a:schemeClr val="tx1"/>
                </a:solidFill>
              </a:rPr>
              <a:t>Option A</a:t>
            </a:r>
          </a:p>
          <a:p>
            <a:pPr algn="ctr"/>
            <a:r>
              <a:rPr lang="en-US" sz="1200" kern="0" dirty="0">
                <a:solidFill>
                  <a:schemeClr val="tx1"/>
                </a:solidFill>
              </a:rPr>
              <a:t>(choose</a:t>
            </a:r>
            <a:r>
              <a:rPr lang="en-US" sz="1200" kern="0" baseline="0" dirty="0">
                <a:solidFill>
                  <a:schemeClr val="tx1"/>
                </a:solidFill>
              </a:rPr>
              <a:t> either</a:t>
            </a:r>
            <a:br>
              <a:rPr lang="en-US" sz="1200" kern="0" baseline="0" dirty="0">
                <a:solidFill>
                  <a:schemeClr val="tx1"/>
                </a:solidFill>
              </a:rPr>
            </a:br>
            <a:r>
              <a:rPr lang="en-US" sz="1200" kern="0" baseline="0" dirty="0">
                <a:solidFill>
                  <a:schemeClr val="tx1"/>
                </a:solidFill>
              </a:rPr>
              <a:t>Opt A or B)</a:t>
            </a:r>
            <a:endParaRPr lang="en-US" sz="1200" kern="0" dirty="0">
              <a:solidFill>
                <a:schemeClr val="tx1"/>
              </a:solidFill>
            </a:endParaRPr>
          </a:p>
          <a:p>
            <a:pPr algn="ctr"/>
            <a:r>
              <a:rPr lang="en-US" sz="1200" kern="0" dirty="0">
                <a:solidFill>
                  <a:schemeClr val="tx1"/>
                </a:solidFill>
              </a:rPr>
              <a:t>Use this ONLY as a cover slide.</a:t>
            </a:r>
          </a:p>
        </p:txBody>
      </p:sp>
      <p:cxnSp>
        <p:nvCxnSpPr>
          <p:cNvPr id="34" name="Straight Connector 33"/>
          <p:cNvCxnSpPr/>
          <p:nvPr userDrawn="1"/>
        </p:nvCxnSpPr>
        <p:spPr>
          <a:xfrm>
            <a:off x="0" y="4614333"/>
            <a:ext cx="91440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0" name="Picture 39" descr="THEME_Horiz_NEW_X_small.png"/>
          <p:cNvPicPr>
            <a:picLocks noChangeAspect="1"/>
          </p:cNvPicPr>
          <p:nvPr userDrawn="1"/>
        </p:nvPicPr>
        <p:blipFill>
          <a:blip r:embed="rId3"/>
          <a:stretch>
            <a:fillRect/>
          </a:stretch>
        </p:blipFill>
        <p:spPr>
          <a:xfrm>
            <a:off x="6742080" y="4672331"/>
            <a:ext cx="1993900" cy="430815"/>
          </a:xfrm>
          <a:prstGeom prst="rect">
            <a:avLst/>
          </a:prstGeom>
        </p:spPr>
      </p:pic>
      <p:pic>
        <p:nvPicPr>
          <p:cNvPr id="41" name="Picture 4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2064" y="4809331"/>
            <a:ext cx="3625065" cy="138402"/>
          </a:xfrm>
          <a:prstGeom prst="rect">
            <a:avLst/>
          </a:prstGeom>
        </p:spPr>
      </p:pic>
      <p:sp>
        <p:nvSpPr>
          <p:cNvPr id="48" name="Text Placeholder 2"/>
          <p:cNvSpPr>
            <a:spLocks noGrp="1"/>
          </p:cNvSpPr>
          <p:nvPr>
            <p:ph type="body" sz="quarter" idx="15" hasCustomPrompt="1"/>
          </p:nvPr>
        </p:nvSpPr>
        <p:spPr>
          <a:xfrm>
            <a:off x="1780758" y="2873443"/>
            <a:ext cx="7363242" cy="998222"/>
          </a:xfrm>
          <a:solidFill>
            <a:srgbClr val="000000">
              <a:alpha val="67000"/>
            </a:srgbClr>
          </a:solidFill>
        </p:spPr>
        <p:txBody>
          <a:bodyPr tIns="182880" bIns="182880">
            <a:spAutoFit/>
          </a:bodyPr>
          <a:lstStyle>
            <a:lvl1pPr marL="231775" marR="0" indent="0" algn="l" defTabSz="914400" rtl="0" eaLnBrk="1" fontAlgn="auto" latinLnBrk="0" hangingPunct="1">
              <a:lnSpc>
                <a:spcPct val="95000"/>
              </a:lnSpc>
              <a:spcBef>
                <a:spcPts val="600"/>
              </a:spcBef>
              <a:spcAft>
                <a:spcPts val="200"/>
              </a:spcAft>
              <a:buClrTx/>
              <a:buSzTx/>
              <a:buFont typeface="Arial" panose="020B0604020202020204" pitchFamily="34" charset="0"/>
              <a:buNone/>
              <a:tabLst/>
              <a:defRPr sz="1800" baseline="0">
                <a:solidFill>
                  <a:schemeClr val="bg1"/>
                </a:solidFill>
              </a:defRPr>
            </a:lvl1pPr>
            <a:lvl2pPr marL="682625" indent="0">
              <a:buNone/>
              <a:defRPr sz="2200">
                <a:solidFill>
                  <a:schemeClr val="bg1"/>
                </a:solidFill>
              </a:defRPr>
            </a:lvl2pPr>
            <a:lvl3pPr marL="682625" indent="0">
              <a:defRPr>
                <a:solidFill>
                  <a:schemeClr val="bg1"/>
                </a:solidFill>
              </a:defRPr>
            </a:lvl3pPr>
            <a:lvl4pPr marL="682625" indent="0">
              <a:defRPr>
                <a:solidFill>
                  <a:schemeClr val="bg1"/>
                </a:solidFill>
              </a:defRPr>
            </a:lvl4pPr>
          </a:lstStyle>
          <a:p>
            <a:pPr lvl="0"/>
            <a:r>
              <a:rPr lang="en-US" dirty="0"/>
              <a:t>Presenter Name, Title Goes Here, Company Here</a:t>
            </a:r>
          </a:p>
          <a:p>
            <a:pPr marL="231775" marR="0" lvl="0" indent="0" algn="l" defTabSz="914400" rtl="0" eaLnBrk="1" fontAlgn="auto" latinLnBrk="0" hangingPunct="1">
              <a:lnSpc>
                <a:spcPct val="95000"/>
              </a:lnSpc>
              <a:spcBef>
                <a:spcPts val="600"/>
              </a:spcBef>
              <a:spcAft>
                <a:spcPts val="200"/>
              </a:spcAft>
              <a:buClrTx/>
              <a:buSzTx/>
              <a:buFont typeface="Arial" panose="020B0604020202020204" pitchFamily="34" charset="0"/>
              <a:buNone/>
              <a:tabLst/>
              <a:defRPr/>
            </a:pPr>
            <a:r>
              <a:rPr lang="en-US" dirty="0"/>
              <a:t>Presenter Name, Title Goes Here, Company Here</a:t>
            </a:r>
          </a:p>
        </p:txBody>
      </p:sp>
      <p:sp>
        <p:nvSpPr>
          <p:cNvPr id="49" name="Text Placeholder 2"/>
          <p:cNvSpPr>
            <a:spLocks noGrp="1"/>
          </p:cNvSpPr>
          <p:nvPr>
            <p:ph type="body" sz="quarter" idx="14" hasCustomPrompt="1"/>
          </p:nvPr>
        </p:nvSpPr>
        <p:spPr>
          <a:xfrm>
            <a:off x="-10510" y="1390849"/>
            <a:ext cx="7857460" cy="1117742"/>
          </a:xfrm>
          <a:solidFill>
            <a:srgbClr val="000000">
              <a:alpha val="67000"/>
            </a:srgbClr>
          </a:solidFill>
        </p:spPr>
        <p:txBody>
          <a:bodyPr tIns="182880" bIns="182880" anchor="b" anchorCtr="0">
            <a:spAutoFit/>
          </a:bodyPr>
          <a:lstStyle>
            <a:lvl1pPr marL="682625" indent="0">
              <a:buNone/>
              <a:defRPr sz="2800" baseline="0">
                <a:solidFill>
                  <a:schemeClr val="bg1"/>
                </a:solidFill>
              </a:defRPr>
            </a:lvl1pPr>
            <a:lvl2pPr marL="682625" indent="0">
              <a:buNone/>
              <a:defRPr sz="2200">
                <a:solidFill>
                  <a:schemeClr val="bg1"/>
                </a:solidFill>
              </a:defRPr>
            </a:lvl2pPr>
            <a:lvl3pPr marL="682625" indent="0">
              <a:defRPr>
                <a:solidFill>
                  <a:schemeClr val="bg1"/>
                </a:solidFill>
              </a:defRPr>
            </a:lvl3pPr>
            <a:lvl4pPr marL="682625" indent="0">
              <a:defRPr>
                <a:solidFill>
                  <a:schemeClr val="bg1"/>
                </a:solidFill>
              </a:defRPr>
            </a:lvl4pPr>
          </a:lstStyle>
          <a:p>
            <a:r>
              <a:rPr lang="en-US" dirty="0"/>
              <a:t>Click to edit Presentation Title</a:t>
            </a:r>
          </a:p>
          <a:p>
            <a:pPr lvl="1"/>
            <a:r>
              <a:rPr lang="en-US" dirty="0"/>
              <a:t>Click to edit Presentation Subtitle</a:t>
            </a:r>
          </a:p>
        </p:txBody>
      </p:sp>
    </p:spTree>
    <p:extLst>
      <p:ext uri="{BB962C8B-B14F-4D97-AF65-F5344CB8AC3E}">
        <p14:creationId xmlns:p14="http://schemas.microsoft.com/office/powerpoint/2010/main" val="229338464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077293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6479" y="0"/>
            <a:ext cx="7781927" cy="699235"/>
          </a:xfrm>
        </p:spPr>
        <p:txBody>
          <a:bodyPr bIns="45720" anchor="b">
            <a:normAutofit/>
          </a:bodyPr>
          <a:lstStyle>
            <a:lvl1pPr algn="l" defTabSz="914333" rtl="0" eaLnBrk="1" latinLnBrk="0" hangingPunct="1">
              <a:spcBef>
                <a:spcPct val="0"/>
              </a:spcBef>
              <a:buNone/>
              <a:defRPr lang="en-US" sz="24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686479" y="653772"/>
            <a:ext cx="7781927" cy="448425"/>
          </a:xfrm>
        </p:spPr>
        <p:txBody>
          <a:bodyPr tIns="45720">
            <a:noAutofit/>
          </a:bodyPr>
          <a:lstStyle>
            <a:lvl1pPr marL="0" indent="0" algn="l" defTabSz="914333" rtl="0" eaLnBrk="1" latinLnBrk="0" hangingPunct="1">
              <a:buNone/>
              <a:defRPr lang="en-US" sz="15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683238" y="4772363"/>
            <a:ext cx="205740" cy="171450"/>
          </a:xfrm>
          <a:prstGeom prst="rect">
            <a:avLst/>
          </a:prstGeom>
          <a:noFill/>
        </p:spPr>
        <p:txBody>
          <a:bodyPr/>
          <a:lstStyle>
            <a:lvl1pPr algn="ctr">
              <a:defRPr lang="en-US" sz="825"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203960" y="4312504"/>
            <a:ext cx="1027005" cy="830997"/>
          </a:xfrm>
          <a:prstGeom prst="rect">
            <a:avLst/>
          </a:prstGeom>
          <a:noFill/>
        </p:spPr>
        <p:txBody>
          <a:bodyPr wrap="square" lIns="0" tIns="0" rIns="0" bIns="0" rtlCol="0" anchor="b" anchorCtr="0">
            <a:spAutoFit/>
          </a:bodyPr>
          <a:lstStyle/>
          <a:p>
            <a:pPr algn="r"/>
            <a:r>
              <a:rPr lang="en-US" sz="900" b="1" dirty="0">
                <a:solidFill>
                  <a:schemeClr val="tx2"/>
                </a:solidFill>
                <a:latin typeface="Segoe UI" panose="020B0502040204020203" pitchFamily="34" charset="0"/>
                <a:cs typeface="Segoe UI" panose="020B0502040204020203" pitchFamily="34" charset="0"/>
              </a:rPr>
              <a:t>Title Only</a:t>
            </a:r>
          </a:p>
          <a:p>
            <a:pPr algn="r"/>
            <a:r>
              <a:rPr lang="en-US" sz="9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900" baseline="0" dirty="0">
                <a:solidFill>
                  <a:schemeClr val="tx2"/>
                </a:solidFill>
                <a:latin typeface="Segoe UI" panose="020B0502040204020203" pitchFamily="34" charset="0"/>
                <a:cs typeface="Segoe UI" panose="020B0502040204020203" pitchFamily="34" charset="0"/>
              </a:rPr>
              <a:t> space in the middle of the slide.</a:t>
            </a:r>
            <a:endParaRPr lang="en-US" sz="9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257300" y="1"/>
            <a:ext cx="1079897" cy="2083442"/>
          </a:xfrm>
        </p:spPr>
        <p:txBody>
          <a:bodyPr>
            <a:noAutofit/>
          </a:bodyPr>
          <a:lstStyle>
            <a:lvl1pPr marL="0" indent="0">
              <a:buNone/>
              <a:defRPr sz="825" b="1">
                <a:solidFill>
                  <a:schemeClr val="accent1"/>
                </a:solidFill>
              </a:defRPr>
            </a:lvl1pPr>
            <a:lvl2pPr marL="173831" indent="-173831" algn="l">
              <a:buFont typeface="+mj-lt"/>
              <a:buAutoNum type="arabicPeriod"/>
              <a:defRPr sz="825">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2465546" y="4772363"/>
            <a:ext cx="1011555" cy="171450"/>
          </a:xfrm>
          <a:prstGeom prst="rect">
            <a:avLst/>
          </a:prstGeom>
        </p:spPr>
        <p:txBody>
          <a:bodyPr lIns="0" tIns="0" rIns="0" bIns="0"/>
          <a:lstStyle>
            <a:lvl1pPr algn="ctr">
              <a:defRPr lang="en-US" sz="825"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27, 2022</a:t>
            </a:fld>
            <a:endParaRPr lang="en-US" dirty="0"/>
          </a:p>
        </p:txBody>
      </p:sp>
      <p:sp>
        <p:nvSpPr>
          <p:cNvPr id="13" name="Footer Placeholder 3"/>
          <p:cNvSpPr>
            <a:spLocks noGrp="1"/>
          </p:cNvSpPr>
          <p:nvPr>
            <p:ph type="ftr" sz="quarter" idx="12"/>
          </p:nvPr>
        </p:nvSpPr>
        <p:spPr>
          <a:xfrm>
            <a:off x="3478413" y="4772363"/>
            <a:ext cx="1047750" cy="171450"/>
          </a:xfrm>
          <a:prstGeom prst="rect">
            <a:avLst/>
          </a:prstGeom>
        </p:spPr>
        <p:txBody>
          <a:bodyPr lIns="0" tIns="0" rIns="0" bIns="0" anchor="ctr" anchorCtr="0"/>
          <a:lstStyle>
            <a:lvl1pPr>
              <a:defRPr sz="825">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2378607702"/>
      </p:ext>
    </p:extLst>
  </p:cSld>
  <p:clrMapOvr>
    <a:masterClrMapping/>
  </p:clrMapOvr>
  <p:hf hdr="0"/>
  <p:extLst>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695329" y="1533526"/>
            <a:ext cx="8088457" cy="1330071"/>
          </a:xfrm>
        </p:spPr>
        <p:txBody>
          <a:bodyPr>
            <a:normAutofit/>
          </a:bodyPr>
          <a:lstStyle>
            <a:lvl1pPr>
              <a:defRPr lang="en-US" sz="36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385855" y="3027650"/>
            <a:ext cx="8758238" cy="30162"/>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sp>
        <p:nvSpPr>
          <p:cNvPr id="27" name="AutoShape 3"/>
          <p:cNvSpPr>
            <a:spLocks noChangeAspect="1" noChangeArrowheads="1" noTextEdit="1"/>
          </p:cNvSpPr>
          <p:nvPr userDrawn="1"/>
        </p:nvSpPr>
        <p:spPr bwMode="auto">
          <a:xfrm>
            <a:off x="7922420" y="4772025"/>
            <a:ext cx="875110" cy="23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nvGrpSpPr>
          <p:cNvPr id="28" name="Group 27"/>
          <p:cNvGrpSpPr/>
          <p:nvPr userDrawn="1"/>
        </p:nvGrpSpPr>
        <p:grpSpPr>
          <a:xfrm>
            <a:off x="7912895" y="4763692"/>
            <a:ext cx="884635" cy="24765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24" name="TextBox 23"/>
          <p:cNvSpPr txBox="1"/>
          <p:nvPr userDrawn="1"/>
        </p:nvSpPr>
        <p:spPr>
          <a:xfrm>
            <a:off x="-1226820" y="5005001"/>
            <a:ext cx="1049865" cy="138499"/>
          </a:xfrm>
          <a:prstGeom prst="rect">
            <a:avLst/>
          </a:prstGeom>
          <a:noFill/>
        </p:spPr>
        <p:txBody>
          <a:bodyPr wrap="square" lIns="0" tIns="0" rIns="0" bIns="0" rtlCol="0" anchor="b" anchorCtr="0">
            <a:spAutoFit/>
          </a:bodyPr>
          <a:lstStyle/>
          <a:p>
            <a:pPr algn="r"/>
            <a:r>
              <a:rPr lang="en-US" sz="9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257300" y="1"/>
            <a:ext cx="1079897" cy="2083442"/>
          </a:xfrm>
        </p:spPr>
        <p:txBody>
          <a:bodyPr>
            <a:noAutofit/>
          </a:bodyPr>
          <a:lstStyle>
            <a:lvl1pPr marL="0" indent="0">
              <a:buNone/>
              <a:defRPr sz="825" b="1">
                <a:solidFill>
                  <a:schemeClr val="accent1"/>
                </a:solidFill>
              </a:defRPr>
            </a:lvl1pPr>
            <a:lvl2pPr marL="173831" indent="-173831" algn="l">
              <a:buFont typeface="+mj-lt"/>
              <a:buAutoNum type="arabicPeriod"/>
              <a:defRPr sz="825">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9439093" y="4389959"/>
            <a:ext cx="205740" cy="17145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27, 2022</a:t>
            </a:fld>
            <a:endParaRPr dirty="0"/>
          </a:p>
        </p:txBody>
      </p:sp>
      <p:sp>
        <p:nvSpPr>
          <p:cNvPr id="22" name="Slide Number Placeholder 5"/>
          <p:cNvSpPr>
            <a:spLocks noGrp="1"/>
          </p:cNvSpPr>
          <p:nvPr>
            <p:ph type="sldNum" sz="quarter" idx="4"/>
          </p:nvPr>
        </p:nvSpPr>
        <p:spPr>
          <a:xfrm>
            <a:off x="9439093" y="4972050"/>
            <a:ext cx="205740" cy="17145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9439093" y="4657725"/>
            <a:ext cx="205740" cy="17145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14724109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87738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177" y="540943"/>
            <a:ext cx="5020733" cy="1301043"/>
          </a:xfrm>
        </p:spPr>
        <p:txBody>
          <a:bodyPr>
            <a:normAutofit/>
          </a:bodyPr>
          <a:lstStyle>
            <a:lvl1pPr algn="l">
              <a:defRPr lang="en-US" sz="36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722177" y="2166999"/>
            <a:ext cx="5020733" cy="571500"/>
          </a:xfrm>
        </p:spPr>
        <p:txBody>
          <a:bodyPr>
            <a:normAutofit/>
          </a:bodyPr>
          <a:lstStyle>
            <a:lvl1pPr marL="0" indent="0" algn="l">
              <a:buNone/>
              <a:defRPr lang="en-US" sz="27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722177" y="2738499"/>
            <a:ext cx="5020733" cy="828613"/>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727759" y="4316368"/>
            <a:ext cx="3708239" cy="553998"/>
          </a:xfrm>
          <a:prstGeom prst="rect">
            <a:avLst/>
          </a:prstGeom>
          <a:noFill/>
        </p:spPr>
        <p:txBody>
          <a:bodyPr wrap="square" lIns="0" tIns="0" rIns="0" bIns="0" rtlCol="0" anchor="b" anchorCtr="0">
            <a:spAutoFit/>
          </a:bodyPr>
          <a:lstStyle/>
          <a:p>
            <a:pPr marL="0" algn="l" defTabSz="914333" rtl="0" eaLnBrk="1" latinLnBrk="0" hangingPunct="1"/>
            <a:r>
              <a:rPr lang="en-US" sz="6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5691998" y="4132165"/>
            <a:ext cx="3106136" cy="86783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grpSp>
        <p:nvGrpSpPr>
          <p:cNvPr id="19" name="Group 5"/>
          <p:cNvGrpSpPr>
            <a:grpSpLocks noChangeAspect="1"/>
          </p:cNvGrpSpPr>
          <p:nvPr userDrawn="1"/>
        </p:nvGrpSpPr>
        <p:grpSpPr bwMode="auto">
          <a:xfrm>
            <a:off x="727759" y="1981547"/>
            <a:ext cx="8461376" cy="30162"/>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grpSp>
      <p:sp>
        <p:nvSpPr>
          <p:cNvPr id="18" name="TextBox 17"/>
          <p:cNvSpPr txBox="1"/>
          <p:nvPr userDrawn="1"/>
        </p:nvSpPr>
        <p:spPr>
          <a:xfrm>
            <a:off x="-1089660" y="4589502"/>
            <a:ext cx="912705" cy="553998"/>
          </a:xfrm>
          <a:prstGeom prst="rect">
            <a:avLst/>
          </a:prstGeom>
          <a:noFill/>
        </p:spPr>
        <p:txBody>
          <a:bodyPr wrap="square" lIns="0" tIns="0" rIns="0" bIns="0" rtlCol="0" anchor="b" anchorCtr="0">
            <a:spAutoFit/>
          </a:bodyPr>
          <a:lstStyle/>
          <a:p>
            <a:pPr algn="r"/>
            <a:r>
              <a:rPr lang="en-US" sz="900" b="1" dirty="0">
                <a:solidFill>
                  <a:schemeClr val="tx2"/>
                </a:solidFill>
                <a:latin typeface="Segoe UI" panose="020B0502040204020203" pitchFamily="34" charset="0"/>
                <a:cs typeface="Segoe UI" panose="020B0502040204020203" pitchFamily="34" charset="0"/>
              </a:rPr>
              <a:t>Title Slide</a:t>
            </a:r>
          </a:p>
          <a:p>
            <a:pPr algn="r"/>
            <a:r>
              <a:rPr lang="en-US" sz="9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257300" y="1"/>
            <a:ext cx="1079897" cy="2083442"/>
          </a:xfrm>
        </p:spPr>
        <p:txBody>
          <a:bodyPr>
            <a:noAutofit/>
          </a:bodyPr>
          <a:lstStyle>
            <a:lvl1pPr marL="0" indent="0">
              <a:buNone/>
              <a:defRPr sz="825" b="1">
                <a:solidFill>
                  <a:schemeClr val="accent1"/>
                </a:solidFill>
              </a:defRPr>
            </a:lvl1pPr>
            <a:lvl2pPr marL="173831" indent="-173831" algn="l">
              <a:buFont typeface="+mj-lt"/>
              <a:buAutoNum type="arabicPeriod"/>
              <a:defRPr sz="825">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9439093" y="4389959"/>
            <a:ext cx="205740" cy="17145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27, 2022</a:t>
            </a:fld>
            <a:endParaRPr dirty="0"/>
          </a:p>
        </p:txBody>
      </p:sp>
      <p:sp>
        <p:nvSpPr>
          <p:cNvPr id="24" name="Slide Number Placeholder 5"/>
          <p:cNvSpPr>
            <a:spLocks noGrp="1"/>
          </p:cNvSpPr>
          <p:nvPr>
            <p:ph type="sldNum" sz="quarter" idx="4"/>
          </p:nvPr>
        </p:nvSpPr>
        <p:spPr>
          <a:xfrm>
            <a:off x="9439093" y="4972050"/>
            <a:ext cx="205740" cy="17145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9439093" y="4657725"/>
            <a:ext cx="205740" cy="17145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095375412"/>
      </p:ext>
    </p:extLst>
  </p:cSld>
  <p:clrMapOvr>
    <a:masterClrMapping/>
  </p:clrMapOvr>
  <p:extLst>
    <p:ext uri="{DCECCB84-F9BA-43D5-87BE-67443E8EF086}">
      <p15:sldGuideLst xmlns:p15="http://schemas.microsoft.com/office/powerpoint/2012/main">
        <p15:guide id="1" orient="horz" pos="4056">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6479" y="0"/>
            <a:ext cx="7781927" cy="699235"/>
          </a:xfrm>
        </p:spPr>
        <p:txBody>
          <a:bodyPr bIns="45720" anchor="b">
            <a:normAutofit/>
          </a:bodyPr>
          <a:lstStyle>
            <a:lvl1pPr algn="l" defTabSz="914333" rtl="0" eaLnBrk="1" latinLnBrk="0" hangingPunct="1">
              <a:spcBef>
                <a:spcPct val="0"/>
              </a:spcBef>
              <a:buNone/>
              <a:defRPr lang="en-US" sz="24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686479" y="1200151"/>
            <a:ext cx="7781928" cy="3313976"/>
          </a:xfrm>
        </p:spPr>
        <p:txBody>
          <a:bodyPr>
            <a:noAutofit/>
          </a:bodyPr>
          <a:lstStyle>
            <a:lvl1pPr marL="171450" indent="-171450">
              <a:spcBef>
                <a:spcPts val="1200"/>
              </a:spcBef>
              <a:spcAft>
                <a:spcPts val="600"/>
              </a:spcAft>
              <a:tabLst/>
              <a:defRPr sz="1800">
                <a:solidFill>
                  <a:schemeClr val="tx1"/>
                </a:solidFill>
              </a:defRPr>
            </a:lvl1pPr>
            <a:lvl2pPr marL="428625" indent="-196454">
              <a:spcBef>
                <a:spcPts val="0"/>
              </a:spcBef>
              <a:spcAft>
                <a:spcPts val="600"/>
              </a:spcAft>
              <a:defRPr sz="1500">
                <a:solidFill>
                  <a:schemeClr val="tx1"/>
                </a:solidFill>
              </a:defRPr>
            </a:lvl2pPr>
            <a:lvl3pPr marL="600075" indent="-171450">
              <a:spcBef>
                <a:spcPts val="0"/>
              </a:spcBef>
              <a:spcAft>
                <a:spcPts val="600"/>
              </a:spcAft>
              <a:defRPr sz="1350">
                <a:solidFill>
                  <a:schemeClr val="tx1"/>
                </a:solidFill>
              </a:defRPr>
            </a:lvl3pPr>
            <a:lvl4pPr>
              <a:spcBef>
                <a:spcPts val="0"/>
              </a:spcBef>
              <a:spcAft>
                <a:spcPts val="600"/>
              </a:spcAft>
              <a:buClr>
                <a:schemeClr val="accent1"/>
              </a:buClr>
              <a:defRPr sz="1350">
                <a:solidFill>
                  <a:schemeClr val="tx1"/>
                </a:solidFill>
              </a:defRPr>
            </a:lvl4pPr>
            <a:lvl5pPr>
              <a:spcBef>
                <a:spcPts val="0"/>
              </a:spcBef>
              <a:spcAft>
                <a:spcPts val="600"/>
              </a:spcAft>
              <a:buClr>
                <a:schemeClr val="accent1"/>
              </a:buClr>
              <a:defRPr sz="135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2465546" y="4772363"/>
            <a:ext cx="1011555" cy="171450"/>
          </a:xfrm>
          <a:prstGeom prst="rect">
            <a:avLst/>
          </a:prstGeom>
        </p:spPr>
        <p:txBody>
          <a:bodyPr lIns="0" tIns="0" rIns="0" bIns="0"/>
          <a:lstStyle>
            <a:lvl1pPr algn="ctr">
              <a:defRPr lang="en-US" sz="825"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27, 2022</a:t>
            </a:fld>
            <a:endParaRPr lang="en-US" dirty="0"/>
          </a:p>
        </p:txBody>
      </p:sp>
      <p:sp>
        <p:nvSpPr>
          <p:cNvPr id="16" name="Slide Number Placeholder 5"/>
          <p:cNvSpPr>
            <a:spLocks noGrp="1"/>
          </p:cNvSpPr>
          <p:nvPr>
            <p:ph type="sldNum" sz="quarter" idx="4"/>
          </p:nvPr>
        </p:nvSpPr>
        <p:spPr>
          <a:xfrm>
            <a:off x="683238" y="4772363"/>
            <a:ext cx="205740" cy="171450"/>
          </a:xfrm>
          <a:prstGeom prst="rect">
            <a:avLst/>
          </a:prstGeom>
          <a:noFill/>
        </p:spPr>
        <p:txBody>
          <a:bodyPr/>
          <a:lstStyle>
            <a:lvl1pPr algn="ctr">
              <a:defRPr lang="en-US" sz="825"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478413" y="4772363"/>
            <a:ext cx="1047750" cy="171450"/>
          </a:xfrm>
          <a:prstGeom prst="rect">
            <a:avLst/>
          </a:prstGeom>
        </p:spPr>
        <p:txBody>
          <a:bodyPr lIns="0" tIns="0" rIns="0" bIns="0" anchor="ctr" anchorCtr="0"/>
          <a:lstStyle>
            <a:lvl1pPr>
              <a:defRPr sz="825">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257300" y="4174005"/>
            <a:ext cx="1080345" cy="969496"/>
          </a:xfrm>
          <a:prstGeom prst="rect">
            <a:avLst/>
          </a:prstGeom>
          <a:noFill/>
        </p:spPr>
        <p:txBody>
          <a:bodyPr wrap="square" lIns="0" tIns="0" rIns="0" bIns="0" rtlCol="0" anchor="b" anchorCtr="0">
            <a:spAutoFit/>
          </a:bodyPr>
          <a:lstStyle/>
          <a:p>
            <a:pPr algn="r"/>
            <a:r>
              <a:rPr lang="en-US" sz="900" b="1" dirty="0">
                <a:solidFill>
                  <a:schemeClr val="tx2"/>
                </a:solidFill>
                <a:latin typeface="Segoe UI" panose="020B0502040204020203" pitchFamily="34" charset="0"/>
                <a:cs typeface="Segoe UI" panose="020B0502040204020203" pitchFamily="34" charset="0"/>
              </a:rPr>
              <a:t>Title and Content</a:t>
            </a:r>
          </a:p>
          <a:p>
            <a:pPr algn="r"/>
            <a:r>
              <a:rPr lang="en-US" sz="900" dirty="0">
                <a:solidFill>
                  <a:schemeClr val="tx2"/>
                </a:solidFill>
                <a:latin typeface="Segoe UI" panose="020B0502040204020203" pitchFamily="34" charset="0"/>
                <a:cs typeface="Segoe UI" panose="020B0502040204020203" pitchFamily="34" charset="0"/>
              </a:rPr>
              <a:t>The primary layout used</a:t>
            </a:r>
            <a:r>
              <a:rPr lang="en-US" sz="9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9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257300" y="1"/>
            <a:ext cx="1079897" cy="2083442"/>
          </a:xfrm>
        </p:spPr>
        <p:txBody>
          <a:bodyPr>
            <a:noAutofit/>
          </a:bodyPr>
          <a:lstStyle>
            <a:lvl1pPr marL="0" indent="0">
              <a:buNone/>
              <a:defRPr sz="825" b="1">
                <a:solidFill>
                  <a:schemeClr val="accent1"/>
                </a:solidFill>
              </a:defRPr>
            </a:lvl1pPr>
            <a:lvl2pPr marL="173831" indent="-173831" algn="l">
              <a:buFont typeface="+mj-lt"/>
              <a:buAutoNum type="arabicPeriod"/>
              <a:defRPr sz="825">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2507046581"/>
      </p:ext>
    </p:extLst>
  </p:cSld>
  <p:clrMapOvr>
    <a:masterClrMapping/>
  </p:clrMapOvr>
  <p:hf hdr="0"/>
  <p:extLst>
    <p:ext uri="{DCECCB84-F9BA-43D5-87BE-67443E8EF086}">
      <p15:sldGuideLst xmlns:p15="http://schemas.microsoft.com/office/powerpoint/2012/main">
        <p15:guide id="1" orient="horz" pos="1008">
          <p15:clr>
            <a:srgbClr val="FBAE40"/>
          </p15:clr>
        </p15:guide>
        <p15:guide id="2" pos="2040">
          <p15:clr>
            <a:srgbClr val="FBAE40"/>
          </p15:clr>
        </p15:guide>
        <p15:guide id="3" pos="290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817BACB-9387-4885-8B66-8D912C18727B}" type="datetime4">
              <a:rPr lang="en-US" smtClean="0"/>
              <a:t>January 27, 2022</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7" name="Text Placeholder 8"/>
          <p:cNvSpPr>
            <a:spLocks noGrp="1"/>
          </p:cNvSpPr>
          <p:nvPr>
            <p:ph type="body" sz="quarter" idx="13"/>
          </p:nvPr>
        </p:nvSpPr>
        <p:spPr>
          <a:xfrm>
            <a:off x="628650" y="637878"/>
            <a:ext cx="7886700" cy="271463"/>
          </a:xfrm>
          <a:noFill/>
        </p:spPr>
        <p:txBody>
          <a:bodyPr anchor="ctr">
            <a:noAutofit/>
          </a:bodyPr>
          <a:lstStyle>
            <a:lvl1pPr marL="0" indent="0" algn="l">
              <a:buNone/>
              <a:defRPr sz="1500">
                <a:solidFill>
                  <a:srgbClr val="58595B"/>
                </a:solidFill>
              </a:defRPr>
            </a:lvl1pPr>
          </a:lstStyle>
          <a:p>
            <a:pPr lvl="0"/>
            <a:r>
              <a:rPr lang="en-US"/>
              <a:t>Edit Master text styles</a:t>
            </a:r>
          </a:p>
        </p:txBody>
      </p:sp>
      <p:sp>
        <p:nvSpPr>
          <p:cNvPr id="9" name="Content Placeholder 2"/>
          <p:cNvSpPr>
            <a:spLocks noGrp="1"/>
          </p:cNvSpPr>
          <p:nvPr>
            <p:ph sz="half" idx="1"/>
          </p:nvPr>
        </p:nvSpPr>
        <p:spPr>
          <a:xfrm>
            <a:off x="628650" y="1221581"/>
            <a:ext cx="7886700" cy="3411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74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14" name="TextBox 13"/>
          <p:cNvSpPr txBox="1"/>
          <p:nvPr userDrawn="1"/>
        </p:nvSpPr>
        <p:spPr>
          <a:xfrm>
            <a:off x="-1226820" y="5005001"/>
            <a:ext cx="1049865" cy="138499"/>
          </a:xfrm>
          <a:prstGeom prst="rect">
            <a:avLst/>
          </a:prstGeom>
          <a:noFill/>
        </p:spPr>
        <p:txBody>
          <a:bodyPr wrap="square" lIns="0" tIns="0" rIns="0" bIns="0" rtlCol="0" anchor="b" anchorCtr="0">
            <a:spAutoFit/>
          </a:bodyPr>
          <a:lstStyle/>
          <a:p>
            <a:pPr algn="r"/>
            <a:r>
              <a:rPr lang="en-US" sz="900" b="1" dirty="0">
                <a:solidFill>
                  <a:schemeClr val="tx2"/>
                </a:solidFill>
                <a:latin typeface="Segoe UI" panose="020B0502040204020203" pitchFamily="34" charset="0"/>
                <a:cs typeface="Segoe UI" panose="020B0502040204020203" pitchFamily="34" charset="0"/>
              </a:rPr>
              <a:t>Blank</a:t>
            </a:r>
            <a:endParaRPr lang="en-US" sz="9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257300" y="1"/>
            <a:ext cx="1079897" cy="2083442"/>
          </a:xfrm>
        </p:spPr>
        <p:txBody>
          <a:bodyPr>
            <a:noAutofit/>
          </a:bodyPr>
          <a:lstStyle>
            <a:lvl1pPr marL="0" indent="0">
              <a:buNone/>
              <a:defRPr sz="825" b="1">
                <a:solidFill>
                  <a:schemeClr val="accent1"/>
                </a:solidFill>
              </a:defRPr>
            </a:lvl1pPr>
            <a:lvl2pPr marL="173831" indent="-173831" algn="l">
              <a:buFont typeface="+mj-lt"/>
              <a:buAutoNum type="arabicPeriod"/>
              <a:defRPr sz="825">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9439093" y="4389959"/>
            <a:ext cx="205740" cy="17145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6F62B8A5-5D5E-4655-A0F8-9BB7D6239CC9}" type="datetime4">
              <a:rPr lang="en-US" smtClean="0"/>
              <a:t>January 27, 2022</a:t>
            </a:fld>
            <a:endParaRPr dirty="0"/>
          </a:p>
        </p:txBody>
      </p:sp>
      <p:sp>
        <p:nvSpPr>
          <p:cNvPr id="12" name="Slide Number Placeholder 5"/>
          <p:cNvSpPr>
            <a:spLocks noGrp="1"/>
          </p:cNvSpPr>
          <p:nvPr>
            <p:ph type="sldNum" sz="quarter" idx="4"/>
          </p:nvPr>
        </p:nvSpPr>
        <p:spPr>
          <a:xfrm>
            <a:off x="9439093" y="4972050"/>
            <a:ext cx="205740" cy="17145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9439093" y="4657725"/>
            <a:ext cx="205740" cy="17145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588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7" name="TextBox 6"/>
          <p:cNvSpPr txBox="1"/>
          <p:nvPr userDrawn="1"/>
        </p:nvSpPr>
        <p:spPr>
          <a:xfrm>
            <a:off x="726247" y="3908367"/>
            <a:ext cx="4163806" cy="819455"/>
          </a:xfrm>
          <a:prstGeom prst="rect">
            <a:avLst/>
          </a:prstGeom>
          <a:noFill/>
        </p:spPr>
        <p:txBody>
          <a:bodyPr wrap="square" rtlCol="0">
            <a:spAutoFit/>
          </a:bodyPr>
          <a:lstStyle/>
          <a:p>
            <a:r>
              <a:rPr lang="en-US" sz="675"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675"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675" b="0" dirty="0">
                <a:solidFill>
                  <a:schemeClr val="bg1"/>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8"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537910" y="3908367"/>
            <a:ext cx="2743200" cy="746694"/>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hasCustomPrompt="1"/>
          </p:nvPr>
        </p:nvSpPr>
        <p:spPr>
          <a:xfrm>
            <a:off x="726247" y="2646351"/>
            <a:ext cx="7664306" cy="454551"/>
          </a:xfrm>
        </p:spPr>
        <p:txBody>
          <a:bodyPr lIns="91440">
            <a:noAutofit/>
          </a:bodyPr>
          <a:lstStyle>
            <a:lvl1pPr marL="0" indent="0" algn="l">
              <a:buNone/>
              <a:defRPr sz="24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or Speaker</a:t>
            </a:r>
          </a:p>
        </p:txBody>
      </p:sp>
      <p:sp>
        <p:nvSpPr>
          <p:cNvPr id="10" name="Text Placeholder 10"/>
          <p:cNvSpPr>
            <a:spLocks noGrp="1"/>
          </p:cNvSpPr>
          <p:nvPr>
            <p:ph type="body" sz="quarter" idx="10" hasCustomPrompt="1"/>
          </p:nvPr>
        </p:nvSpPr>
        <p:spPr>
          <a:xfrm>
            <a:off x="726247" y="3045661"/>
            <a:ext cx="7664306" cy="441722"/>
          </a:xfrm>
        </p:spPr>
        <p:txBody>
          <a:bodyPr lIns="91440">
            <a:noAutofit/>
          </a:bodyPr>
          <a:lstStyle>
            <a:lvl1pPr marL="0" indent="0">
              <a:buNone/>
              <a:defRPr sz="1800">
                <a:solidFill>
                  <a:schemeClr val="bg1"/>
                </a:solidFill>
              </a:defRPr>
            </a:lvl1pPr>
            <a:lvl2pPr marL="342900" indent="0">
              <a:buNone/>
              <a:defRPr/>
            </a:lvl2pPr>
          </a:lstStyle>
          <a:p>
            <a:pPr lvl="0"/>
            <a:r>
              <a:rPr lang="en-US" dirty="0"/>
              <a:t>Speaker or Date</a:t>
            </a:r>
          </a:p>
        </p:txBody>
      </p:sp>
      <p:sp>
        <p:nvSpPr>
          <p:cNvPr id="12" name="Title 1"/>
          <p:cNvSpPr>
            <a:spLocks noGrp="1"/>
          </p:cNvSpPr>
          <p:nvPr>
            <p:ph type="ctrTitle" hasCustomPrompt="1"/>
          </p:nvPr>
        </p:nvSpPr>
        <p:spPr>
          <a:xfrm>
            <a:off x="726247" y="860092"/>
            <a:ext cx="7664306" cy="1835364"/>
          </a:xfrm>
        </p:spPr>
        <p:txBody>
          <a:bodyPr anchor="b">
            <a:noAutofit/>
          </a:bodyPr>
          <a:lstStyle>
            <a:lvl1pPr algn="l">
              <a:defRPr sz="4500">
                <a:solidFill>
                  <a:schemeClr val="bg1"/>
                </a:solidFill>
              </a:defRPr>
            </a:lvl1pPr>
          </a:lstStyle>
          <a:p>
            <a:r>
              <a:rPr lang="en-US" dirty="0"/>
              <a:t>Title</a:t>
            </a:r>
          </a:p>
        </p:txBody>
      </p:sp>
    </p:spTree>
    <p:extLst>
      <p:ext uri="{BB962C8B-B14F-4D97-AF65-F5344CB8AC3E}">
        <p14:creationId xmlns:p14="http://schemas.microsoft.com/office/powerpoint/2010/main" val="2210020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726247" y="3908367"/>
            <a:ext cx="4163806" cy="819455"/>
          </a:xfrm>
          <a:prstGeom prst="rect">
            <a:avLst/>
          </a:prstGeom>
          <a:noFill/>
        </p:spPr>
        <p:txBody>
          <a:bodyPr wrap="square" rtlCol="0">
            <a:spAutoFit/>
          </a:bodyPr>
          <a:lstStyle/>
          <a:p>
            <a:r>
              <a:rPr lang="en-US" sz="675" b="0" dirty="0">
                <a:solidFill>
                  <a:srgbClr val="58595B"/>
                </a:solidFill>
                <a:latin typeface="Arial" panose="020B0604020202020204" pitchFamily="34" charset="0"/>
                <a:ea typeface="Verdana" panose="020B0604030504040204" pitchFamily="34" charset="0"/>
                <a:cs typeface="Arial" panose="020B0604020202020204" pitchFamily="34" charset="0"/>
              </a:rPr>
              <a:t>©2017</a:t>
            </a:r>
            <a:r>
              <a:rPr lang="en-US" sz="675" b="0" baseline="0" dirty="0">
                <a:solidFill>
                  <a:srgbClr val="58595B"/>
                </a:solidFill>
                <a:latin typeface="Arial" panose="020B0604020202020204" pitchFamily="34" charset="0"/>
                <a:ea typeface="Verdana" panose="020B0604030504040204" pitchFamily="34" charset="0"/>
                <a:cs typeface="Arial" panose="020B0604020202020204" pitchFamily="34" charset="0"/>
              </a:rPr>
              <a:t> </a:t>
            </a:r>
            <a:r>
              <a:rPr lang="en-US" sz="675" b="0" dirty="0">
                <a:solidFill>
                  <a:srgbClr val="58595B"/>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9"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542602" y="3908367"/>
            <a:ext cx="2743200" cy="746694"/>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a:spLocks noGrp="1"/>
          </p:cNvSpPr>
          <p:nvPr>
            <p:ph type="subTitle" idx="1" hasCustomPrompt="1"/>
          </p:nvPr>
        </p:nvSpPr>
        <p:spPr>
          <a:xfrm>
            <a:off x="726247" y="2646351"/>
            <a:ext cx="7664306" cy="454551"/>
          </a:xfrm>
        </p:spPr>
        <p:txBody>
          <a:bodyPr>
            <a:noAutofit/>
          </a:bodyPr>
          <a:lstStyle>
            <a:lvl1pPr marL="0" indent="0" algn="l">
              <a:buNone/>
              <a:defRPr sz="2400" baseline="0">
                <a:solidFill>
                  <a:srgbClr val="58595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or Speaker</a:t>
            </a:r>
          </a:p>
        </p:txBody>
      </p:sp>
      <p:sp>
        <p:nvSpPr>
          <p:cNvPr id="12" name="Text Placeholder 10"/>
          <p:cNvSpPr>
            <a:spLocks noGrp="1"/>
          </p:cNvSpPr>
          <p:nvPr>
            <p:ph type="body" sz="quarter" idx="10" hasCustomPrompt="1"/>
          </p:nvPr>
        </p:nvSpPr>
        <p:spPr>
          <a:xfrm>
            <a:off x="726247" y="3045661"/>
            <a:ext cx="7664306" cy="441722"/>
          </a:xfrm>
        </p:spPr>
        <p:txBody>
          <a:bodyPr>
            <a:noAutofit/>
          </a:bodyPr>
          <a:lstStyle>
            <a:lvl1pPr marL="0" indent="0">
              <a:buNone/>
              <a:defRPr sz="1800">
                <a:solidFill>
                  <a:srgbClr val="58595B"/>
                </a:solidFill>
              </a:defRPr>
            </a:lvl1pPr>
            <a:lvl2pPr marL="342900" indent="0">
              <a:buNone/>
              <a:defRPr/>
            </a:lvl2pPr>
          </a:lstStyle>
          <a:p>
            <a:pPr lvl="0"/>
            <a:r>
              <a:rPr lang="en-US" dirty="0"/>
              <a:t>Speaker or Date</a:t>
            </a:r>
          </a:p>
        </p:txBody>
      </p:sp>
      <p:sp>
        <p:nvSpPr>
          <p:cNvPr id="13" name="Title 1"/>
          <p:cNvSpPr>
            <a:spLocks noGrp="1"/>
          </p:cNvSpPr>
          <p:nvPr>
            <p:ph type="ctrTitle" hasCustomPrompt="1"/>
          </p:nvPr>
        </p:nvSpPr>
        <p:spPr>
          <a:xfrm>
            <a:off x="726247" y="856303"/>
            <a:ext cx="7664306" cy="1839153"/>
          </a:xfrm>
        </p:spPr>
        <p:txBody>
          <a:bodyPr anchor="b">
            <a:noAutofit/>
          </a:bodyPr>
          <a:lstStyle>
            <a:lvl1pPr algn="l">
              <a:defRPr sz="4500">
                <a:solidFill>
                  <a:srgbClr val="0077C8"/>
                </a:solidFill>
              </a:defRPr>
            </a:lvl1pPr>
          </a:lstStyle>
          <a:p>
            <a:r>
              <a:rPr lang="en-US" dirty="0"/>
              <a:t>Title</a:t>
            </a:r>
          </a:p>
        </p:txBody>
      </p:sp>
    </p:spTree>
    <p:extLst>
      <p:ext uri="{BB962C8B-B14F-4D97-AF65-F5344CB8AC3E}">
        <p14:creationId xmlns:p14="http://schemas.microsoft.com/office/powerpoint/2010/main" val="394599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Subtitle Only">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23351" t="63001" b="26875"/>
          <a:stretch/>
        </p:blipFill>
        <p:spPr>
          <a:xfrm>
            <a:off x="0" y="4622799"/>
            <a:ext cx="9143999" cy="520701"/>
          </a:xfrm>
          <a:prstGeom prst="rect">
            <a:avLst/>
          </a:prstGeom>
        </p:spPr>
      </p:pic>
      <p:cxnSp>
        <p:nvCxnSpPr>
          <p:cNvPr id="22" name="Straight Connector 21"/>
          <p:cNvCxnSpPr/>
          <p:nvPr userDrawn="1"/>
        </p:nvCxnSpPr>
        <p:spPr>
          <a:xfrm>
            <a:off x="0" y="4620683"/>
            <a:ext cx="9144000" cy="158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pic>
        <p:nvPicPr>
          <p:cNvPr id="10" name="Picture 9" descr="THE_EDGE_OF_NEXT_Rev.png"/>
          <p:cNvPicPr>
            <a:picLocks noChangeAspect="1"/>
          </p:cNvPicPr>
          <p:nvPr userDrawn="1"/>
        </p:nvPicPr>
        <p:blipFill>
          <a:blip r:embed="rId3"/>
          <a:stretch>
            <a:fillRect/>
          </a:stretch>
        </p:blipFill>
        <p:spPr>
          <a:xfrm>
            <a:off x="3361944" y="2495550"/>
            <a:ext cx="2420112" cy="152400"/>
          </a:xfrm>
          <a:prstGeom prst="rect">
            <a:avLst/>
          </a:prstGeom>
        </p:spPr>
      </p:pic>
      <p:pic>
        <p:nvPicPr>
          <p:cNvPr id="11" name="Picture 10" descr="THE_EDGE_OF_NEXT_Rev.png"/>
          <p:cNvPicPr>
            <a:picLocks noChangeAspect="1"/>
          </p:cNvPicPr>
          <p:nvPr userDrawn="1"/>
        </p:nvPicPr>
        <p:blipFill>
          <a:blip r:embed="rId3"/>
          <a:stretch>
            <a:fillRect/>
          </a:stretch>
        </p:blipFill>
        <p:spPr>
          <a:xfrm>
            <a:off x="3361944" y="2495550"/>
            <a:ext cx="2420112" cy="152400"/>
          </a:xfrm>
          <a:prstGeom prst="rect">
            <a:avLst/>
          </a:prstGeom>
        </p:spPr>
      </p:pic>
      <p:pic>
        <p:nvPicPr>
          <p:cNvPr id="12" name="Picture 11" descr="THE_EDGE_OF_NEXT_Rev.png"/>
          <p:cNvPicPr>
            <a:picLocks noChangeAspect="1"/>
          </p:cNvPicPr>
          <p:nvPr userDrawn="1"/>
        </p:nvPicPr>
        <p:blipFill>
          <a:blip r:embed="rId3"/>
          <a:stretch>
            <a:fillRect/>
          </a:stretch>
        </p:blipFill>
        <p:spPr>
          <a:xfrm>
            <a:off x="3361944" y="2495550"/>
            <a:ext cx="2420112" cy="152400"/>
          </a:xfrm>
          <a:prstGeom prst="rect">
            <a:avLst/>
          </a:prstGeom>
        </p:spPr>
      </p:pic>
      <p:sp>
        <p:nvSpPr>
          <p:cNvPr id="14" name="Rectangle 13"/>
          <p:cNvSpPr/>
          <p:nvPr userDrawn="1"/>
        </p:nvSpPr>
        <p:spPr>
          <a:xfrm>
            <a:off x="-1775636" y="97852"/>
            <a:ext cx="1722472" cy="1288699"/>
          </a:xfrm>
          <a:prstGeom prst="rect">
            <a:avLst/>
          </a:prstGeom>
          <a:solidFill>
            <a:srgbClr val="FFFF00"/>
          </a:solidFill>
          <a:ln w="9525">
            <a:noFill/>
            <a:miter lim="800000"/>
            <a:headEnd/>
            <a:tailEnd/>
          </a:ln>
          <a:effectLst/>
        </p:spPr>
        <p:txBody>
          <a:bodyPr wrap="square" tIns="91440" bIns="91440" rtlCol="0" anchor="t">
            <a:prstTxWarp prst="textNoShape">
              <a:avLst/>
            </a:prstTxWarp>
            <a:noAutofit/>
          </a:bodyPr>
          <a:lstStyle/>
          <a:p>
            <a:pPr algn="ctr"/>
            <a:r>
              <a:rPr lang="en-US" u="sng" kern="0" dirty="0">
                <a:solidFill>
                  <a:schemeClr val="tx1"/>
                </a:solidFill>
              </a:rPr>
              <a:t>Agenda Slide</a:t>
            </a:r>
            <a:r>
              <a:rPr lang="en-US" kern="0" dirty="0">
                <a:solidFill>
                  <a:schemeClr val="tx1"/>
                </a:solidFill>
              </a:rPr>
              <a:t> Option A</a:t>
            </a:r>
          </a:p>
          <a:p>
            <a:pPr algn="ctr"/>
            <a:r>
              <a:rPr lang="en-US" sz="1200" kern="0" dirty="0">
                <a:solidFill>
                  <a:schemeClr val="tx1"/>
                </a:solidFill>
              </a:rPr>
              <a:t>(use this ONLY as an</a:t>
            </a:r>
            <a:r>
              <a:rPr lang="en-US" sz="1200" kern="0" baseline="0" dirty="0">
                <a:solidFill>
                  <a:schemeClr val="tx1"/>
                </a:solidFill>
              </a:rPr>
              <a:t> Agenda</a:t>
            </a:r>
            <a:r>
              <a:rPr lang="en-US" sz="1200" kern="0" dirty="0">
                <a:solidFill>
                  <a:schemeClr val="tx1"/>
                </a:solidFill>
              </a:rPr>
              <a:t> slide)</a:t>
            </a:r>
          </a:p>
        </p:txBody>
      </p:sp>
      <p:sp>
        <p:nvSpPr>
          <p:cNvPr id="2" name="TextBox 1"/>
          <p:cNvSpPr txBox="1"/>
          <p:nvPr userDrawn="1"/>
        </p:nvSpPr>
        <p:spPr>
          <a:xfrm>
            <a:off x="330200" y="4734654"/>
            <a:ext cx="541670" cy="297004"/>
          </a:xfrm>
          <a:prstGeom prst="rect">
            <a:avLst/>
          </a:prstGeom>
          <a:noFill/>
        </p:spPr>
        <p:txBody>
          <a:bodyPr wrap="square" rtlCol="0">
            <a:spAutoFit/>
          </a:bodyPr>
          <a:lstStyle/>
          <a:p>
            <a:pPr>
              <a:lnSpc>
                <a:spcPct val="95000"/>
              </a:lnSpc>
              <a:spcBef>
                <a:spcPts val="400"/>
              </a:spcBef>
            </a:pPr>
            <a:fld id="{8019FDBD-FFC2-4F8D-87F7-E4990CDD9FD8}" type="slidenum">
              <a:rPr lang="en-US" sz="1400" smtClean="0">
                <a:solidFill>
                  <a:schemeClr val="bg1"/>
                </a:solidFill>
              </a:rPr>
              <a:t>‹#›</a:t>
            </a:fld>
            <a:endParaRPr lang="en-US" sz="1400" dirty="0">
              <a:solidFill>
                <a:schemeClr val="bg1"/>
              </a:solidFill>
            </a:endParaRPr>
          </a:p>
        </p:txBody>
      </p:sp>
      <p:sp>
        <p:nvSpPr>
          <p:cNvPr id="17" name="Title 1"/>
          <p:cNvSpPr txBox="1">
            <a:spLocks/>
          </p:cNvSpPr>
          <p:nvPr userDrawn="1"/>
        </p:nvSpPr>
        <p:spPr>
          <a:xfrm>
            <a:off x="340833" y="145752"/>
            <a:ext cx="7086600" cy="716756"/>
          </a:xfrm>
          <a:prstGeom prst="rect">
            <a:avLst/>
          </a:prstGeom>
        </p:spPr>
        <p:txBody>
          <a:bodyPr vert="horz" lIns="91440" tIns="45720" rIns="91440" bIns="45720" rtlCol="0" anchor="t">
            <a:noAutofit/>
          </a:bodyPr>
          <a:lstStyle>
            <a:lvl1pPr algn="l">
              <a:defRPr sz="3000" b="0" cap="none" baseline="0">
                <a:solidFill>
                  <a:srgbClr val="00A5FF"/>
                </a:solidFill>
                <a:latin typeface="Century Gothic" panose="020B0502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Century Gothic" panose="020B0502020202020204" pitchFamily="34" charset="0"/>
                <a:ea typeface="+mj-ea"/>
                <a:cs typeface="+mj-cs"/>
              </a:rPr>
              <a:t>Agenda</a:t>
            </a:r>
          </a:p>
        </p:txBody>
      </p:sp>
      <p:cxnSp>
        <p:nvCxnSpPr>
          <p:cNvPr id="18" name="Straight Connector 17"/>
          <p:cNvCxnSpPr/>
          <p:nvPr userDrawn="1"/>
        </p:nvCxnSpPr>
        <p:spPr>
          <a:xfrm>
            <a:off x="397983" y="714227"/>
            <a:ext cx="8502650" cy="1588"/>
          </a:xfrm>
          <a:prstGeom prst="line">
            <a:avLst/>
          </a:prstGeom>
          <a:ln w="95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69795" y="180515"/>
            <a:ext cx="1108458" cy="419350"/>
          </a:xfrm>
          <a:prstGeom prst="rect">
            <a:avLst/>
          </a:prstGeom>
        </p:spPr>
      </p:pic>
      <p:sp>
        <p:nvSpPr>
          <p:cNvPr id="21" name="Rectangle 20"/>
          <p:cNvSpPr/>
          <p:nvPr userDrawn="1"/>
        </p:nvSpPr>
        <p:spPr>
          <a:xfrm rot="10800000" flipH="1">
            <a:off x="5082363" y="4633432"/>
            <a:ext cx="4072270" cy="520700"/>
          </a:xfrm>
          <a:prstGeom prst="rect">
            <a:avLst/>
          </a:prstGeom>
          <a:gradFill flip="none" rotWithShape="1">
            <a:gsLst>
              <a:gs pos="100000">
                <a:srgbClr val="000000">
                  <a:alpha val="75000"/>
                </a:srgbClr>
              </a:gs>
              <a:gs pos="5000">
                <a:srgbClr val="000000">
                  <a:alpha val="0"/>
                </a:srgbClr>
              </a:gs>
            </a:gsLst>
            <a:lin ang="0" scaled="1"/>
            <a:tileRect/>
          </a:gradFill>
          <a:ln w="9525">
            <a:noFill/>
            <a:miter lim="800000"/>
            <a:headEnd/>
            <a:tailEnd/>
          </a:ln>
          <a:effectLst/>
        </p:spPr>
        <p:txBody>
          <a:bodyPr wrap="square" tIns="91440" bIns="91440" rtlCol="0" anchor="t">
            <a:prstTxWarp prst="textNoShape">
              <a:avLst/>
            </a:prstTxWarp>
            <a:noAutofit/>
          </a:bodyPr>
          <a:lstStyle/>
          <a:p>
            <a:pPr algn="ctr"/>
            <a:endParaRPr lang="en-US" kern="0" dirty="0" err="1">
              <a:solidFill>
                <a:prstClr val="white"/>
              </a:solidFill>
            </a:endParaRPr>
          </a:p>
        </p:txBody>
      </p:sp>
      <p:pic>
        <p:nvPicPr>
          <p:cNvPr id="16" name="Picture 15" descr="THEME_Horiz_NEW_X_REV_small.png"/>
          <p:cNvPicPr>
            <a:picLocks noChangeAspect="1"/>
          </p:cNvPicPr>
          <p:nvPr userDrawn="1"/>
        </p:nvPicPr>
        <p:blipFill>
          <a:blip r:embed="rId5"/>
          <a:stretch>
            <a:fillRect/>
          </a:stretch>
        </p:blipFill>
        <p:spPr>
          <a:xfrm>
            <a:off x="6733630" y="4755674"/>
            <a:ext cx="1993900" cy="284131"/>
          </a:xfrm>
          <a:prstGeom prst="rect">
            <a:avLst/>
          </a:prstGeom>
        </p:spPr>
      </p:pic>
      <p:sp>
        <p:nvSpPr>
          <p:cNvPr id="27" name="Text Placeholder 19"/>
          <p:cNvSpPr>
            <a:spLocks noGrp="1"/>
          </p:cNvSpPr>
          <p:nvPr>
            <p:ph type="body" sz="quarter" idx="13" hasCustomPrompt="1"/>
          </p:nvPr>
        </p:nvSpPr>
        <p:spPr>
          <a:xfrm>
            <a:off x="402336" y="994733"/>
            <a:ext cx="7065264" cy="3375247"/>
          </a:xfrm>
        </p:spPr>
        <p:txBody>
          <a:bodyPr/>
          <a:lstStyle>
            <a:lvl1pPr>
              <a:lnSpc>
                <a:spcPct val="100000"/>
              </a:lnSpc>
              <a:spcBef>
                <a:spcPts val="0"/>
              </a:spcBef>
              <a:defRPr>
                <a:solidFill>
                  <a:srgbClr val="555659"/>
                </a:solidFill>
              </a:defRPr>
            </a:lvl1pPr>
            <a:lvl2pPr marL="690563" indent="-233363">
              <a:lnSpc>
                <a:spcPct val="100000"/>
              </a:lnSpc>
              <a:spcBef>
                <a:spcPts val="0"/>
              </a:spcBef>
              <a:buClr>
                <a:schemeClr val="tx1"/>
              </a:buClr>
              <a:buFont typeface="Arial" panose="020B0604020202020204" pitchFamily="34" charset="0"/>
              <a:buChar char="•"/>
              <a:defRPr sz="1800">
                <a:solidFill>
                  <a:srgbClr val="555659"/>
                </a:solidFill>
                <a:latin typeface="Century Gothic" panose="020B0502020202020204" pitchFamily="34" charset="0"/>
              </a:defRPr>
            </a:lvl2pPr>
            <a:lvl3pPr marL="1147763" indent="-233363">
              <a:lnSpc>
                <a:spcPct val="100000"/>
              </a:lnSpc>
              <a:spcBef>
                <a:spcPts val="0"/>
              </a:spcBef>
              <a:buClr>
                <a:schemeClr val="tx1"/>
              </a:buClr>
              <a:buFont typeface="Arial" panose="020B0604020202020204" pitchFamily="34" charset="0"/>
              <a:buChar char="•"/>
              <a:defRPr sz="1800">
                <a:solidFill>
                  <a:srgbClr val="555659"/>
                </a:solidFill>
                <a:latin typeface="Century Gothic" panose="020B0502020202020204" pitchFamily="34" charset="0"/>
              </a:defRPr>
            </a:lvl3pPr>
            <a:lvl4pPr marL="1604963" marR="0" indent="-233363" algn="l" defTabSz="914400"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sz="1800">
                <a:solidFill>
                  <a:srgbClr val="555659"/>
                </a:solidFill>
                <a:latin typeface="Century Gothic" panose="020B0502020202020204" pitchFamily="34" charset="0"/>
              </a:defRPr>
            </a:lvl4pPr>
            <a:lvl5pPr marL="2057400" indent="-228600">
              <a:lnSpc>
                <a:spcPct val="100000"/>
              </a:lnSpc>
              <a:spcBef>
                <a:spcPts val="0"/>
              </a:spcBef>
              <a:buFont typeface="Arial" panose="020B0604020202020204" pitchFamily="34" charset="0"/>
              <a:buChar char="•"/>
              <a:defRPr sz="1800">
                <a:solidFill>
                  <a:srgbClr val="555659"/>
                </a:solidFill>
                <a:latin typeface="Century Gothic" panose="020B0502020202020204" pitchFamily="34" charset="0"/>
              </a:defRPr>
            </a:lvl5pPr>
          </a:lstStyle>
          <a:p>
            <a:pPr lvl="0"/>
            <a:r>
              <a:rPr lang="en-US" dirty="0"/>
              <a:t>Click to edit text </a:t>
            </a:r>
          </a:p>
          <a:p>
            <a:pPr lvl="1"/>
            <a:r>
              <a:rPr lang="en-US" dirty="0"/>
              <a:t>Second level</a:t>
            </a:r>
          </a:p>
          <a:p>
            <a:pPr lvl="2"/>
            <a:r>
              <a:rPr lang="en-US" dirty="0"/>
              <a:t>Third level</a:t>
            </a:r>
          </a:p>
          <a:p>
            <a:pPr lvl="3"/>
            <a:r>
              <a:rPr lang="en-US" dirty="0"/>
              <a:t>Fourth level</a:t>
            </a:r>
          </a:p>
          <a:p>
            <a:pPr marL="2057400" marR="0" lvl="4" indent="-233363" algn="l" defTabSz="914400" rtl="0" eaLnBrk="1" fontAlgn="auto" latinLnBrk="0" hangingPunct="1">
              <a:lnSpc>
                <a:spcPct val="95000"/>
              </a:lnSpc>
              <a:spcBef>
                <a:spcPts val="600"/>
              </a:spcBef>
              <a:spcAft>
                <a:spcPts val="200"/>
              </a:spcAft>
              <a:buClr>
                <a:schemeClr val="tx1"/>
              </a:buClr>
              <a:buSzTx/>
              <a:buFont typeface="Arial" panose="020B0604020202020204" pitchFamily="34" charset="0"/>
              <a:buChar char="•"/>
              <a:tabLst/>
              <a:defRPr/>
            </a:pPr>
            <a:r>
              <a:rPr lang="en-US" dirty="0"/>
              <a:t>Fifth level</a:t>
            </a:r>
          </a:p>
        </p:txBody>
      </p:sp>
    </p:spTree>
    <p:extLst>
      <p:ext uri="{BB962C8B-B14F-4D97-AF65-F5344CB8AC3E}">
        <p14:creationId xmlns:p14="http://schemas.microsoft.com/office/powerpoint/2010/main" val="2459445256"/>
      </p:ext>
    </p:extLst>
  </p:cSld>
  <p:clrMapOvr>
    <a:masterClrMapping/>
  </p:clrMapOvr>
  <p:transition spd="med">
    <p:fade/>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FBE2E3F9-A4DF-48FA-9B9C-771528BE1B8D}" type="datetime4">
              <a:rPr lang="en-US" smtClean="0"/>
              <a:t>January 27, 2022</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628650" y="1085851"/>
            <a:ext cx="7886700" cy="35468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124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B6B427A6-E98B-4C4E-B4F2-142ECF97799B}" type="datetime4">
              <a:rPr lang="en-US" smtClean="0"/>
              <a:t>January 27, 2022</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7" name="Text Placeholder 8"/>
          <p:cNvSpPr>
            <a:spLocks noGrp="1"/>
          </p:cNvSpPr>
          <p:nvPr>
            <p:ph type="body" sz="quarter" idx="13"/>
          </p:nvPr>
        </p:nvSpPr>
        <p:spPr>
          <a:xfrm>
            <a:off x="628650" y="637878"/>
            <a:ext cx="7886700" cy="271463"/>
          </a:xfrm>
          <a:noFill/>
        </p:spPr>
        <p:txBody>
          <a:bodyPr anchor="ctr">
            <a:noAutofit/>
          </a:bodyPr>
          <a:lstStyle>
            <a:lvl1pPr marL="0" indent="0" algn="l">
              <a:buNone/>
              <a:defRPr sz="1500">
                <a:solidFill>
                  <a:srgbClr val="58595B"/>
                </a:solidFill>
              </a:defRPr>
            </a:lvl1pPr>
          </a:lstStyle>
          <a:p>
            <a:pPr lvl="0"/>
            <a:r>
              <a:rPr lang="en-US" dirty="0"/>
              <a:t>Edit Master text styles</a:t>
            </a:r>
          </a:p>
        </p:txBody>
      </p:sp>
      <p:sp>
        <p:nvSpPr>
          <p:cNvPr id="9" name="Content Placeholder 2"/>
          <p:cNvSpPr>
            <a:spLocks noGrp="1"/>
          </p:cNvSpPr>
          <p:nvPr>
            <p:ph sz="half" idx="1"/>
          </p:nvPr>
        </p:nvSpPr>
        <p:spPr>
          <a:xfrm>
            <a:off x="628650" y="1221581"/>
            <a:ext cx="7886700" cy="34111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8613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Transition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noAutofit/>
          </a:bodyPr>
          <a:lstStyle>
            <a:lvl1pPr>
              <a:defRPr sz="45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3888" y="3377402"/>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8308" y="4852917"/>
            <a:ext cx="685800" cy="186674"/>
          </a:xfrm>
          <a:prstGeom prst="rect">
            <a:avLst/>
          </a:prstGeom>
        </p:spPr>
      </p:pic>
    </p:spTree>
    <p:extLst>
      <p:ext uri="{BB962C8B-B14F-4D97-AF65-F5344CB8AC3E}">
        <p14:creationId xmlns:p14="http://schemas.microsoft.com/office/powerpoint/2010/main" val="4153018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noAutofit/>
          </a:bodyPr>
          <a:lstStyle>
            <a:lvl1pPr>
              <a:defRPr sz="4500">
                <a:solidFill>
                  <a:srgbClr val="0077C8"/>
                </a:solidFill>
              </a:defRPr>
            </a:lvl1pPr>
          </a:lstStyle>
          <a:p>
            <a:r>
              <a:rPr lang="en-US" dirty="0"/>
              <a:t>Click to edit Master title style</a:t>
            </a:r>
          </a:p>
        </p:txBody>
      </p:sp>
      <p:sp>
        <p:nvSpPr>
          <p:cNvPr id="4" name="Text Placeholder 2"/>
          <p:cNvSpPr>
            <a:spLocks noGrp="1"/>
          </p:cNvSpPr>
          <p:nvPr>
            <p:ph type="body" idx="1"/>
          </p:nvPr>
        </p:nvSpPr>
        <p:spPr>
          <a:xfrm>
            <a:off x="623888" y="3377402"/>
            <a:ext cx="7886700" cy="1125140"/>
          </a:xfrm>
        </p:spPr>
        <p:txBody>
          <a:bodyPr/>
          <a:lstStyle>
            <a:lvl1pPr marL="0" indent="0">
              <a:buNone/>
              <a:defRPr sz="1800">
                <a:solidFill>
                  <a:srgbClr val="58595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863561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 Vertical Image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2026" y="207168"/>
            <a:ext cx="4164806" cy="2303860"/>
          </a:xfrm>
        </p:spPr>
        <p:txBody>
          <a:bodyPr anchor="b">
            <a:noAutofit/>
          </a:bodyPr>
          <a:lstStyle>
            <a:lvl1pPr>
              <a:lnSpc>
                <a:spcPct val="70000"/>
              </a:lnSpc>
              <a:defRPr sz="4500">
                <a:solidFill>
                  <a:srgbClr val="0077C8"/>
                </a:solidFill>
              </a:defRPr>
            </a:lvl1pPr>
          </a:lstStyle>
          <a:p>
            <a:r>
              <a:rPr lang="en-US" dirty="0"/>
              <a:t>Click to edit Master title style</a:t>
            </a:r>
          </a:p>
        </p:txBody>
      </p:sp>
      <p:sp>
        <p:nvSpPr>
          <p:cNvPr id="5" name="Picture Placeholder 4"/>
          <p:cNvSpPr>
            <a:spLocks noGrp="1"/>
          </p:cNvSpPr>
          <p:nvPr>
            <p:ph type="pic" sz="quarter" idx="10" hasCustomPrompt="1"/>
          </p:nvPr>
        </p:nvSpPr>
        <p:spPr>
          <a:xfrm>
            <a:off x="-1" y="0"/>
            <a:ext cx="4572001" cy="5143500"/>
          </a:xfrm>
        </p:spPr>
        <p:txBody>
          <a:bodyPr/>
          <a:lstStyle>
            <a:lvl1pPr marL="0" indent="0">
              <a:buNone/>
              <a:defRPr>
                <a:solidFill>
                  <a:schemeClr val="bg1"/>
                </a:solidFill>
              </a:defRPr>
            </a:lvl1pPr>
          </a:lstStyle>
          <a:p>
            <a:r>
              <a:rPr lang="en-US" dirty="0"/>
              <a:t>Image</a:t>
            </a:r>
          </a:p>
        </p:txBody>
      </p:sp>
      <p:sp>
        <p:nvSpPr>
          <p:cNvPr id="8" name="Text Placeholder 4"/>
          <p:cNvSpPr>
            <a:spLocks noGrp="1"/>
          </p:cNvSpPr>
          <p:nvPr>
            <p:ph type="body" sz="quarter" idx="11"/>
          </p:nvPr>
        </p:nvSpPr>
        <p:spPr>
          <a:xfrm>
            <a:off x="4772026" y="2571750"/>
            <a:ext cx="4164805" cy="2205202"/>
          </a:xfrm>
        </p:spPr>
        <p:txBody>
          <a:bodyP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2"/>
          </p:nvPr>
        </p:nvSpPr>
        <p:spPr>
          <a:xfrm>
            <a:off x="4772658" y="4809006"/>
            <a:ext cx="1282616" cy="273844"/>
          </a:xfrm>
        </p:spPr>
        <p:txBody>
          <a:bodyPr/>
          <a:lstStyle>
            <a:lvl1pPr algn="l">
              <a:defRPr/>
            </a:lvl1pPr>
          </a:lstStyle>
          <a:p>
            <a:fld id="{29EDA47A-EA0D-4E23-9C88-32D6A71C773B}" type="datetime4">
              <a:rPr lang="en-US" smtClean="0"/>
              <a:t>January 27, 2022</a:t>
            </a:fld>
            <a:endParaRPr lang="en-US" dirty="0"/>
          </a:p>
        </p:txBody>
      </p:sp>
      <p:sp>
        <p:nvSpPr>
          <p:cNvPr id="4" name="Footer Placeholder 3"/>
          <p:cNvSpPr>
            <a:spLocks noGrp="1"/>
          </p:cNvSpPr>
          <p:nvPr>
            <p:ph type="ftr" sz="quarter" idx="13"/>
          </p:nvPr>
        </p:nvSpPr>
        <p:spPr/>
        <p:txBody>
          <a:bodyPr/>
          <a:lstStyle/>
          <a:p>
            <a:r>
              <a:rPr lang="en-US"/>
              <a:t>Micron Confidential</a:t>
            </a:r>
            <a:endParaRPr lang="en-US" dirty="0"/>
          </a:p>
        </p:txBody>
      </p:sp>
      <p:sp>
        <p:nvSpPr>
          <p:cNvPr id="6" name="Slide Number Placeholder 5"/>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4798743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Image with Whit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26524" y="283779"/>
            <a:ext cx="5610307" cy="2021176"/>
          </a:xfrm>
        </p:spPr>
        <p:txBody>
          <a:bodyPr anchor="b">
            <a:noAutofit/>
          </a:bodyPr>
          <a:lstStyle>
            <a:lvl1pPr>
              <a:lnSpc>
                <a:spcPct val="70000"/>
              </a:lnSpc>
              <a:defRPr sz="4500">
                <a:solidFill>
                  <a:srgbClr val="0077C8"/>
                </a:solidFill>
              </a:defRPr>
            </a:lvl1pPr>
          </a:lstStyle>
          <a:p>
            <a:r>
              <a:rPr lang="en-US" dirty="0"/>
              <a:t>Click to edit Master title style</a:t>
            </a:r>
          </a:p>
        </p:txBody>
      </p:sp>
      <p:sp>
        <p:nvSpPr>
          <p:cNvPr id="7" name="Text Placeholder 4"/>
          <p:cNvSpPr>
            <a:spLocks noGrp="1"/>
          </p:cNvSpPr>
          <p:nvPr>
            <p:ph type="body" sz="quarter" idx="12"/>
          </p:nvPr>
        </p:nvSpPr>
        <p:spPr>
          <a:xfrm>
            <a:off x="3326524" y="2356945"/>
            <a:ext cx="5610307" cy="2443655"/>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4"/>
          <p:cNvSpPr>
            <a:spLocks noGrp="1"/>
          </p:cNvSpPr>
          <p:nvPr>
            <p:ph type="pic" sz="quarter" idx="10" hasCustomPrompt="1"/>
          </p:nvPr>
        </p:nvSpPr>
        <p:spPr>
          <a:xfrm>
            <a:off x="0" y="0"/>
            <a:ext cx="3108960" cy="51435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3320801" y="4809006"/>
            <a:ext cx="1282616" cy="273844"/>
          </a:xfrm>
        </p:spPr>
        <p:txBody>
          <a:bodyPr/>
          <a:lstStyle>
            <a:lvl1pPr algn="l">
              <a:defRPr/>
            </a:lvl1pPr>
          </a:lstStyle>
          <a:p>
            <a:fld id="{35258D7E-DD35-4685-B1C5-5F4B45D391AE}" type="datetime4">
              <a:rPr lang="en-US" smtClean="0"/>
              <a:t>January 27, 2022</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501679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 Vertical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4572000" y="0"/>
            <a:ext cx="4572000" cy="51435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32914" y="271732"/>
            <a:ext cx="4200929" cy="4528868"/>
          </a:xfrm>
        </p:spPr>
        <p:txBody>
          <a:bodyPr anchor="ctr">
            <a:noAutofit/>
          </a:bodyPr>
          <a:lstStyle>
            <a:lvl1pPr>
              <a:lnSpc>
                <a:spcPct val="70000"/>
              </a:lnSpc>
              <a:defRPr sz="4500">
                <a:solidFill>
                  <a:srgbClr val="0077C8"/>
                </a:solidFill>
              </a:defRPr>
            </a:lvl1pPr>
          </a:lstStyle>
          <a:p>
            <a:r>
              <a:rPr lang="en-US" dirty="0"/>
              <a:t>Click to edit Master title style</a:t>
            </a:r>
          </a:p>
        </p:txBody>
      </p:sp>
      <p:sp>
        <p:nvSpPr>
          <p:cNvPr id="7" name="Text Placeholder 4"/>
          <p:cNvSpPr>
            <a:spLocks noGrp="1"/>
          </p:cNvSpPr>
          <p:nvPr>
            <p:ph type="body" sz="quarter" idx="12"/>
          </p:nvPr>
        </p:nvSpPr>
        <p:spPr>
          <a:xfrm>
            <a:off x="4772658" y="271732"/>
            <a:ext cx="4164173" cy="4528868"/>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
        <p:nvSpPr>
          <p:cNvPr id="10" name="Date Placeholder 2"/>
          <p:cNvSpPr>
            <a:spLocks noGrp="1"/>
          </p:cNvSpPr>
          <p:nvPr>
            <p:ph type="dt" sz="half" idx="16"/>
          </p:nvPr>
        </p:nvSpPr>
        <p:spPr>
          <a:xfrm>
            <a:off x="4772658" y="4809006"/>
            <a:ext cx="1282616" cy="273844"/>
          </a:xfrm>
        </p:spPr>
        <p:txBody>
          <a:bodyPr/>
          <a:lstStyle>
            <a:lvl1pPr algn="l">
              <a:defRPr/>
            </a:lvl1pPr>
          </a:lstStyle>
          <a:p>
            <a:fld id="{2FA09BC9-5C8A-48FF-9348-F1C1368E1BDD}" type="datetime4">
              <a:rPr lang="en-US" smtClean="0"/>
              <a:t>January 27, 2022</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8354" y="4852557"/>
            <a:ext cx="685800" cy="186674"/>
          </a:xfrm>
          <a:prstGeom prst="rect">
            <a:avLst/>
          </a:prstGeom>
        </p:spPr>
      </p:pic>
    </p:spTree>
    <p:extLst>
      <p:ext uri="{BB962C8B-B14F-4D97-AF65-F5344CB8AC3E}">
        <p14:creationId xmlns:p14="http://schemas.microsoft.com/office/powerpoint/2010/main" val="19825450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 Image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3108960" y="0"/>
            <a:ext cx="6035040" cy="51435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3326524" y="283779"/>
            <a:ext cx="5610307" cy="2021176"/>
          </a:xfrm>
        </p:spPr>
        <p:txBody>
          <a:bodyPr anchor="b">
            <a:noAutofit/>
          </a:bodyPr>
          <a:lstStyle>
            <a:lvl1pPr>
              <a:lnSpc>
                <a:spcPct val="70000"/>
              </a:lnSpc>
              <a:defRPr sz="4500">
                <a:solidFill>
                  <a:srgbClr val="0077C8"/>
                </a:solidFill>
              </a:defRPr>
            </a:lvl1pPr>
          </a:lstStyle>
          <a:p>
            <a:r>
              <a:rPr lang="en-US" dirty="0"/>
              <a:t>Click to edit Master title style</a:t>
            </a:r>
          </a:p>
        </p:txBody>
      </p:sp>
      <p:sp>
        <p:nvSpPr>
          <p:cNvPr id="7" name="Text Placeholder 4"/>
          <p:cNvSpPr>
            <a:spLocks noGrp="1"/>
          </p:cNvSpPr>
          <p:nvPr>
            <p:ph type="body" sz="quarter" idx="12"/>
          </p:nvPr>
        </p:nvSpPr>
        <p:spPr>
          <a:xfrm>
            <a:off x="3326524" y="2356945"/>
            <a:ext cx="5610307" cy="2443655"/>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4"/>
          <p:cNvSpPr>
            <a:spLocks noGrp="1"/>
          </p:cNvSpPr>
          <p:nvPr>
            <p:ph type="pic" sz="quarter" idx="10" hasCustomPrompt="1"/>
          </p:nvPr>
        </p:nvSpPr>
        <p:spPr>
          <a:xfrm>
            <a:off x="0" y="0"/>
            <a:ext cx="3108960" cy="51435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3320801" y="4809006"/>
            <a:ext cx="1282616" cy="273844"/>
          </a:xfrm>
        </p:spPr>
        <p:txBody>
          <a:bodyPr/>
          <a:lstStyle>
            <a:lvl1pPr algn="l">
              <a:defRPr/>
            </a:lvl1pPr>
          </a:lstStyle>
          <a:p>
            <a:fld id="{A30CF6A2-BCBF-48C3-B4D1-DD8DC52171AF}" type="datetime4">
              <a:rPr lang="en-US" smtClean="0"/>
              <a:t>January 27, 2022</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8354" y="4852557"/>
            <a:ext cx="685800" cy="186674"/>
          </a:xfrm>
          <a:prstGeom prst="rect">
            <a:avLst/>
          </a:prstGeom>
        </p:spPr>
      </p:pic>
    </p:spTree>
    <p:extLst>
      <p:ext uri="{BB962C8B-B14F-4D97-AF65-F5344CB8AC3E}">
        <p14:creationId xmlns:p14="http://schemas.microsoft.com/office/powerpoint/2010/main" val="2810070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3044952" cy="51435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3326524" y="283779"/>
            <a:ext cx="5610307" cy="2021176"/>
          </a:xfrm>
        </p:spPr>
        <p:txBody>
          <a:bodyPr anchor="b">
            <a:noAutofit/>
          </a:bodyPr>
          <a:lstStyle>
            <a:lvl1pPr>
              <a:lnSpc>
                <a:spcPct val="70000"/>
              </a:lnSpc>
              <a:defRPr sz="4500">
                <a:solidFill>
                  <a:srgbClr val="0077C8"/>
                </a:solidFill>
              </a:defRPr>
            </a:lvl1pPr>
          </a:lstStyle>
          <a:p>
            <a:r>
              <a:rPr lang="en-US" dirty="0"/>
              <a:t>Click to edit Master title style</a:t>
            </a:r>
          </a:p>
        </p:txBody>
      </p:sp>
      <p:sp>
        <p:nvSpPr>
          <p:cNvPr id="7" name="Text Placeholder 4"/>
          <p:cNvSpPr>
            <a:spLocks noGrp="1"/>
          </p:cNvSpPr>
          <p:nvPr>
            <p:ph type="body" sz="quarter" idx="12"/>
          </p:nvPr>
        </p:nvSpPr>
        <p:spPr>
          <a:xfrm>
            <a:off x="3326524" y="2356945"/>
            <a:ext cx="5610307" cy="2443655"/>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3"/>
          </p:nvPr>
        </p:nvSpPr>
        <p:spPr>
          <a:xfrm>
            <a:off x="3320800" y="4809006"/>
            <a:ext cx="1282616" cy="273844"/>
          </a:xfrm>
        </p:spPr>
        <p:txBody>
          <a:bodyPr/>
          <a:lstStyle>
            <a:lvl1pPr algn="l">
              <a:defRPr/>
            </a:lvl1pPr>
          </a:lstStyle>
          <a:p>
            <a:fld id="{1E96AA0C-3D23-4826-91A8-D2F92FC402B2}" type="datetime4">
              <a:rPr lang="en-US" smtClean="0"/>
              <a:t>January 27, 2022</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4238433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 Horizontal Image with Conten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2"/>
          </p:nvPr>
        </p:nvSpPr>
        <p:spPr/>
        <p:txBody>
          <a:bodyPr/>
          <a:lstStyle>
            <a:lvl1pPr>
              <a:defRPr>
                <a:solidFill>
                  <a:srgbClr val="58595B"/>
                </a:solidFill>
              </a:defRPr>
            </a:lvl1pPr>
          </a:lstStyle>
          <a:p>
            <a:fld id="{562D923E-A89F-4A4D-AF5C-D3B587341506}" type="datetime4">
              <a:rPr lang="en-US" smtClean="0"/>
              <a:t>January 27, 2022</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10" name="Picture Placeholder 4"/>
          <p:cNvSpPr>
            <a:spLocks noGrp="1"/>
          </p:cNvSpPr>
          <p:nvPr>
            <p:ph type="pic" sz="quarter" idx="10" hasCustomPrompt="1"/>
          </p:nvPr>
        </p:nvSpPr>
        <p:spPr>
          <a:xfrm>
            <a:off x="-1" y="1"/>
            <a:ext cx="9144001" cy="2571749"/>
          </a:xfrm>
        </p:spPr>
        <p:txBody>
          <a:bodyPr/>
          <a:lstStyle>
            <a:lvl1pPr marL="0" indent="0">
              <a:buNone/>
              <a:defRPr>
                <a:solidFill>
                  <a:schemeClr val="bg1"/>
                </a:solidFill>
              </a:defRPr>
            </a:lvl1pPr>
          </a:lstStyle>
          <a:p>
            <a:r>
              <a:rPr lang="en-US" dirty="0"/>
              <a:t>Image</a:t>
            </a:r>
          </a:p>
        </p:txBody>
      </p:sp>
      <p:sp>
        <p:nvSpPr>
          <p:cNvPr id="2" name="Title 1"/>
          <p:cNvSpPr>
            <a:spLocks noGrp="1"/>
          </p:cNvSpPr>
          <p:nvPr>
            <p:ph type="title"/>
          </p:nvPr>
        </p:nvSpPr>
        <p:spPr>
          <a:xfrm>
            <a:off x="203596" y="2571750"/>
            <a:ext cx="4267043" cy="2237254"/>
          </a:xfrm>
        </p:spPr>
        <p:txBody>
          <a:bodyPr anchor="ctr">
            <a:noAutofit/>
          </a:bodyPr>
          <a:lstStyle>
            <a:lvl1pPr algn="r">
              <a:lnSpc>
                <a:spcPct val="70000"/>
              </a:lnSpc>
              <a:defRPr sz="4500">
                <a:solidFill>
                  <a:srgbClr val="0077C8"/>
                </a:solidFill>
              </a:defRPr>
            </a:lvl1pPr>
          </a:lstStyle>
          <a:p>
            <a:r>
              <a:rPr lang="en-US" dirty="0"/>
              <a:t>Click to edit Master title style</a:t>
            </a:r>
          </a:p>
        </p:txBody>
      </p:sp>
      <p:sp>
        <p:nvSpPr>
          <p:cNvPr id="11" name="Text Placeholder 4"/>
          <p:cNvSpPr>
            <a:spLocks noGrp="1"/>
          </p:cNvSpPr>
          <p:nvPr>
            <p:ph type="body" sz="quarter" idx="15"/>
          </p:nvPr>
        </p:nvSpPr>
        <p:spPr>
          <a:xfrm>
            <a:off x="4674235" y="2571750"/>
            <a:ext cx="4234022" cy="2237254"/>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0967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lternate Title Slid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6301" b="8249"/>
          <a:stretch/>
        </p:blipFill>
        <p:spPr>
          <a:xfrm>
            <a:off x="0" y="0"/>
            <a:ext cx="9144000" cy="4614333"/>
          </a:xfrm>
          <a:prstGeom prst="rect">
            <a:avLst/>
          </a:prstGeom>
        </p:spPr>
      </p:pic>
      <p:sp>
        <p:nvSpPr>
          <p:cNvPr id="5" name="Footer Placeholder 1"/>
          <p:cNvSpPr txBox="1">
            <a:spLocks/>
          </p:cNvSpPr>
          <p:nvPr userDrawn="1"/>
        </p:nvSpPr>
        <p:spPr>
          <a:xfrm>
            <a:off x="457201" y="4857864"/>
            <a:ext cx="928914" cy="107722"/>
          </a:xfrm>
          <a:prstGeom prst="rect">
            <a:avLst/>
          </a:prstGeom>
        </p:spPr>
        <p:txBody>
          <a:bodyPr vert="horz" wrap="square" lIns="0" tIns="0" rIns="0" bIns="0" rtlCol="0" anchor="ctr">
            <a:spAutoFit/>
          </a:bodyPr>
          <a:lstStyle>
            <a:defPPr>
              <a:defRPr lang="en-US"/>
            </a:defPPr>
            <a:lvl1pPr marL="0" algn="l" defTabSz="914400" rtl="0" eaLnBrk="1" latinLnBrk="0" hangingPunct="1">
              <a:defRPr sz="7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 2015 Teradata</a:t>
            </a:r>
            <a:endParaRPr lang="en-US" dirty="0">
              <a:solidFill>
                <a:schemeClr val="bg1"/>
              </a:solidFill>
            </a:endParaRPr>
          </a:p>
        </p:txBody>
      </p:sp>
      <p:cxnSp>
        <p:nvCxnSpPr>
          <p:cNvPr id="11" name="Straight Connector 10"/>
          <p:cNvCxnSpPr/>
          <p:nvPr userDrawn="1"/>
        </p:nvCxnSpPr>
        <p:spPr>
          <a:xfrm>
            <a:off x="0" y="4614333"/>
            <a:ext cx="91440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1796656" y="97852"/>
            <a:ext cx="1722472" cy="1288699"/>
          </a:xfrm>
          <a:prstGeom prst="rect">
            <a:avLst/>
          </a:prstGeom>
          <a:solidFill>
            <a:srgbClr val="FFFF00"/>
          </a:solidFill>
          <a:ln w="9525">
            <a:noFill/>
            <a:miter lim="800000"/>
            <a:headEnd/>
            <a:tailEnd/>
          </a:ln>
          <a:effectLst/>
        </p:spPr>
        <p:txBody>
          <a:bodyPr wrap="square" tIns="91440" bIns="91440" rtlCol="0" anchor="t">
            <a:prstTxWarp prst="textNoShape">
              <a:avLst/>
            </a:prstTxWarp>
            <a:noAutofit/>
          </a:bodyPr>
          <a:lstStyle/>
          <a:p>
            <a:pPr algn="ctr"/>
            <a:r>
              <a:rPr lang="en-US" u="sng" kern="0" dirty="0">
                <a:solidFill>
                  <a:schemeClr val="tx1"/>
                </a:solidFill>
              </a:rPr>
              <a:t>Cover Slide </a:t>
            </a:r>
            <a:r>
              <a:rPr lang="en-US" kern="0" dirty="0">
                <a:solidFill>
                  <a:schemeClr val="tx1"/>
                </a:solidFill>
              </a:rPr>
              <a:t>Option B</a:t>
            </a:r>
          </a:p>
          <a:p>
            <a:pPr algn="ctr"/>
            <a:r>
              <a:rPr lang="en-US" sz="1200" kern="0" dirty="0">
                <a:solidFill>
                  <a:schemeClr val="tx1"/>
                </a:solidFill>
              </a:rPr>
              <a:t>(use this ONLY as a cover slide)</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064" y="4809331"/>
            <a:ext cx="3625065" cy="138402"/>
          </a:xfrm>
          <a:prstGeom prst="rect">
            <a:avLst/>
          </a:prstGeom>
        </p:spPr>
      </p:pic>
      <p:pic>
        <p:nvPicPr>
          <p:cNvPr id="36" name="Picture 35" descr="THEME_Horiz_NEW_X_small.png"/>
          <p:cNvPicPr>
            <a:picLocks noChangeAspect="1"/>
          </p:cNvPicPr>
          <p:nvPr userDrawn="1"/>
        </p:nvPicPr>
        <p:blipFill>
          <a:blip r:embed="rId4"/>
          <a:stretch>
            <a:fillRect/>
          </a:stretch>
        </p:blipFill>
        <p:spPr>
          <a:xfrm>
            <a:off x="6742080" y="4672331"/>
            <a:ext cx="1993900" cy="430815"/>
          </a:xfrm>
          <a:prstGeom prst="rect">
            <a:avLst/>
          </a:prstGeom>
        </p:spPr>
      </p:pic>
      <p:sp>
        <p:nvSpPr>
          <p:cNvPr id="39" name="Text Placeholder 2"/>
          <p:cNvSpPr>
            <a:spLocks noGrp="1"/>
          </p:cNvSpPr>
          <p:nvPr>
            <p:ph type="body" sz="quarter" idx="15" hasCustomPrompt="1"/>
          </p:nvPr>
        </p:nvSpPr>
        <p:spPr>
          <a:xfrm>
            <a:off x="1780758" y="2873443"/>
            <a:ext cx="7363242" cy="998222"/>
          </a:xfrm>
          <a:solidFill>
            <a:srgbClr val="000000">
              <a:alpha val="67000"/>
            </a:srgbClr>
          </a:solidFill>
        </p:spPr>
        <p:txBody>
          <a:bodyPr tIns="182880" bIns="182880">
            <a:spAutoFit/>
          </a:bodyPr>
          <a:lstStyle>
            <a:lvl1pPr marL="231775" marR="0" indent="0" algn="l" defTabSz="914400" rtl="0" eaLnBrk="1" fontAlgn="auto" latinLnBrk="0" hangingPunct="1">
              <a:lnSpc>
                <a:spcPct val="95000"/>
              </a:lnSpc>
              <a:spcBef>
                <a:spcPts val="600"/>
              </a:spcBef>
              <a:spcAft>
                <a:spcPts val="200"/>
              </a:spcAft>
              <a:buClrTx/>
              <a:buSzTx/>
              <a:buFont typeface="Arial" panose="020B0604020202020204" pitchFamily="34" charset="0"/>
              <a:buNone/>
              <a:tabLst/>
              <a:defRPr sz="1800" baseline="0">
                <a:solidFill>
                  <a:schemeClr val="bg1"/>
                </a:solidFill>
              </a:defRPr>
            </a:lvl1pPr>
            <a:lvl2pPr marL="682625" indent="0">
              <a:buNone/>
              <a:defRPr sz="2200">
                <a:solidFill>
                  <a:schemeClr val="bg1"/>
                </a:solidFill>
              </a:defRPr>
            </a:lvl2pPr>
            <a:lvl3pPr marL="682625" indent="0">
              <a:defRPr>
                <a:solidFill>
                  <a:schemeClr val="bg1"/>
                </a:solidFill>
              </a:defRPr>
            </a:lvl3pPr>
            <a:lvl4pPr marL="682625" indent="0">
              <a:defRPr>
                <a:solidFill>
                  <a:schemeClr val="bg1"/>
                </a:solidFill>
              </a:defRPr>
            </a:lvl4pPr>
          </a:lstStyle>
          <a:p>
            <a:pPr lvl="0"/>
            <a:r>
              <a:rPr lang="en-US" dirty="0"/>
              <a:t>Presenter Name, Title Goes Here, Company Here</a:t>
            </a:r>
          </a:p>
          <a:p>
            <a:pPr marL="231775" marR="0" lvl="0" indent="0" algn="l" defTabSz="914400" rtl="0" eaLnBrk="1" fontAlgn="auto" latinLnBrk="0" hangingPunct="1">
              <a:lnSpc>
                <a:spcPct val="95000"/>
              </a:lnSpc>
              <a:spcBef>
                <a:spcPts val="600"/>
              </a:spcBef>
              <a:spcAft>
                <a:spcPts val="200"/>
              </a:spcAft>
              <a:buClrTx/>
              <a:buSzTx/>
              <a:buFont typeface="Arial" panose="020B0604020202020204" pitchFamily="34" charset="0"/>
              <a:buNone/>
              <a:tabLst/>
              <a:defRPr/>
            </a:pPr>
            <a:r>
              <a:rPr lang="en-US" dirty="0"/>
              <a:t>Presenter Name, Title Goes Here, Company Here</a:t>
            </a:r>
          </a:p>
        </p:txBody>
      </p:sp>
      <p:sp>
        <p:nvSpPr>
          <p:cNvPr id="40" name="Text Placeholder 2"/>
          <p:cNvSpPr>
            <a:spLocks noGrp="1"/>
          </p:cNvSpPr>
          <p:nvPr>
            <p:ph type="body" sz="quarter" idx="14" hasCustomPrompt="1"/>
          </p:nvPr>
        </p:nvSpPr>
        <p:spPr>
          <a:xfrm>
            <a:off x="-10510" y="1390849"/>
            <a:ext cx="7857460" cy="1117742"/>
          </a:xfrm>
          <a:solidFill>
            <a:srgbClr val="000000">
              <a:alpha val="67000"/>
            </a:srgbClr>
          </a:solidFill>
        </p:spPr>
        <p:txBody>
          <a:bodyPr tIns="182880" bIns="182880" anchor="b" anchorCtr="0">
            <a:spAutoFit/>
          </a:bodyPr>
          <a:lstStyle>
            <a:lvl1pPr marL="682625" indent="0">
              <a:buNone/>
              <a:defRPr sz="2800" baseline="0">
                <a:solidFill>
                  <a:schemeClr val="bg1"/>
                </a:solidFill>
              </a:defRPr>
            </a:lvl1pPr>
            <a:lvl2pPr marL="682625" indent="0">
              <a:buNone/>
              <a:defRPr sz="2200">
                <a:solidFill>
                  <a:schemeClr val="bg1"/>
                </a:solidFill>
              </a:defRPr>
            </a:lvl2pPr>
            <a:lvl3pPr marL="682625" indent="0">
              <a:defRPr>
                <a:solidFill>
                  <a:schemeClr val="bg1"/>
                </a:solidFill>
              </a:defRPr>
            </a:lvl3pPr>
            <a:lvl4pPr marL="682625" indent="0">
              <a:defRPr>
                <a:solidFill>
                  <a:schemeClr val="bg1"/>
                </a:solidFill>
              </a:defRPr>
            </a:lvl4pPr>
          </a:lstStyle>
          <a:p>
            <a:r>
              <a:rPr lang="en-US" dirty="0"/>
              <a:t>Click to edit Presentation Title</a:t>
            </a:r>
          </a:p>
          <a:p>
            <a:pPr lvl="1"/>
            <a:r>
              <a:rPr lang="en-US" dirty="0"/>
              <a:t>Click to edit Presentation Subtitle</a:t>
            </a:r>
          </a:p>
        </p:txBody>
      </p:sp>
    </p:spTree>
    <p:extLst>
      <p:ext uri="{BB962C8B-B14F-4D97-AF65-F5344CB8AC3E}">
        <p14:creationId xmlns:p14="http://schemas.microsoft.com/office/powerpoint/2010/main" val="2293384641"/>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 Horizontal Gray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596" y="2571750"/>
            <a:ext cx="4267043" cy="2237254"/>
          </a:xfrm>
        </p:spPr>
        <p:txBody>
          <a:bodyPr anchor="ctr">
            <a:noAutofit/>
          </a:bodyPr>
          <a:lstStyle>
            <a:lvl1pPr algn="r">
              <a:lnSpc>
                <a:spcPct val="70000"/>
              </a:lnSpc>
              <a:defRPr sz="4500">
                <a:solidFill>
                  <a:srgbClr val="0077C8"/>
                </a:solidFill>
              </a:defRPr>
            </a:lvl1pPr>
          </a:lstStyle>
          <a:p>
            <a:r>
              <a:rPr lang="en-US" dirty="0"/>
              <a:t>Click to edit Master title style</a:t>
            </a:r>
          </a:p>
        </p:txBody>
      </p:sp>
      <p:sp>
        <p:nvSpPr>
          <p:cNvPr id="3" name="Date Placeholder 2"/>
          <p:cNvSpPr>
            <a:spLocks noGrp="1"/>
          </p:cNvSpPr>
          <p:nvPr>
            <p:ph type="dt" sz="half" idx="12"/>
          </p:nvPr>
        </p:nvSpPr>
        <p:spPr/>
        <p:txBody>
          <a:bodyPr/>
          <a:lstStyle>
            <a:lvl1pPr>
              <a:defRPr>
                <a:solidFill>
                  <a:srgbClr val="58595B"/>
                </a:solidFill>
              </a:defRPr>
            </a:lvl1pPr>
          </a:lstStyle>
          <a:p>
            <a:fld id="{840BD9F8-EC26-4010-957E-C753013C6C92}" type="datetime4">
              <a:rPr lang="en-US" smtClean="0"/>
              <a:t>January 27, 2022</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9" name="Rectangle 8"/>
          <p:cNvSpPr/>
          <p:nvPr userDrawn="1"/>
        </p:nvSpPr>
        <p:spPr>
          <a:xfrm>
            <a:off x="0" y="0"/>
            <a:ext cx="9144000" cy="257175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 Placeholder 4"/>
          <p:cNvSpPr>
            <a:spLocks noGrp="1"/>
          </p:cNvSpPr>
          <p:nvPr>
            <p:ph type="body" sz="quarter" idx="15"/>
          </p:nvPr>
        </p:nvSpPr>
        <p:spPr>
          <a:xfrm>
            <a:off x="4674235" y="2571750"/>
            <a:ext cx="4234022" cy="2237254"/>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3210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9144001" cy="51435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08938" y="4839564"/>
            <a:ext cx="629872" cy="1714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232914" y="271732"/>
            <a:ext cx="4200929" cy="4528868"/>
          </a:xfrm>
        </p:spPr>
        <p:txBody>
          <a:bodyPr anchor="ctr">
            <a:noAutofit/>
          </a:bodyPr>
          <a:lstStyle>
            <a:lvl1pPr>
              <a:lnSpc>
                <a:spcPct val="70000"/>
              </a:lnSpc>
              <a:defRPr sz="4500" baseline="0">
                <a:solidFill>
                  <a:srgbClr val="58595B"/>
                </a:solidFill>
              </a:defRPr>
            </a:lvl1pPr>
          </a:lstStyle>
          <a:p>
            <a:r>
              <a:rPr lang="en-US" dirty="0"/>
              <a:t>Click to edit Master title (white font)</a:t>
            </a:r>
          </a:p>
        </p:txBody>
      </p:sp>
    </p:spTree>
    <p:extLst>
      <p:ext uri="{BB962C8B-B14F-4D97-AF65-F5344CB8AC3E}">
        <p14:creationId xmlns:p14="http://schemas.microsoft.com/office/powerpoint/2010/main" val="1137719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 Image with 1/2 Content">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9144001" cy="51435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08938" y="4839564"/>
            <a:ext cx="629872" cy="1714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hasCustomPrompt="1"/>
          </p:nvPr>
        </p:nvSpPr>
        <p:spPr>
          <a:xfrm>
            <a:off x="203596" y="2571750"/>
            <a:ext cx="4267043" cy="2237254"/>
          </a:xfrm>
        </p:spPr>
        <p:txBody>
          <a:bodyPr anchor="ctr">
            <a:noAutofit/>
          </a:bodyPr>
          <a:lstStyle>
            <a:lvl1pPr algn="r">
              <a:lnSpc>
                <a:spcPct val="70000"/>
              </a:lnSpc>
              <a:defRPr sz="4500" baseline="0">
                <a:solidFill>
                  <a:srgbClr val="58595B"/>
                </a:solidFill>
              </a:defRPr>
            </a:lvl1pPr>
          </a:lstStyle>
          <a:p>
            <a:r>
              <a:rPr lang="en-US" dirty="0"/>
              <a:t>Click to edit Master title (white font)</a:t>
            </a:r>
          </a:p>
        </p:txBody>
      </p:sp>
      <p:sp>
        <p:nvSpPr>
          <p:cNvPr id="6" name="Text Placeholder 4"/>
          <p:cNvSpPr>
            <a:spLocks noGrp="1"/>
          </p:cNvSpPr>
          <p:nvPr>
            <p:ph type="body" sz="quarter" idx="15"/>
          </p:nvPr>
        </p:nvSpPr>
        <p:spPr>
          <a:xfrm>
            <a:off x="4674235" y="2571750"/>
            <a:ext cx="4234022" cy="2237254"/>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378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DD10C529-19FD-49CF-ACA3-38DE3A0547A2}" type="datetime4">
              <a:rPr lang="en-US" smtClean="0"/>
              <a:t>January 27, 2022</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628650" y="1085851"/>
            <a:ext cx="3765255" cy="35468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4"/>
          </p:nvPr>
        </p:nvSpPr>
        <p:spPr>
          <a:xfrm>
            <a:off x="4750095" y="1085851"/>
            <a:ext cx="3765255" cy="35468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14252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0A331B70-EBB4-423E-8089-320878A21330}" type="datetime4">
              <a:rPr lang="en-US" smtClean="0"/>
              <a:t>January 27, 2022</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Content Placeholder 2"/>
          <p:cNvSpPr>
            <a:spLocks noGrp="1"/>
          </p:cNvSpPr>
          <p:nvPr>
            <p:ph sz="half" idx="1"/>
          </p:nvPr>
        </p:nvSpPr>
        <p:spPr>
          <a:xfrm>
            <a:off x="628650" y="1217027"/>
            <a:ext cx="3765255" cy="34156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half" idx="14"/>
          </p:nvPr>
        </p:nvSpPr>
        <p:spPr>
          <a:xfrm>
            <a:off x="4750095" y="1217027"/>
            <a:ext cx="3765255" cy="34156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8"/>
          <p:cNvSpPr>
            <a:spLocks noGrp="1"/>
          </p:cNvSpPr>
          <p:nvPr>
            <p:ph type="body" sz="quarter" idx="13"/>
          </p:nvPr>
        </p:nvSpPr>
        <p:spPr>
          <a:xfrm>
            <a:off x="628650" y="637878"/>
            <a:ext cx="7886700" cy="271463"/>
          </a:xfrm>
          <a:noFill/>
        </p:spPr>
        <p:txBody>
          <a:bodyPr anchor="ctr">
            <a:noAutofit/>
          </a:bodyPr>
          <a:lstStyle>
            <a:lvl1pPr marL="0" indent="0" algn="l">
              <a:buNone/>
              <a:defRPr sz="1500">
                <a:solidFill>
                  <a:srgbClr val="58595B"/>
                </a:solidFill>
              </a:defRPr>
            </a:lvl1pPr>
          </a:lstStyle>
          <a:p>
            <a:pPr lvl="0"/>
            <a:r>
              <a:rPr lang="en-US" dirty="0"/>
              <a:t>Edit Master text styles</a:t>
            </a:r>
          </a:p>
        </p:txBody>
      </p:sp>
    </p:spTree>
    <p:extLst>
      <p:ext uri="{BB962C8B-B14F-4D97-AF65-F5344CB8AC3E}">
        <p14:creationId xmlns:p14="http://schemas.microsoft.com/office/powerpoint/2010/main" val="238364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447696"/>
            <a:ext cx="3765255" cy="3185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F4B22D7-A75C-4CAF-BA1B-8DB0E33982A0}" type="datetime4">
              <a:rPr lang="en-US" smtClean="0"/>
              <a:t>January 27, 2022</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628650" y="885826"/>
            <a:ext cx="3765255" cy="421481"/>
          </a:xfrm>
          <a:solidFill>
            <a:schemeClr val="accent1"/>
          </a:solidFill>
        </p:spPr>
        <p:txBody>
          <a:bodyPr anchor="ctr"/>
          <a:lstStyle>
            <a:lvl1pPr marL="0" indent="0" algn="ctr">
              <a:buNone/>
              <a:defRPr spc="0">
                <a:solidFill>
                  <a:schemeClr val="bg1"/>
                </a:solidFill>
              </a:defRPr>
            </a:lvl1pPr>
          </a:lstStyle>
          <a:p>
            <a:pPr lvl="0"/>
            <a:r>
              <a:rPr lang="en-US" dirty="0"/>
              <a:t>Edit Master text styles</a:t>
            </a:r>
          </a:p>
        </p:txBody>
      </p:sp>
      <p:sp>
        <p:nvSpPr>
          <p:cNvPr id="11" name="Content Placeholder 2"/>
          <p:cNvSpPr>
            <a:spLocks noGrp="1"/>
          </p:cNvSpPr>
          <p:nvPr>
            <p:ph sz="half" idx="14"/>
          </p:nvPr>
        </p:nvSpPr>
        <p:spPr>
          <a:xfrm>
            <a:off x="4750095" y="1447696"/>
            <a:ext cx="3765255" cy="3185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8"/>
          <p:cNvSpPr>
            <a:spLocks noGrp="1"/>
          </p:cNvSpPr>
          <p:nvPr>
            <p:ph type="body" sz="quarter" idx="15"/>
          </p:nvPr>
        </p:nvSpPr>
        <p:spPr>
          <a:xfrm>
            <a:off x="4750095" y="885826"/>
            <a:ext cx="3765255" cy="421481"/>
          </a:xfrm>
          <a:solidFill>
            <a:schemeClr val="accent1"/>
          </a:solidFill>
        </p:spPr>
        <p:txBody>
          <a:bodyPr anchor="ctr"/>
          <a:lstStyle>
            <a:lvl1pPr marL="0" indent="0" algn="ctr">
              <a:buNone/>
              <a:defRPr spc="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798902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447696"/>
            <a:ext cx="2443163" cy="3185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72187" y="1447696"/>
            <a:ext cx="2443163" cy="31850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C6B378-E9EA-4723-8ECC-72E241A3E14C}" type="datetime4">
              <a:rPr lang="en-US" smtClean="0"/>
              <a:t>January 27, 2022</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628651" y="885826"/>
            <a:ext cx="2443163" cy="421481"/>
          </a:xfrm>
          <a:solidFill>
            <a:schemeClr val="accent1"/>
          </a:solidFill>
        </p:spPr>
        <p:txBody>
          <a:bodyPr anchor="ctr"/>
          <a:lstStyle>
            <a:lvl1pPr marL="0" indent="0" algn="ctr">
              <a:buNone/>
              <a:defRPr spc="0">
                <a:solidFill>
                  <a:schemeClr val="bg1"/>
                </a:solidFill>
              </a:defRPr>
            </a:lvl1pPr>
          </a:lstStyle>
          <a:p>
            <a:pPr lvl="0"/>
            <a:r>
              <a:rPr lang="en-US" dirty="0"/>
              <a:t>Edit Master text styles</a:t>
            </a:r>
          </a:p>
        </p:txBody>
      </p:sp>
      <p:sp>
        <p:nvSpPr>
          <p:cNvPr id="10" name="Text Placeholder 8"/>
          <p:cNvSpPr>
            <a:spLocks noGrp="1"/>
          </p:cNvSpPr>
          <p:nvPr>
            <p:ph type="body" sz="quarter" idx="14"/>
          </p:nvPr>
        </p:nvSpPr>
        <p:spPr>
          <a:xfrm>
            <a:off x="6072187" y="885826"/>
            <a:ext cx="2443163" cy="421481"/>
          </a:xfrm>
          <a:solidFill>
            <a:schemeClr val="accent1"/>
          </a:solidFill>
        </p:spPr>
        <p:txBody>
          <a:bodyPr anchor="ctr"/>
          <a:lstStyle>
            <a:lvl1pPr marL="0" indent="0" algn="ctr">
              <a:buNone/>
              <a:defRPr spc="0">
                <a:solidFill>
                  <a:schemeClr val="bg1"/>
                </a:solidFill>
              </a:defRPr>
            </a:lvl1pPr>
          </a:lstStyle>
          <a:p>
            <a:pPr lvl="0"/>
            <a:r>
              <a:rPr lang="en-US" dirty="0"/>
              <a:t>Edit Master text styles</a:t>
            </a:r>
          </a:p>
        </p:txBody>
      </p:sp>
      <p:sp>
        <p:nvSpPr>
          <p:cNvPr id="13" name="Content Placeholder 3"/>
          <p:cNvSpPr>
            <a:spLocks noGrp="1"/>
          </p:cNvSpPr>
          <p:nvPr>
            <p:ph sz="half" idx="15"/>
          </p:nvPr>
        </p:nvSpPr>
        <p:spPr>
          <a:xfrm>
            <a:off x="3350419" y="1447696"/>
            <a:ext cx="2443163" cy="31850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8"/>
          <p:cNvSpPr>
            <a:spLocks noGrp="1"/>
          </p:cNvSpPr>
          <p:nvPr>
            <p:ph type="body" sz="quarter" idx="16"/>
          </p:nvPr>
        </p:nvSpPr>
        <p:spPr>
          <a:xfrm>
            <a:off x="3350419" y="885826"/>
            <a:ext cx="2443163" cy="421481"/>
          </a:xfrm>
          <a:solidFill>
            <a:schemeClr val="accent1"/>
          </a:solidFill>
        </p:spPr>
        <p:txBody>
          <a:bodyPr anchor="ctr"/>
          <a:lstStyle>
            <a:lvl1pPr marL="0" indent="0" algn="ctr">
              <a:buNone/>
              <a:defRPr spc="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1834171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DA8877-09A0-4A59-A805-1BF837AC422E}" type="datetime4">
              <a:rPr lang="en-US" smtClean="0"/>
              <a:t>January 27, 2022</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a:p>
        </p:txBody>
      </p:sp>
    </p:spTree>
    <p:extLst>
      <p:ext uri="{BB962C8B-B14F-4D97-AF65-F5344CB8AC3E}">
        <p14:creationId xmlns:p14="http://schemas.microsoft.com/office/powerpoint/2010/main" val="1698489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076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328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Subtitle Only">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46683" b="43792"/>
          <a:stretch/>
        </p:blipFill>
        <p:spPr>
          <a:xfrm>
            <a:off x="0" y="4629150"/>
            <a:ext cx="9144000" cy="514350"/>
          </a:xfrm>
          <a:prstGeom prst="rect">
            <a:avLst/>
          </a:prstGeom>
        </p:spPr>
      </p:pic>
      <p:sp>
        <p:nvSpPr>
          <p:cNvPr id="6" name="Title 1"/>
          <p:cNvSpPr txBox="1">
            <a:spLocks/>
          </p:cNvSpPr>
          <p:nvPr userDrawn="1"/>
        </p:nvSpPr>
        <p:spPr>
          <a:xfrm>
            <a:off x="340833" y="145752"/>
            <a:ext cx="7086600" cy="716756"/>
          </a:xfrm>
          <a:prstGeom prst="rect">
            <a:avLst/>
          </a:prstGeom>
        </p:spPr>
        <p:txBody>
          <a:bodyPr vert="horz" lIns="91440" tIns="45720" rIns="91440" bIns="45720" rtlCol="0" anchor="t">
            <a:noAutofit/>
          </a:bodyPr>
          <a:lstStyle>
            <a:lvl1pPr algn="l">
              <a:defRPr sz="3000" b="0" cap="none" baseline="0">
                <a:solidFill>
                  <a:srgbClr val="00A5FF"/>
                </a:solidFill>
                <a:latin typeface="Century Gothic" panose="020B0502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Century Gothic" panose="020B0502020202020204" pitchFamily="34" charset="0"/>
                <a:ea typeface="+mj-ea"/>
                <a:cs typeface="+mj-cs"/>
              </a:rPr>
              <a:t>Agenda</a:t>
            </a:r>
          </a:p>
        </p:txBody>
      </p:sp>
      <p:cxnSp>
        <p:nvCxnSpPr>
          <p:cNvPr id="8" name="Straight Connector 7"/>
          <p:cNvCxnSpPr/>
          <p:nvPr userDrawn="1"/>
        </p:nvCxnSpPr>
        <p:spPr>
          <a:xfrm>
            <a:off x="397983" y="714227"/>
            <a:ext cx="8502650" cy="1588"/>
          </a:xfrm>
          <a:prstGeom prst="line">
            <a:avLst/>
          </a:prstGeom>
          <a:ln w="95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69795" y="180515"/>
            <a:ext cx="1108458" cy="419350"/>
          </a:xfrm>
          <a:prstGeom prst="rect">
            <a:avLst/>
          </a:prstGeom>
        </p:spPr>
      </p:pic>
      <p:sp>
        <p:nvSpPr>
          <p:cNvPr id="18" name="Rectangle 17"/>
          <p:cNvSpPr/>
          <p:nvPr userDrawn="1"/>
        </p:nvSpPr>
        <p:spPr>
          <a:xfrm>
            <a:off x="3987800" y="4622271"/>
            <a:ext cx="5156200" cy="521229"/>
          </a:xfrm>
          <a:prstGeom prst="rect">
            <a:avLst/>
          </a:prstGeom>
          <a:gradFill flip="none" rotWithShape="1">
            <a:gsLst>
              <a:gs pos="100000">
                <a:srgbClr val="000000">
                  <a:alpha val="66000"/>
                </a:srgbClr>
              </a:gs>
              <a:gs pos="0">
                <a:srgbClr val="000000">
                  <a:alpha val="0"/>
                </a:srgbClr>
              </a:gs>
            </a:gsLst>
            <a:lin ang="0" scaled="1"/>
            <a:tileRect/>
          </a:gradFill>
          <a:ln w="9525">
            <a:noFill/>
            <a:miter lim="800000"/>
            <a:headEnd/>
            <a:tailEnd/>
          </a:ln>
          <a:effectLst/>
        </p:spPr>
        <p:txBody>
          <a:bodyPr wrap="square" tIns="91440" bIns="91440" rtlCol="0" anchor="t">
            <a:prstTxWarp prst="textNoShape">
              <a:avLst/>
            </a:prstTxWarp>
            <a:noAutofit/>
          </a:bodyPr>
          <a:lstStyle/>
          <a:p>
            <a:pPr algn="ctr"/>
            <a:endParaRPr lang="en-US" kern="0" dirty="0" err="1">
              <a:solidFill>
                <a:prstClr val="white"/>
              </a:solidFill>
            </a:endParaRPr>
          </a:p>
        </p:txBody>
      </p:sp>
      <p:cxnSp>
        <p:nvCxnSpPr>
          <p:cNvPr id="22" name="Straight Connector 21"/>
          <p:cNvCxnSpPr/>
          <p:nvPr userDrawn="1"/>
        </p:nvCxnSpPr>
        <p:spPr>
          <a:xfrm>
            <a:off x="0" y="4620683"/>
            <a:ext cx="9144000" cy="158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775636" y="97852"/>
            <a:ext cx="1722472" cy="1288699"/>
          </a:xfrm>
          <a:prstGeom prst="rect">
            <a:avLst/>
          </a:prstGeom>
          <a:solidFill>
            <a:srgbClr val="FFFF00"/>
          </a:solidFill>
          <a:ln w="9525">
            <a:noFill/>
            <a:miter lim="800000"/>
            <a:headEnd/>
            <a:tailEnd/>
          </a:ln>
          <a:effectLst/>
        </p:spPr>
        <p:txBody>
          <a:bodyPr wrap="square" tIns="91440" bIns="91440" rtlCol="0" anchor="t">
            <a:prstTxWarp prst="textNoShape">
              <a:avLst/>
            </a:prstTxWarp>
            <a:noAutofit/>
          </a:bodyPr>
          <a:lstStyle/>
          <a:p>
            <a:pPr algn="ctr"/>
            <a:r>
              <a:rPr lang="en-US" u="sng" kern="0" dirty="0">
                <a:solidFill>
                  <a:schemeClr val="tx1"/>
                </a:solidFill>
              </a:rPr>
              <a:t>Agenda Slide </a:t>
            </a:r>
            <a:r>
              <a:rPr lang="en-US" kern="0" dirty="0">
                <a:solidFill>
                  <a:schemeClr val="tx1"/>
                </a:solidFill>
              </a:rPr>
              <a:t>Option B</a:t>
            </a:r>
          </a:p>
          <a:p>
            <a:pPr algn="ctr"/>
            <a:r>
              <a:rPr lang="en-US" sz="1200" kern="0" dirty="0">
                <a:solidFill>
                  <a:schemeClr val="tx1"/>
                </a:solidFill>
              </a:rPr>
              <a:t>(use this ONLY as an</a:t>
            </a:r>
            <a:r>
              <a:rPr lang="en-US" sz="1200" kern="0" baseline="0" dirty="0">
                <a:solidFill>
                  <a:schemeClr val="tx1"/>
                </a:solidFill>
              </a:rPr>
              <a:t> Agenda</a:t>
            </a:r>
            <a:r>
              <a:rPr lang="en-US" sz="1200" kern="0" dirty="0">
                <a:solidFill>
                  <a:schemeClr val="tx1"/>
                </a:solidFill>
              </a:rPr>
              <a:t> slide)</a:t>
            </a:r>
          </a:p>
        </p:txBody>
      </p:sp>
      <p:sp>
        <p:nvSpPr>
          <p:cNvPr id="12" name="TextBox 11"/>
          <p:cNvSpPr txBox="1"/>
          <p:nvPr userDrawn="1"/>
        </p:nvSpPr>
        <p:spPr>
          <a:xfrm>
            <a:off x="330200" y="4734654"/>
            <a:ext cx="541670" cy="297004"/>
          </a:xfrm>
          <a:prstGeom prst="rect">
            <a:avLst/>
          </a:prstGeom>
          <a:noFill/>
        </p:spPr>
        <p:txBody>
          <a:bodyPr wrap="square" rtlCol="0">
            <a:spAutoFit/>
          </a:bodyPr>
          <a:lstStyle/>
          <a:p>
            <a:pPr>
              <a:lnSpc>
                <a:spcPct val="95000"/>
              </a:lnSpc>
              <a:spcBef>
                <a:spcPts val="400"/>
              </a:spcBef>
            </a:pPr>
            <a:fld id="{8019FDBD-FFC2-4F8D-87F7-E4990CDD9FD8}" type="slidenum">
              <a:rPr lang="en-US" sz="1400" smtClean="0">
                <a:solidFill>
                  <a:schemeClr val="bg1"/>
                </a:solidFill>
              </a:rPr>
              <a:t>‹#›</a:t>
            </a:fld>
            <a:endParaRPr lang="en-US" sz="1400" dirty="0">
              <a:solidFill>
                <a:schemeClr val="bg1"/>
              </a:solidFill>
            </a:endParaRPr>
          </a:p>
        </p:txBody>
      </p:sp>
      <p:pic>
        <p:nvPicPr>
          <p:cNvPr id="14" name="Picture 13" descr="THEME_Horiz_NEW_X_REV_small.png"/>
          <p:cNvPicPr>
            <a:picLocks noChangeAspect="1"/>
          </p:cNvPicPr>
          <p:nvPr userDrawn="1"/>
        </p:nvPicPr>
        <p:blipFill>
          <a:blip r:embed="rId4"/>
          <a:stretch>
            <a:fillRect/>
          </a:stretch>
        </p:blipFill>
        <p:spPr>
          <a:xfrm>
            <a:off x="6733630" y="4755674"/>
            <a:ext cx="1993900" cy="284131"/>
          </a:xfrm>
          <a:prstGeom prst="rect">
            <a:avLst/>
          </a:prstGeom>
        </p:spPr>
      </p:pic>
      <p:sp>
        <p:nvSpPr>
          <p:cNvPr id="19" name="Text Placeholder 19"/>
          <p:cNvSpPr>
            <a:spLocks noGrp="1"/>
          </p:cNvSpPr>
          <p:nvPr>
            <p:ph type="body" sz="quarter" idx="13" hasCustomPrompt="1"/>
          </p:nvPr>
        </p:nvSpPr>
        <p:spPr>
          <a:xfrm>
            <a:off x="402336" y="994733"/>
            <a:ext cx="7065264" cy="3375247"/>
          </a:xfrm>
        </p:spPr>
        <p:txBody>
          <a:bodyPr/>
          <a:lstStyle>
            <a:lvl1pPr>
              <a:lnSpc>
                <a:spcPct val="100000"/>
              </a:lnSpc>
              <a:spcBef>
                <a:spcPts val="0"/>
              </a:spcBef>
              <a:defRPr>
                <a:solidFill>
                  <a:srgbClr val="555659"/>
                </a:solidFill>
              </a:defRPr>
            </a:lvl1pPr>
            <a:lvl2pPr marL="690563" indent="-233363">
              <a:lnSpc>
                <a:spcPct val="100000"/>
              </a:lnSpc>
              <a:spcBef>
                <a:spcPts val="0"/>
              </a:spcBef>
              <a:buClr>
                <a:schemeClr val="tx1"/>
              </a:buClr>
              <a:buFont typeface="Arial" panose="020B0604020202020204" pitchFamily="34" charset="0"/>
              <a:buChar char="•"/>
              <a:defRPr sz="1800">
                <a:solidFill>
                  <a:srgbClr val="555659"/>
                </a:solidFill>
                <a:latin typeface="Century Gothic" panose="020B0502020202020204" pitchFamily="34" charset="0"/>
              </a:defRPr>
            </a:lvl2pPr>
            <a:lvl3pPr marL="1147763" indent="-233363">
              <a:lnSpc>
                <a:spcPct val="100000"/>
              </a:lnSpc>
              <a:spcBef>
                <a:spcPts val="0"/>
              </a:spcBef>
              <a:buClr>
                <a:schemeClr val="tx1"/>
              </a:buClr>
              <a:buFont typeface="Arial" panose="020B0604020202020204" pitchFamily="34" charset="0"/>
              <a:buChar char="•"/>
              <a:defRPr sz="1800">
                <a:solidFill>
                  <a:srgbClr val="555659"/>
                </a:solidFill>
                <a:latin typeface="Century Gothic" panose="020B0502020202020204" pitchFamily="34" charset="0"/>
              </a:defRPr>
            </a:lvl3pPr>
            <a:lvl4pPr marL="1604963" marR="0" indent="-233363" algn="l" defTabSz="914400"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sz="1800">
                <a:solidFill>
                  <a:srgbClr val="555659"/>
                </a:solidFill>
                <a:latin typeface="Century Gothic" panose="020B0502020202020204" pitchFamily="34" charset="0"/>
              </a:defRPr>
            </a:lvl4pPr>
            <a:lvl5pPr marL="2057400" indent="-228600">
              <a:lnSpc>
                <a:spcPct val="100000"/>
              </a:lnSpc>
              <a:spcBef>
                <a:spcPts val="0"/>
              </a:spcBef>
              <a:buFont typeface="Arial" panose="020B0604020202020204" pitchFamily="34" charset="0"/>
              <a:buChar char="•"/>
              <a:defRPr sz="1800">
                <a:solidFill>
                  <a:srgbClr val="555659"/>
                </a:solidFill>
                <a:latin typeface="Century Gothic" panose="020B0502020202020204" pitchFamily="34" charset="0"/>
              </a:defRPr>
            </a:lvl5pPr>
          </a:lstStyle>
          <a:p>
            <a:pPr lvl="0"/>
            <a:r>
              <a:rPr lang="en-US" dirty="0"/>
              <a:t>Click to edit text </a:t>
            </a:r>
          </a:p>
          <a:p>
            <a:pPr lvl="1"/>
            <a:r>
              <a:rPr lang="en-US" dirty="0"/>
              <a:t>Second level</a:t>
            </a:r>
          </a:p>
          <a:p>
            <a:pPr lvl="2"/>
            <a:r>
              <a:rPr lang="en-US" dirty="0"/>
              <a:t>Third level</a:t>
            </a:r>
          </a:p>
          <a:p>
            <a:pPr lvl="3"/>
            <a:r>
              <a:rPr lang="en-US" dirty="0"/>
              <a:t>Fourth level</a:t>
            </a:r>
          </a:p>
          <a:p>
            <a:pPr marL="2057400" marR="0" lvl="4" indent="-233363" algn="l" defTabSz="914400" rtl="0" eaLnBrk="1" fontAlgn="auto" latinLnBrk="0" hangingPunct="1">
              <a:lnSpc>
                <a:spcPct val="95000"/>
              </a:lnSpc>
              <a:spcBef>
                <a:spcPts val="600"/>
              </a:spcBef>
              <a:spcAft>
                <a:spcPts val="200"/>
              </a:spcAft>
              <a:buClr>
                <a:schemeClr val="tx1"/>
              </a:buClr>
              <a:buSzTx/>
              <a:buFont typeface="Arial" panose="020B0604020202020204" pitchFamily="34" charset="0"/>
              <a:buChar char="•"/>
              <a:tabLst/>
              <a:defRPr/>
            </a:pPr>
            <a:r>
              <a:rPr lang="en-US" dirty="0"/>
              <a:t>Fifth level</a:t>
            </a:r>
          </a:p>
        </p:txBody>
      </p:sp>
    </p:spTree>
    <p:extLst>
      <p:ext uri="{BB962C8B-B14F-4D97-AF65-F5344CB8AC3E}">
        <p14:creationId xmlns:p14="http://schemas.microsoft.com/office/powerpoint/2010/main" val="2459445256"/>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Closing Blue">
    <p:bg>
      <p:bgPr>
        <a:solidFill>
          <a:schemeClr val="accent1"/>
        </a:solidFill>
        <a:effectLst/>
      </p:bgPr>
    </p:bg>
    <p:spTree>
      <p:nvGrpSpPr>
        <p:cNvPr id="1" name=""/>
        <p:cNvGrpSpPr/>
        <p:nvPr/>
      </p:nvGrpSpPr>
      <p:grpSpPr>
        <a:xfrm>
          <a:off x="0" y="0"/>
          <a:ext cx="0" cy="0"/>
          <a:chOff x="0" y="0"/>
          <a:chExt cx="0" cy="0"/>
        </a:xfrm>
      </p:grpSpPr>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849316" y="2104156"/>
            <a:ext cx="3429000" cy="933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2779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Closing White">
    <p:spTree>
      <p:nvGrpSpPr>
        <p:cNvPr id="1" name=""/>
        <p:cNvGrpSpPr/>
        <p:nvPr/>
      </p:nvGrpSpPr>
      <p:grpSpPr>
        <a:xfrm>
          <a:off x="0" y="0"/>
          <a:ext cx="0" cy="0"/>
          <a:chOff x="0" y="0"/>
          <a:chExt cx="0" cy="0"/>
        </a:xfrm>
      </p:grpSpPr>
      <p:pic>
        <p:nvPicPr>
          <p:cNvPr id="3"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857500" y="2105066"/>
            <a:ext cx="3429000" cy="933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025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icron Color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459F826-EC88-49D0-99B1-5B78200C12AF}" type="datetime4">
              <a:rPr lang="en-US" smtClean="0"/>
              <a:t>January 27, 2022</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dirty="0"/>
          </a:p>
        </p:txBody>
      </p:sp>
      <p:sp>
        <p:nvSpPr>
          <p:cNvPr id="27" name="TextBox 26"/>
          <p:cNvSpPr txBox="1"/>
          <p:nvPr userDrawn="1"/>
        </p:nvSpPr>
        <p:spPr>
          <a:xfrm>
            <a:off x="3590178" y="689834"/>
            <a:ext cx="4906940" cy="1089529"/>
          </a:xfrm>
          <a:prstGeom prst="rect">
            <a:avLst/>
          </a:prstGeom>
          <a:noFill/>
        </p:spPr>
        <p:txBody>
          <a:bodyPr wrap="square" rtlCol="0">
            <a:spAutoFit/>
          </a:bodyPr>
          <a:lstStyle/>
          <a:p>
            <a:pPr>
              <a:lnSpc>
                <a:spcPct val="80000"/>
              </a:lnSpc>
            </a:pPr>
            <a:r>
              <a:rPr lang="en-US" sz="4050" b="1" spc="-225" dirty="0">
                <a:latin typeface="+mj-lt"/>
              </a:rPr>
              <a:t>Micron Brand </a:t>
            </a:r>
            <a:br>
              <a:rPr lang="en-US" sz="4050" b="1" spc="-225" dirty="0">
                <a:latin typeface="+mj-lt"/>
              </a:rPr>
            </a:br>
            <a:r>
              <a:rPr lang="en-US" sz="4050" b="1" spc="-225" dirty="0">
                <a:latin typeface="+mj-lt"/>
              </a:rPr>
              <a:t>2.0 Colors (RGB)</a:t>
            </a:r>
          </a:p>
        </p:txBody>
      </p:sp>
      <p:sp>
        <p:nvSpPr>
          <p:cNvPr id="28" name="Rectangle 27"/>
          <p:cNvSpPr/>
          <p:nvPr userDrawn="1"/>
        </p:nvSpPr>
        <p:spPr>
          <a:xfrm>
            <a:off x="433936" y="711968"/>
            <a:ext cx="899276" cy="899276"/>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n-lt"/>
                <a:ea typeface="Segoe UI" panose="020B0502040204020203" pitchFamily="34" charset="0"/>
                <a:cs typeface="Segoe UI" panose="020B0502040204020203" pitchFamily="34" charset="0"/>
              </a:rPr>
              <a:t>Micron Blue</a:t>
            </a:r>
          </a:p>
          <a:p>
            <a:pPr algn="ctr"/>
            <a:r>
              <a:rPr lang="en-US" sz="1050" b="1" dirty="0">
                <a:latin typeface="+mn-lt"/>
                <a:ea typeface="Segoe UI" panose="020B0502040204020203" pitchFamily="34" charset="0"/>
                <a:cs typeface="Segoe UI" panose="020B0502040204020203" pitchFamily="34" charset="0"/>
              </a:rPr>
              <a:t>0-119-200</a:t>
            </a:r>
          </a:p>
        </p:txBody>
      </p:sp>
      <p:sp>
        <p:nvSpPr>
          <p:cNvPr id="29" name="Rectangle 28"/>
          <p:cNvSpPr/>
          <p:nvPr userDrawn="1"/>
        </p:nvSpPr>
        <p:spPr>
          <a:xfrm>
            <a:off x="433936" y="2619167"/>
            <a:ext cx="899276" cy="89927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n-lt"/>
                <a:ea typeface="Segoe UI" panose="020B0502040204020203" pitchFamily="34" charset="0"/>
                <a:cs typeface="Segoe UI" panose="020B0502040204020203" pitchFamily="34" charset="0"/>
              </a:rPr>
              <a:t>Gray</a:t>
            </a:r>
            <a:br>
              <a:rPr lang="en-US" sz="1050" dirty="0">
                <a:latin typeface="+mn-lt"/>
                <a:ea typeface="Segoe UI" panose="020B0502040204020203" pitchFamily="34" charset="0"/>
                <a:cs typeface="Segoe UI" panose="020B0502040204020203" pitchFamily="34" charset="0"/>
              </a:rPr>
            </a:br>
            <a:r>
              <a:rPr lang="en-US" sz="1050" b="1" dirty="0">
                <a:latin typeface="+mn-lt"/>
                <a:ea typeface="Segoe UI" panose="020B0502040204020203" pitchFamily="34" charset="0"/>
                <a:cs typeface="Segoe UI" panose="020B0502040204020203" pitchFamily="34" charset="0"/>
              </a:rPr>
              <a:t>88-89-91</a:t>
            </a:r>
          </a:p>
        </p:txBody>
      </p:sp>
      <p:sp>
        <p:nvSpPr>
          <p:cNvPr id="30" name="Rectangle 29"/>
          <p:cNvSpPr/>
          <p:nvPr userDrawn="1"/>
        </p:nvSpPr>
        <p:spPr>
          <a:xfrm>
            <a:off x="433936" y="1665568"/>
            <a:ext cx="899276" cy="899276"/>
          </a:xfrm>
          <a:prstGeom prst="rect">
            <a:avLst/>
          </a:prstGeom>
          <a:solidFill>
            <a:srgbClr val="009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n-lt"/>
                <a:ea typeface="Segoe UI" panose="020B0502040204020203" pitchFamily="34" charset="0"/>
                <a:cs typeface="Segoe UI" panose="020B0502040204020203" pitchFamily="34" charset="0"/>
              </a:rPr>
              <a:t>Blue S1</a:t>
            </a:r>
          </a:p>
          <a:p>
            <a:pPr algn="ctr"/>
            <a:r>
              <a:rPr lang="en-US" sz="1050" b="1" dirty="0">
                <a:latin typeface="+mn-lt"/>
                <a:ea typeface="Segoe UI" panose="020B0502040204020203" pitchFamily="34" charset="0"/>
                <a:cs typeface="Segoe UI" panose="020B0502040204020203" pitchFamily="34" charset="0"/>
              </a:rPr>
              <a:t>0-144-218</a:t>
            </a:r>
          </a:p>
        </p:txBody>
      </p:sp>
      <p:sp>
        <p:nvSpPr>
          <p:cNvPr id="31" name="Rectangle 30"/>
          <p:cNvSpPr/>
          <p:nvPr userDrawn="1"/>
        </p:nvSpPr>
        <p:spPr>
          <a:xfrm>
            <a:off x="1392493" y="1672474"/>
            <a:ext cx="899276" cy="899276"/>
          </a:xfrm>
          <a:prstGeom prst="rect">
            <a:avLst/>
          </a:prstGeom>
          <a:solidFill>
            <a:srgbClr val="00A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n-lt"/>
                <a:ea typeface="Segoe UI" panose="020B0502040204020203" pitchFamily="34" charset="0"/>
                <a:cs typeface="Segoe UI" panose="020B0502040204020203" pitchFamily="34" charset="0"/>
              </a:rPr>
              <a:t>Blue S2</a:t>
            </a:r>
          </a:p>
          <a:p>
            <a:pPr algn="ctr"/>
            <a:r>
              <a:rPr lang="en-US" sz="1050" b="1" dirty="0">
                <a:latin typeface="+mn-lt"/>
                <a:ea typeface="Segoe UI" panose="020B0502040204020203" pitchFamily="34" charset="0"/>
                <a:cs typeface="Segoe UI" panose="020B0502040204020203" pitchFamily="34" charset="0"/>
              </a:rPr>
              <a:t>0-163-225</a:t>
            </a:r>
          </a:p>
        </p:txBody>
      </p:sp>
      <p:sp>
        <p:nvSpPr>
          <p:cNvPr id="32" name="Rectangle 31"/>
          <p:cNvSpPr/>
          <p:nvPr userDrawn="1"/>
        </p:nvSpPr>
        <p:spPr>
          <a:xfrm>
            <a:off x="2351051" y="1672474"/>
            <a:ext cx="899276" cy="899276"/>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n-lt"/>
                <a:ea typeface="Segoe UI" panose="020B0502040204020203" pitchFamily="34" charset="0"/>
                <a:cs typeface="Segoe UI" panose="020B0502040204020203" pitchFamily="34" charset="0"/>
              </a:rPr>
              <a:t>Blue S3</a:t>
            </a:r>
          </a:p>
          <a:p>
            <a:pPr algn="ctr"/>
            <a:r>
              <a:rPr lang="en-US" sz="1050" b="1" dirty="0">
                <a:latin typeface="+mn-lt"/>
                <a:ea typeface="Segoe UI" panose="020B0502040204020203" pitchFamily="34" charset="0"/>
                <a:cs typeface="Segoe UI" panose="020B0502040204020203" pitchFamily="34" charset="0"/>
              </a:rPr>
              <a:t>113-197-232</a:t>
            </a:r>
          </a:p>
        </p:txBody>
      </p:sp>
      <p:sp>
        <p:nvSpPr>
          <p:cNvPr id="33" name="Rectangle 32"/>
          <p:cNvSpPr/>
          <p:nvPr userDrawn="1"/>
        </p:nvSpPr>
        <p:spPr>
          <a:xfrm>
            <a:off x="433936" y="3577512"/>
            <a:ext cx="899276" cy="899276"/>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n-lt"/>
                <a:ea typeface="Segoe UI" panose="020B0502040204020203" pitchFamily="34" charset="0"/>
                <a:cs typeface="Segoe UI" panose="020B0502040204020203" pitchFamily="34" charset="0"/>
              </a:rPr>
              <a:t>Gray S1</a:t>
            </a:r>
          </a:p>
          <a:p>
            <a:pPr algn="ctr"/>
            <a:r>
              <a:rPr lang="en-US" sz="1050" b="1" dirty="0">
                <a:latin typeface="+mn-lt"/>
                <a:ea typeface="Segoe UI" panose="020B0502040204020203" pitchFamily="34" charset="0"/>
                <a:cs typeface="Segoe UI" panose="020B0502040204020203" pitchFamily="34" charset="0"/>
              </a:rPr>
              <a:t>128-130-133</a:t>
            </a:r>
          </a:p>
        </p:txBody>
      </p:sp>
      <p:sp>
        <p:nvSpPr>
          <p:cNvPr id="34" name="Rectangle 33"/>
          <p:cNvSpPr/>
          <p:nvPr userDrawn="1"/>
        </p:nvSpPr>
        <p:spPr>
          <a:xfrm>
            <a:off x="1392493" y="3577512"/>
            <a:ext cx="899276" cy="89927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n-lt"/>
                <a:ea typeface="Segoe UI" panose="020B0502040204020203" pitchFamily="34" charset="0"/>
                <a:cs typeface="Segoe UI" panose="020B0502040204020203" pitchFamily="34" charset="0"/>
              </a:rPr>
              <a:t>Gray S2</a:t>
            </a:r>
          </a:p>
          <a:p>
            <a:pPr algn="ctr"/>
            <a:r>
              <a:rPr lang="en-US" sz="1050" b="1" dirty="0">
                <a:latin typeface="+mn-lt"/>
                <a:ea typeface="Segoe UI" panose="020B0502040204020203" pitchFamily="34" charset="0"/>
                <a:cs typeface="Segoe UI" panose="020B0502040204020203" pitchFamily="34" charset="0"/>
              </a:rPr>
              <a:t>167-169-172</a:t>
            </a:r>
          </a:p>
        </p:txBody>
      </p:sp>
      <p:sp>
        <p:nvSpPr>
          <p:cNvPr id="35" name="Rectangle 34"/>
          <p:cNvSpPr/>
          <p:nvPr userDrawn="1"/>
        </p:nvSpPr>
        <p:spPr>
          <a:xfrm>
            <a:off x="2351051" y="3577512"/>
            <a:ext cx="899276" cy="89927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n-lt"/>
                <a:ea typeface="Segoe UI" panose="020B0502040204020203" pitchFamily="34" charset="0"/>
                <a:cs typeface="Segoe UI" panose="020B0502040204020203" pitchFamily="34" charset="0"/>
              </a:rPr>
              <a:t>Gray S3</a:t>
            </a:r>
          </a:p>
          <a:p>
            <a:pPr algn="ctr"/>
            <a:r>
              <a:rPr lang="en-US" sz="1050" b="1" dirty="0">
                <a:latin typeface="+mn-lt"/>
                <a:ea typeface="Segoe UI" panose="020B0502040204020203" pitchFamily="34" charset="0"/>
                <a:cs typeface="Segoe UI" panose="020B0502040204020203" pitchFamily="34" charset="0"/>
              </a:rPr>
              <a:t>209-211-212</a:t>
            </a:r>
          </a:p>
        </p:txBody>
      </p:sp>
      <p:sp>
        <p:nvSpPr>
          <p:cNvPr id="36" name="Rectangle 35"/>
          <p:cNvSpPr/>
          <p:nvPr userDrawn="1"/>
        </p:nvSpPr>
        <p:spPr>
          <a:xfrm>
            <a:off x="3651690" y="2562273"/>
            <a:ext cx="899276" cy="605147"/>
          </a:xfrm>
          <a:prstGeom prst="rect">
            <a:avLst/>
          </a:prstGeom>
          <a:solidFill>
            <a:srgbClr val="9A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n-lt"/>
                <a:ea typeface="Segoe UI" panose="020B0502040204020203" pitchFamily="34" charset="0"/>
                <a:cs typeface="Segoe UI" panose="020B0502040204020203" pitchFamily="34" charset="0"/>
              </a:rPr>
              <a:t>Green A1</a:t>
            </a:r>
          </a:p>
          <a:p>
            <a:pPr algn="ctr"/>
            <a:r>
              <a:rPr lang="en-US" sz="1050" b="1" dirty="0">
                <a:latin typeface="+mn-lt"/>
                <a:ea typeface="Segoe UI" panose="020B0502040204020203" pitchFamily="34" charset="0"/>
                <a:cs typeface="Segoe UI" panose="020B0502040204020203" pitchFamily="34" charset="0"/>
              </a:rPr>
              <a:t>154-202-60</a:t>
            </a:r>
          </a:p>
        </p:txBody>
      </p:sp>
      <p:sp>
        <p:nvSpPr>
          <p:cNvPr id="37" name="Rectangle 36"/>
          <p:cNvSpPr/>
          <p:nvPr userDrawn="1"/>
        </p:nvSpPr>
        <p:spPr>
          <a:xfrm>
            <a:off x="4612741" y="2562274"/>
            <a:ext cx="899276" cy="605147"/>
          </a:xfrm>
          <a:prstGeom prst="rect">
            <a:avLst/>
          </a:prstGeom>
          <a:solidFill>
            <a:srgbClr val="B7D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n-lt"/>
                <a:ea typeface="Segoe UI" panose="020B0502040204020203" pitchFamily="34" charset="0"/>
                <a:cs typeface="Segoe UI" panose="020B0502040204020203" pitchFamily="34" charset="0"/>
              </a:rPr>
              <a:t>Green A2</a:t>
            </a:r>
          </a:p>
          <a:p>
            <a:pPr algn="ctr"/>
            <a:r>
              <a:rPr lang="en-US" sz="1050" b="1" dirty="0">
                <a:latin typeface="+mn-lt"/>
                <a:ea typeface="Segoe UI" panose="020B0502040204020203" pitchFamily="34" charset="0"/>
                <a:cs typeface="Segoe UI" panose="020B0502040204020203" pitchFamily="34" charset="0"/>
              </a:rPr>
              <a:t>183-212-51</a:t>
            </a:r>
          </a:p>
        </p:txBody>
      </p:sp>
      <p:sp>
        <p:nvSpPr>
          <p:cNvPr id="38" name="Rectangle 37"/>
          <p:cNvSpPr/>
          <p:nvPr userDrawn="1"/>
        </p:nvSpPr>
        <p:spPr>
          <a:xfrm>
            <a:off x="3651686" y="3220744"/>
            <a:ext cx="899276" cy="605147"/>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n-lt"/>
                <a:ea typeface="Segoe UI" panose="020B0502040204020203" pitchFamily="34" charset="0"/>
                <a:cs typeface="Segoe UI" panose="020B0502040204020203" pitchFamily="34" charset="0"/>
              </a:rPr>
              <a:t>Amber A1</a:t>
            </a:r>
          </a:p>
          <a:p>
            <a:pPr algn="ctr"/>
            <a:r>
              <a:rPr lang="en-US" sz="1050" b="1" dirty="0">
                <a:latin typeface="+mn-lt"/>
                <a:ea typeface="Segoe UI" panose="020B0502040204020203" pitchFamily="34" charset="0"/>
                <a:cs typeface="Segoe UI" panose="020B0502040204020203" pitchFamily="34" charset="0"/>
              </a:rPr>
              <a:t>255-181-0</a:t>
            </a:r>
          </a:p>
        </p:txBody>
      </p:sp>
      <p:sp>
        <p:nvSpPr>
          <p:cNvPr id="39" name="Rectangle 38"/>
          <p:cNvSpPr/>
          <p:nvPr userDrawn="1"/>
        </p:nvSpPr>
        <p:spPr>
          <a:xfrm>
            <a:off x="4612736" y="3220744"/>
            <a:ext cx="899276" cy="605147"/>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n-lt"/>
                <a:ea typeface="Segoe UI" panose="020B0502040204020203" pitchFamily="34" charset="0"/>
                <a:cs typeface="Segoe UI" panose="020B0502040204020203" pitchFamily="34" charset="0"/>
              </a:rPr>
              <a:t>Amber A2</a:t>
            </a:r>
          </a:p>
          <a:p>
            <a:pPr algn="ctr"/>
            <a:r>
              <a:rPr lang="en-US" sz="1050" b="1" dirty="0">
                <a:latin typeface="+mn-lt"/>
                <a:ea typeface="Segoe UI" panose="020B0502040204020203" pitchFamily="34" charset="0"/>
                <a:cs typeface="Segoe UI" panose="020B0502040204020203" pitchFamily="34" charset="0"/>
              </a:rPr>
              <a:t>255-205-0</a:t>
            </a:r>
          </a:p>
        </p:txBody>
      </p:sp>
      <p:sp>
        <p:nvSpPr>
          <p:cNvPr id="40" name="Rectangle 39"/>
          <p:cNvSpPr/>
          <p:nvPr userDrawn="1"/>
        </p:nvSpPr>
        <p:spPr>
          <a:xfrm>
            <a:off x="3649384" y="3876514"/>
            <a:ext cx="899276" cy="605147"/>
          </a:xfrm>
          <a:prstGeom prst="rect">
            <a:avLst/>
          </a:prstGeom>
          <a:solidFill>
            <a:srgbClr val="873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n-lt"/>
                <a:ea typeface="Segoe UI" panose="020B0502040204020203" pitchFamily="34" charset="0"/>
                <a:cs typeface="Segoe UI" panose="020B0502040204020203" pitchFamily="34" charset="0"/>
              </a:rPr>
              <a:t>Purple A1</a:t>
            </a:r>
          </a:p>
          <a:p>
            <a:pPr algn="ctr"/>
            <a:r>
              <a:rPr lang="en-US" sz="1050" b="1" dirty="0">
                <a:latin typeface="+mn-lt"/>
                <a:ea typeface="Segoe UI" panose="020B0502040204020203" pitchFamily="34" charset="0"/>
                <a:cs typeface="Segoe UI" panose="020B0502040204020203" pitchFamily="34" charset="0"/>
              </a:rPr>
              <a:t>135-50-153</a:t>
            </a:r>
          </a:p>
        </p:txBody>
      </p:sp>
      <p:sp>
        <p:nvSpPr>
          <p:cNvPr id="41" name="Rectangle 40"/>
          <p:cNvSpPr/>
          <p:nvPr userDrawn="1"/>
        </p:nvSpPr>
        <p:spPr>
          <a:xfrm>
            <a:off x="4610434" y="3876514"/>
            <a:ext cx="899276" cy="605147"/>
          </a:xfrm>
          <a:prstGeom prst="rect">
            <a:avLst/>
          </a:prstGeom>
          <a:solidFill>
            <a:srgbClr val="A43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n-lt"/>
                <a:ea typeface="Segoe UI" panose="020B0502040204020203" pitchFamily="34" charset="0"/>
                <a:cs typeface="Segoe UI" panose="020B0502040204020203" pitchFamily="34" charset="0"/>
              </a:rPr>
              <a:t>Purple A2</a:t>
            </a:r>
          </a:p>
          <a:p>
            <a:pPr algn="ctr"/>
            <a:r>
              <a:rPr lang="en-US" sz="1050" b="1" dirty="0">
                <a:latin typeface="+mn-lt"/>
                <a:ea typeface="Segoe UI" panose="020B0502040204020203" pitchFamily="34" charset="0"/>
                <a:cs typeface="Segoe UI" panose="020B0502040204020203" pitchFamily="34" charset="0"/>
              </a:rPr>
              <a:t>164-55-138</a:t>
            </a:r>
          </a:p>
        </p:txBody>
      </p:sp>
      <p:sp>
        <p:nvSpPr>
          <p:cNvPr id="44" name="TextBox 43"/>
          <p:cNvSpPr txBox="1"/>
          <p:nvPr userDrawn="1"/>
        </p:nvSpPr>
        <p:spPr>
          <a:xfrm>
            <a:off x="3580311" y="1734115"/>
            <a:ext cx="1860326" cy="369332"/>
          </a:xfrm>
          <a:prstGeom prst="rect">
            <a:avLst/>
          </a:prstGeom>
          <a:noFill/>
        </p:spPr>
        <p:txBody>
          <a:bodyPr wrap="square" rtlCol="0">
            <a:spAutoFit/>
          </a:bodyPr>
          <a:lstStyle/>
          <a:p>
            <a:pPr algn="l"/>
            <a:r>
              <a:rPr lang="en-US" sz="1800" baseline="0" dirty="0">
                <a:latin typeface="+mn-lt"/>
              </a:rPr>
              <a:t>accent palette</a:t>
            </a:r>
            <a:endParaRPr lang="en-US" sz="1800" dirty="0">
              <a:latin typeface="+mn-lt"/>
            </a:endParaRPr>
          </a:p>
        </p:txBody>
      </p:sp>
      <p:sp>
        <p:nvSpPr>
          <p:cNvPr id="45" name="Rectangle 44"/>
          <p:cNvSpPr/>
          <p:nvPr userDrawn="1"/>
        </p:nvSpPr>
        <p:spPr>
          <a:xfrm>
            <a:off x="5933821" y="4221882"/>
            <a:ext cx="787591" cy="260802"/>
          </a:xfrm>
          <a:prstGeom prst="rect">
            <a:avLst/>
          </a:prstGeom>
          <a:solidFill>
            <a:srgbClr val="629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mn-lt"/>
                <a:ea typeface="Segoe UI" panose="020B0502040204020203" pitchFamily="34" charset="0"/>
                <a:cs typeface="Segoe UI" panose="020B0502040204020203" pitchFamily="34" charset="0"/>
              </a:rPr>
              <a:t>98-157-55</a:t>
            </a:r>
          </a:p>
        </p:txBody>
      </p:sp>
      <p:sp>
        <p:nvSpPr>
          <p:cNvPr id="46" name="Rectangle 45"/>
          <p:cNvSpPr/>
          <p:nvPr userDrawn="1"/>
        </p:nvSpPr>
        <p:spPr>
          <a:xfrm>
            <a:off x="6773079" y="4221881"/>
            <a:ext cx="787591" cy="260802"/>
          </a:xfrm>
          <a:prstGeom prst="rect">
            <a:avLst/>
          </a:pr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mn-lt"/>
                <a:ea typeface="Segoe UI" panose="020B0502040204020203" pitchFamily="34" charset="0"/>
                <a:cs typeface="Segoe UI" panose="020B0502040204020203" pitchFamily="34" charset="0"/>
              </a:rPr>
              <a:t>255-207-1</a:t>
            </a:r>
          </a:p>
        </p:txBody>
      </p:sp>
      <p:sp>
        <p:nvSpPr>
          <p:cNvPr id="47" name="Rectangle 46"/>
          <p:cNvSpPr/>
          <p:nvPr userDrawn="1"/>
        </p:nvSpPr>
        <p:spPr>
          <a:xfrm>
            <a:off x="7612336" y="4221881"/>
            <a:ext cx="787591" cy="2608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mn-lt"/>
                <a:ea typeface="Segoe UI" panose="020B0502040204020203" pitchFamily="34" charset="0"/>
                <a:cs typeface="Segoe UI" panose="020B0502040204020203" pitchFamily="34" charset="0"/>
              </a:rPr>
              <a:t>192-0-0</a:t>
            </a:r>
          </a:p>
        </p:txBody>
      </p:sp>
      <p:sp>
        <p:nvSpPr>
          <p:cNvPr id="49" name="TextBox 48"/>
          <p:cNvSpPr txBox="1"/>
          <p:nvPr userDrawn="1"/>
        </p:nvSpPr>
        <p:spPr>
          <a:xfrm>
            <a:off x="1362810" y="1027718"/>
            <a:ext cx="1887517" cy="646331"/>
          </a:xfrm>
          <a:prstGeom prst="rect">
            <a:avLst/>
          </a:prstGeom>
          <a:noFill/>
        </p:spPr>
        <p:txBody>
          <a:bodyPr wrap="square" rtlCol="0">
            <a:spAutoFit/>
          </a:bodyPr>
          <a:lstStyle/>
          <a:p>
            <a:pPr algn="l"/>
            <a:r>
              <a:rPr lang="en-US" sz="900" baseline="0" dirty="0">
                <a:latin typeface="+mn-lt"/>
              </a:rPr>
              <a:t>Micron’s corporate color system retains a strong sense of the original blue color has defined us from the beginning. </a:t>
            </a:r>
            <a:endParaRPr lang="en-US" sz="900" dirty="0">
              <a:latin typeface="+mn-lt"/>
            </a:endParaRPr>
          </a:p>
        </p:txBody>
      </p:sp>
      <p:sp>
        <p:nvSpPr>
          <p:cNvPr id="50" name="TextBox 49"/>
          <p:cNvSpPr txBox="1"/>
          <p:nvPr userDrawn="1"/>
        </p:nvSpPr>
        <p:spPr>
          <a:xfrm>
            <a:off x="1343531" y="2935341"/>
            <a:ext cx="1906796" cy="646331"/>
          </a:xfrm>
          <a:prstGeom prst="rect">
            <a:avLst/>
          </a:prstGeom>
          <a:noFill/>
        </p:spPr>
        <p:txBody>
          <a:bodyPr wrap="square" rtlCol="0">
            <a:spAutoFit/>
          </a:bodyPr>
          <a:lstStyle/>
          <a:p>
            <a:pPr algn="l"/>
            <a:r>
              <a:rPr lang="en-US" sz="900" baseline="0" dirty="0">
                <a:latin typeface="+mn-lt"/>
              </a:rPr>
              <a:t>We offer gray and a gray palette as a secondary color, which can be used with our Micron blue and blue palette. </a:t>
            </a:r>
            <a:endParaRPr lang="en-US" sz="900" dirty="0">
              <a:latin typeface="+mn-lt"/>
            </a:endParaRPr>
          </a:p>
        </p:txBody>
      </p:sp>
      <p:sp>
        <p:nvSpPr>
          <p:cNvPr id="52" name="TextBox 51"/>
          <p:cNvSpPr txBox="1"/>
          <p:nvPr userDrawn="1"/>
        </p:nvSpPr>
        <p:spPr>
          <a:xfrm>
            <a:off x="1362810" y="711968"/>
            <a:ext cx="1860326" cy="369332"/>
          </a:xfrm>
          <a:prstGeom prst="rect">
            <a:avLst/>
          </a:prstGeom>
          <a:noFill/>
        </p:spPr>
        <p:txBody>
          <a:bodyPr wrap="square" rtlCol="0">
            <a:spAutoFit/>
          </a:bodyPr>
          <a:lstStyle/>
          <a:p>
            <a:pPr algn="l"/>
            <a:r>
              <a:rPr lang="en-US" sz="1800" baseline="0" dirty="0">
                <a:latin typeface="+mn-lt"/>
              </a:rPr>
              <a:t>blue palette</a:t>
            </a:r>
            <a:endParaRPr lang="en-US" sz="1800" dirty="0">
              <a:latin typeface="+mn-lt"/>
            </a:endParaRPr>
          </a:p>
        </p:txBody>
      </p:sp>
      <p:sp>
        <p:nvSpPr>
          <p:cNvPr id="53" name="TextBox 52"/>
          <p:cNvSpPr txBox="1"/>
          <p:nvPr userDrawn="1"/>
        </p:nvSpPr>
        <p:spPr>
          <a:xfrm>
            <a:off x="1333211" y="2626074"/>
            <a:ext cx="1860326" cy="369332"/>
          </a:xfrm>
          <a:prstGeom prst="rect">
            <a:avLst/>
          </a:prstGeom>
          <a:noFill/>
        </p:spPr>
        <p:txBody>
          <a:bodyPr wrap="square" rtlCol="0">
            <a:spAutoFit/>
          </a:bodyPr>
          <a:lstStyle/>
          <a:p>
            <a:pPr algn="l"/>
            <a:r>
              <a:rPr lang="en-US" sz="1800" baseline="0" dirty="0">
                <a:latin typeface="+mn-lt"/>
              </a:rPr>
              <a:t>gray palette</a:t>
            </a:r>
            <a:endParaRPr lang="en-US" sz="1800" dirty="0">
              <a:latin typeface="+mn-lt"/>
            </a:endParaRPr>
          </a:p>
        </p:txBody>
      </p:sp>
      <p:sp>
        <p:nvSpPr>
          <p:cNvPr id="2" name="Rectangle 1"/>
          <p:cNvSpPr/>
          <p:nvPr userDrawn="1"/>
        </p:nvSpPr>
        <p:spPr>
          <a:xfrm>
            <a:off x="3580311" y="2051159"/>
            <a:ext cx="1860326" cy="507831"/>
          </a:xfrm>
          <a:prstGeom prst="rect">
            <a:avLst/>
          </a:prstGeom>
        </p:spPr>
        <p:txBody>
          <a:bodyPr wrap="square">
            <a:spAutoFit/>
          </a:bodyPr>
          <a:lstStyle/>
          <a:p>
            <a:r>
              <a:rPr lang="en-US" sz="900" baseline="0" dirty="0">
                <a:latin typeface="+mn-lt"/>
              </a:rPr>
              <a:t>White can also be used to lighten and balance our blue, gray and accent colors.</a:t>
            </a:r>
            <a:endParaRPr lang="en-US" sz="900" dirty="0"/>
          </a:p>
        </p:txBody>
      </p:sp>
      <p:sp>
        <p:nvSpPr>
          <p:cNvPr id="54" name="TextBox 53"/>
          <p:cNvSpPr txBox="1"/>
          <p:nvPr userDrawn="1"/>
        </p:nvSpPr>
        <p:spPr>
          <a:xfrm>
            <a:off x="5880289" y="3558588"/>
            <a:ext cx="1860326" cy="369332"/>
          </a:xfrm>
          <a:prstGeom prst="rect">
            <a:avLst/>
          </a:prstGeom>
          <a:noFill/>
        </p:spPr>
        <p:txBody>
          <a:bodyPr wrap="square" rtlCol="0">
            <a:spAutoFit/>
          </a:bodyPr>
          <a:lstStyle/>
          <a:p>
            <a:pPr algn="l"/>
            <a:r>
              <a:rPr lang="en-US" sz="1800" baseline="0" dirty="0">
                <a:latin typeface="+mn-lt"/>
              </a:rPr>
              <a:t>status palette</a:t>
            </a:r>
            <a:endParaRPr lang="en-US" sz="1800" dirty="0">
              <a:latin typeface="+mn-lt"/>
            </a:endParaRPr>
          </a:p>
        </p:txBody>
      </p:sp>
      <p:sp>
        <p:nvSpPr>
          <p:cNvPr id="55" name="Rectangle 54"/>
          <p:cNvSpPr/>
          <p:nvPr userDrawn="1"/>
        </p:nvSpPr>
        <p:spPr>
          <a:xfrm>
            <a:off x="5880289" y="3875633"/>
            <a:ext cx="1860326" cy="369332"/>
          </a:xfrm>
          <a:prstGeom prst="rect">
            <a:avLst/>
          </a:prstGeom>
        </p:spPr>
        <p:txBody>
          <a:bodyPr wrap="square">
            <a:spAutoFit/>
          </a:bodyPr>
          <a:lstStyle/>
          <a:p>
            <a:pPr algn="l"/>
            <a:r>
              <a:rPr lang="en-US" sz="900" dirty="0">
                <a:latin typeface="Arial" panose="020B0604020202020204" pitchFamily="34" charset="0"/>
                <a:cs typeface="Arial" panose="020B0604020202020204" pitchFamily="34" charset="0"/>
              </a:rPr>
              <a:t>Colors to be used only as status indicators. </a:t>
            </a:r>
          </a:p>
        </p:txBody>
      </p:sp>
      <p:sp>
        <p:nvSpPr>
          <p:cNvPr id="56" name="Rectangle 55"/>
          <p:cNvSpPr/>
          <p:nvPr userDrawn="1"/>
        </p:nvSpPr>
        <p:spPr>
          <a:xfrm>
            <a:off x="5933821" y="2051159"/>
            <a:ext cx="1860326" cy="507831"/>
          </a:xfrm>
          <a:prstGeom prst="rect">
            <a:avLst/>
          </a:prstGeom>
        </p:spPr>
        <p:txBody>
          <a:bodyPr wrap="square">
            <a:spAutoFit/>
          </a:bodyPr>
          <a:lstStyle/>
          <a:p>
            <a:r>
              <a:rPr lang="en-US" sz="900" baseline="0" dirty="0">
                <a:latin typeface="+mn-lt"/>
              </a:rPr>
              <a:t>For more information on how to change colors using RGB codes, visit the ppt training page.</a:t>
            </a:r>
            <a:endParaRPr lang="en-US" sz="900" dirty="0"/>
          </a:p>
        </p:txBody>
      </p:sp>
      <p:sp>
        <p:nvSpPr>
          <p:cNvPr id="57" name="TextBox 56"/>
          <p:cNvSpPr txBox="1"/>
          <p:nvPr userDrawn="1"/>
        </p:nvSpPr>
        <p:spPr>
          <a:xfrm>
            <a:off x="5933821" y="1734115"/>
            <a:ext cx="1860326" cy="369332"/>
          </a:xfrm>
          <a:prstGeom prst="rect">
            <a:avLst/>
          </a:prstGeom>
          <a:noFill/>
        </p:spPr>
        <p:txBody>
          <a:bodyPr wrap="square" rtlCol="0">
            <a:spAutoFit/>
          </a:bodyPr>
          <a:lstStyle/>
          <a:p>
            <a:pPr algn="l"/>
            <a:r>
              <a:rPr lang="en-US" sz="1800" baseline="0" dirty="0">
                <a:latin typeface="+mn-lt"/>
              </a:rPr>
              <a:t>how to use</a:t>
            </a:r>
            <a:endParaRPr lang="en-US" sz="1800" dirty="0">
              <a:latin typeface="+mn-lt"/>
            </a:endParaRPr>
          </a:p>
        </p:txBody>
      </p:sp>
    </p:spTree>
    <p:extLst>
      <p:ext uri="{BB962C8B-B14F-4D97-AF65-F5344CB8AC3E}">
        <p14:creationId xmlns:p14="http://schemas.microsoft.com/office/powerpoint/2010/main" val="282289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cxnSp>
        <p:nvCxnSpPr>
          <p:cNvPr id="9" name="Straight Connector 8"/>
          <p:cNvCxnSpPr/>
          <p:nvPr userDrawn="1"/>
        </p:nvCxnSpPr>
        <p:spPr>
          <a:xfrm>
            <a:off x="155938" y="4607855"/>
            <a:ext cx="8839200" cy="1588"/>
          </a:xfrm>
          <a:prstGeom prst="line">
            <a:avLst/>
          </a:prstGeom>
          <a:ln w="95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1775636" y="97852"/>
            <a:ext cx="1722472" cy="2230678"/>
          </a:xfrm>
          <a:prstGeom prst="rect">
            <a:avLst/>
          </a:prstGeom>
          <a:solidFill>
            <a:srgbClr val="FFFF00"/>
          </a:solidFill>
          <a:ln w="9525">
            <a:noFill/>
            <a:miter lim="800000"/>
            <a:headEnd/>
            <a:tailEnd/>
          </a:ln>
          <a:effectLst/>
        </p:spPr>
        <p:txBody>
          <a:bodyPr wrap="square" tIns="91440" bIns="91440" rtlCol="0" anchor="t">
            <a:prstTxWarp prst="textNoShape">
              <a:avLst/>
            </a:prstTxWarp>
            <a:noAutofit/>
          </a:bodyPr>
          <a:lstStyle/>
          <a:p>
            <a:pPr algn="ctr"/>
            <a:r>
              <a:rPr lang="en-US" u="sng" kern="0" dirty="0">
                <a:solidFill>
                  <a:schemeClr val="tx1"/>
                </a:solidFill>
              </a:rPr>
              <a:t>Content Slide </a:t>
            </a:r>
          </a:p>
          <a:p>
            <a:pPr algn="ctr"/>
            <a:r>
              <a:rPr lang="en-US" sz="1200" kern="0" dirty="0">
                <a:solidFill>
                  <a:schemeClr val="tx1"/>
                </a:solidFill>
              </a:rPr>
              <a:t>(duplicate and use this slide for ALL of your presentation content)</a:t>
            </a:r>
          </a:p>
          <a:p>
            <a:pPr algn="ctr"/>
            <a:endParaRPr lang="en-US" sz="1200" kern="0" dirty="0">
              <a:solidFill>
                <a:schemeClr val="tx1"/>
              </a:solidFill>
            </a:endParaRPr>
          </a:p>
          <a:p>
            <a:pPr algn="ctr"/>
            <a:r>
              <a:rPr lang="en-US" sz="1200" kern="0" dirty="0">
                <a:solidFill>
                  <a:schemeClr val="tx1"/>
                </a:solidFill>
              </a:rPr>
              <a:t>Do NOT cover up Conference Branding in upper right or lower right corner</a:t>
            </a:r>
          </a:p>
        </p:txBody>
      </p:sp>
      <p:sp>
        <p:nvSpPr>
          <p:cNvPr id="14" name="TextBox 13"/>
          <p:cNvSpPr txBox="1"/>
          <p:nvPr userDrawn="1"/>
        </p:nvSpPr>
        <p:spPr>
          <a:xfrm>
            <a:off x="330200" y="4734654"/>
            <a:ext cx="541670" cy="297004"/>
          </a:xfrm>
          <a:prstGeom prst="rect">
            <a:avLst/>
          </a:prstGeom>
          <a:noFill/>
        </p:spPr>
        <p:txBody>
          <a:bodyPr wrap="square" rtlCol="0">
            <a:spAutoFit/>
          </a:bodyPr>
          <a:lstStyle/>
          <a:p>
            <a:pPr>
              <a:lnSpc>
                <a:spcPct val="95000"/>
              </a:lnSpc>
              <a:spcBef>
                <a:spcPts val="400"/>
              </a:spcBef>
            </a:pPr>
            <a:fld id="{8019FDBD-FFC2-4F8D-87F7-E4990CDD9FD8}" type="slidenum">
              <a:rPr lang="en-US" sz="1400" smtClean="0">
                <a:solidFill>
                  <a:schemeClr val="tx1"/>
                </a:solidFill>
              </a:rPr>
              <a:t>‹#›</a:t>
            </a:fld>
            <a:endParaRPr lang="en-US" sz="1400" dirty="0">
              <a:solidFill>
                <a:schemeClr val="tx1"/>
              </a:solidFill>
            </a:endParaRPr>
          </a:p>
        </p:txBody>
      </p:sp>
      <p:cxnSp>
        <p:nvCxnSpPr>
          <p:cNvPr id="15" name="Straight Connector 14"/>
          <p:cNvCxnSpPr/>
          <p:nvPr userDrawn="1"/>
        </p:nvCxnSpPr>
        <p:spPr>
          <a:xfrm>
            <a:off x="397983" y="714227"/>
            <a:ext cx="8502650" cy="1588"/>
          </a:xfrm>
          <a:prstGeom prst="line">
            <a:avLst/>
          </a:prstGeom>
          <a:ln w="95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9795" y="180515"/>
            <a:ext cx="1108458" cy="419350"/>
          </a:xfrm>
          <a:prstGeom prst="rect">
            <a:avLst/>
          </a:prstGeom>
        </p:spPr>
      </p:pic>
      <p:pic>
        <p:nvPicPr>
          <p:cNvPr id="20" name="Picture 19" descr="THEME_Horiz_NEW_X_small.png"/>
          <p:cNvPicPr>
            <a:picLocks noChangeAspect="1"/>
          </p:cNvPicPr>
          <p:nvPr userDrawn="1"/>
        </p:nvPicPr>
        <p:blipFill>
          <a:blip r:embed="rId3"/>
          <a:stretch>
            <a:fillRect/>
          </a:stretch>
        </p:blipFill>
        <p:spPr>
          <a:xfrm>
            <a:off x="6742080" y="4672331"/>
            <a:ext cx="1993900" cy="430815"/>
          </a:xfrm>
          <a:prstGeom prst="rect">
            <a:avLst/>
          </a:prstGeom>
        </p:spPr>
      </p:pic>
      <p:sp>
        <p:nvSpPr>
          <p:cNvPr id="3" name="Title 2"/>
          <p:cNvSpPr>
            <a:spLocks noGrp="1"/>
          </p:cNvSpPr>
          <p:nvPr>
            <p:ph type="title" hasCustomPrompt="1"/>
          </p:nvPr>
        </p:nvSpPr>
        <p:spPr>
          <a:xfrm>
            <a:off x="414668" y="111935"/>
            <a:ext cx="8229600" cy="550715"/>
          </a:xfrm>
        </p:spPr>
        <p:txBody>
          <a:bodyPr/>
          <a:lstStyle>
            <a:lvl1pPr>
              <a:defRPr sz="3000"/>
            </a:lvl1pPr>
          </a:lstStyle>
          <a:p>
            <a:r>
              <a:rPr lang="en-US" dirty="0"/>
              <a:t>Click to Edit Text</a:t>
            </a:r>
          </a:p>
        </p:txBody>
      </p:sp>
      <p:sp>
        <p:nvSpPr>
          <p:cNvPr id="13" name="Text Placeholder 19"/>
          <p:cNvSpPr>
            <a:spLocks noGrp="1"/>
          </p:cNvSpPr>
          <p:nvPr>
            <p:ph type="body" sz="quarter" idx="13" hasCustomPrompt="1"/>
          </p:nvPr>
        </p:nvSpPr>
        <p:spPr>
          <a:xfrm>
            <a:off x="402336" y="994733"/>
            <a:ext cx="7065264" cy="3375247"/>
          </a:xfrm>
        </p:spPr>
        <p:txBody>
          <a:bodyPr/>
          <a:lstStyle>
            <a:lvl1pPr>
              <a:lnSpc>
                <a:spcPct val="100000"/>
              </a:lnSpc>
              <a:spcBef>
                <a:spcPts val="0"/>
              </a:spcBef>
              <a:defRPr>
                <a:solidFill>
                  <a:srgbClr val="555659"/>
                </a:solidFill>
              </a:defRPr>
            </a:lvl1pPr>
            <a:lvl2pPr marL="690563" indent="-233363">
              <a:lnSpc>
                <a:spcPct val="100000"/>
              </a:lnSpc>
              <a:spcBef>
                <a:spcPts val="0"/>
              </a:spcBef>
              <a:buClr>
                <a:schemeClr val="tx1"/>
              </a:buClr>
              <a:buFont typeface="Arial" panose="020B0604020202020204" pitchFamily="34" charset="0"/>
              <a:buChar char="•"/>
              <a:defRPr sz="1800">
                <a:solidFill>
                  <a:srgbClr val="555659"/>
                </a:solidFill>
                <a:latin typeface="Century Gothic" panose="020B0502020202020204" pitchFamily="34" charset="0"/>
              </a:defRPr>
            </a:lvl2pPr>
            <a:lvl3pPr marL="1147763" indent="-233363">
              <a:lnSpc>
                <a:spcPct val="100000"/>
              </a:lnSpc>
              <a:spcBef>
                <a:spcPts val="0"/>
              </a:spcBef>
              <a:buClr>
                <a:schemeClr val="tx1"/>
              </a:buClr>
              <a:buFont typeface="Arial" panose="020B0604020202020204" pitchFamily="34" charset="0"/>
              <a:buChar char="•"/>
              <a:defRPr sz="1800">
                <a:solidFill>
                  <a:srgbClr val="555659"/>
                </a:solidFill>
                <a:latin typeface="Century Gothic" panose="020B0502020202020204" pitchFamily="34" charset="0"/>
              </a:defRPr>
            </a:lvl3pPr>
            <a:lvl4pPr marL="1604963" marR="0" indent="-233363" algn="l" defTabSz="914400"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sz="1800">
                <a:solidFill>
                  <a:srgbClr val="555659"/>
                </a:solidFill>
                <a:latin typeface="Century Gothic" panose="020B0502020202020204" pitchFamily="34" charset="0"/>
              </a:defRPr>
            </a:lvl4pPr>
            <a:lvl5pPr marL="2057400" indent="-228600">
              <a:lnSpc>
                <a:spcPct val="100000"/>
              </a:lnSpc>
              <a:spcBef>
                <a:spcPts val="0"/>
              </a:spcBef>
              <a:buFont typeface="Arial" panose="020B0604020202020204" pitchFamily="34" charset="0"/>
              <a:buChar char="•"/>
              <a:defRPr sz="1800">
                <a:solidFill>
                  <a:srgbClr val="555659"/>
                </a:solidFill>
                <a:latin typeface="Century Gothic" panose="020B0502020202020204" pitchFamily="34" charset="0"/>
              </a:defRPr>
            </a:lvl5pPr>
          </a:lstStyle>
          <a:p>
            <a:pPr lvl="0"/>
            <a:r>
              <a:rPr lang="en-US" dirty="0"/>
              <a:t>Click to edit text </a:t>
            </a:r>
          </a:p>
          <a:p>
            <a:pPr lvl="1"/>
            <a:r>
              <a:rPr lang="en-US" dirty="0"/>
              <a:t>Second level</a:t>
            </a:r>
          </a:p>
          <a:p>
            <a:pPr lvl="2"/>
            <a:r>
              <a:rPr lang="en-US" dirty="0"/>
              <a:t>Third level</a:t>
            </a:r>
          </a:p>
          <a:p>
            <a:pPr lvl="3"/>
            <a:r>
              <a:rPr lang="en-US" dirty="0"/>
              <a:t>Fourth level</a:t>
            </a:r>
          </a:p>
          <a:p>
            <a:pPr marL="2057400" marR="0" lvl="4" indent="-233363" algn="l" defTabSz="914400" rtl="0" eaLnBrk="1" fontAlgn="auto" latinLnBrk="0" hangingPunct="1">
              <a:lnSpc>
                <a:spcPct val="95000"/>
              </a:lnSpc>
              <a:spcBef>
                <a:spcPts val="600"/>
              </a:spcBef>
              <a:spcAft>
                <a:spcPts val="200"/>
              </a:spcAft>
              <a:buClr>
                <a:schemeClr val="tx1"/>
              </a:buClr>
              <a:buSzTx/>
              <a:buFont typeface="Arial" panose="020B0604020202020204" pitchFamily="34" charset="0"/>
              <a:buChar char="•"/>
              <a:tabLst/>
              <a:defRPr/>
            </a:pPr>
            <a:r>
              <a:rPr lang="en-US" dirty="0"/>
              <a:t>Fifth level</a:t>
            </a:r>
          </a:p>
        </p:txBody>
      </p:sp>
    </p:spTree>
    <p:extLst>
      <p:ext uri="{BB962C8B-B14F-4D97-AF65-F5344CB8AC3E}">
        <p14:creationId xmlns:p14="http://schemas.microsoft.com/office/powerpoint/2010/main" val="245944525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and Sub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1" b="1"/>
          <a:stretch/>
        </p:blipFill>
        <p:spPr>
          <a:xfrm>
            <a:off x="0" y="1"/>
            <a:ext cx="9143999" cy="5143498"/>
          </a:xfrm>
          <a:prstGeom prst="rect">
            <a:avLst/>
          </a:prstGeom>
        </p:spPr>
      </p:pic>
      <p:sp>
        <p:nvSpPr>
          <p:cNvPr id="26" name="Rectangle 25"/>
          <p:cNvSpPr/>
          <p:nvPr userDrawn="1"/>
        </p:nvSpPr>
        <p:spPr>
          <a:xfrm rot="10800000">
            <a:off x="-7" y="-1"/>
            <a:ext cx="8534405" cy="5143499"/>
          </a:xfrm>
          <a:prstGeom prst="rect">
            <a:avLst/>
          </a:prstGeom>
          <a:gradFill flip="none" rotWithShape="1">
            <a:gsLst>
              <a:gs pos="76000">
                <a:srgbClr val="000000">
                  <a:alpha val="61000"/>
                </a:srgbClr>
              </a:gs>
              <a:gs pos="0">
                <a:srgbClr val="000000">
                  <a:alpha val="0"/>
                </a:srgbClr>
              </a:gs>
            </a:gsLst>
            <a:lin ang="0" scaled="1"/>
            <a:tileRect/>
          </a:gradFill>
          <a:ln w="9525">
            <a:noFill/>
            <a:miter lim="800000"/>
            <a:headEnd/>
            <a:tailEnd/>
          </a:ln>
          <a:effectLst/>
        </p:spPr>
        <p:txBody>
          <a:bodyPr wrap="square" tIns="91440" bIns="91440" rtlCol="0" anchor="t">
            <a:prstTxWarp prst="textNoShape">
              <a:avLst/>
            </a:prstTxWarp>
            <a:noAutofit/>
          </a:bodyPr>
          <a:lstStyle/>
          <a:p>
            <a:pPr algn="ctr"/>
            <a:endParaRPr lang="en-US" kern="0" dirty="0" err="1">
              <a:solidFill>
                <a:prstClr val="white"/>
              </a:solidFill>
            </a:endParaRPr>
          </a:p>
        </p:txBody>
      </p:sp>
      <p:sp>
        <p:nvSpPr>
          <p:cNvPr id="6" name="Title 1"/>
          <p:cNvSpPr txBox="1">
            <a:spLocks/>
          </p:cNvSpPr>
          <p:nvPr userDrawn="1"/>
        </p:nvSpPr>
        <p:spPr>
          <a:xfrm>
            <a:off x="76197" y="317501"/>
            <a:ext cx="6026150" cy="349250"/>
          </a:xfrm>
          <a:prstGeom prst="rect">
            <a:avLst/>
          </a:prstGeom>
        </p:spPr>
        <p:txBody>
          <a:bodyPr vert="horz" lIns="91440" tIns="45720" rIns="91440" bIns="45720" rtlCol="0" anchor="t">
            <a:noAutofit/>
          </a:bodyPr>
          <a:lstStyle>
            <a:lvl1pPr algn="l">
              <a:defRPr sz="3000" b="0" cap="none" baseline="0">
                <a:solidFill>
                  <a:srgbClr val="00A5FF"/>
                </a:solidFill>
                <a:latin typeface="Century Gothic" panose="020B0502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900" b="0" i="0" u="none" strike="noStrike" kern="1200" cap="none" spc="0" normalizeH="0" baseline="0" noProof="0" dirty="0">
                <a:ln>
                  <a:noFill/>
                </a:ln>
                <a:solidFill>
                  <a:schemeClr val="bg1"/>
                </a:solidFill>
                <a:effectLst>
                  <a:outerShdw blurRad="88900" dist="38100" dir="2700000">
                    <a:srgbClr val="000000">
                      <a:alpha val="43000"/>
                    </a:srgbClr>
                  </a:outerShdw>
                </a:effectLst>
                <a:uLnTx/>
                <a:uFillTx/>
                <a:latin typeface="Century Gothic" panose="020B0502020202020204" pitchFamily="34" charset="0"/>
                <a:ea typeface="+mj-ea"/>
                <a:cs typeface="+mj-cs"/>
              </a:rPr>
              <a:t>Thank You!</a:t>
            </a:r>
          </a:p>
        </p:txBody>
      </p:sp>
      <p:sp>
        <p:nvSpPr>
          <p:cNvPr id="14" name="TextBox 11"/>
          <p:cNvSpPr txBox="1">
            <a:spLocks noChangeArrowheads="1"/>
          </p:cNvSpPr>
          <p:nvPr userDrawn="1"/>
        </p:nvSpPr>
        <p:spPr bwMode="auto">
          <a:xfrm>
            <a:off x="1422400" y="1377947"/>
            <a:ext cx="3352800" cy="93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3" charset="-128"/>
              </a:defRPr>
            </a:lvl1pPr>
            <a:lvl2pPr marL="742950" indent="-285750" eaLnBrk="0" hangingPunct="0">
              <a:defRPr>
                <a:solidFill>
                  <a:schemeClr val="tx1"/>
                </a:solidFill>
                <a:latin typeface="Arial" charset="0"/>
                <a:ea typeface="ヒラギノ角ゴ Pro W3" pitchFamily="3" charset="-128"/>
              </a:defRPr>
            </a:lvl2pPr>
            <a:lvl3pPr marL="1143000" indent="-228600" eaLnBrk="0" hangingPunct="0">
              <a:defRPr>
                <a:solidFill>
                  <a:schemeClr val="tx1"/>
                </a:solidFill>
                <a:latin typeface="Arial" charset="0"/>
                <a:ea typeface="ヒラギノ角ゴ Pro W3" pitchFamily="3" charset="-128"/>
              </a:defRPr>
            </a:lvl3pPr>
            <a:lvl4pPr marL="1600200" indent="-228600" eaLnBrk="0" hangingPunct="0">
              <a:defRPr>
                <a:solidFill>
                  <a:schemeClr val="tx1"/>
                </a:solidFill>
                <a:latin typeface="Arial" charset="0"/>
                <a:ea typeface="ヒラギノ角ゴ Pro W3" pitchFamily="3" charset="-128"/>
              </a:defRPr>
            </a:lvl4pPr>
            <a:lvl5pPr marL="2057400" indent="-228600" eaLnBrk="0" hangingPunct="0">
              <a:defRPr>
                <a:solidFill>
                  <a:schemeClr val="tx1"/>
                </a:solidFill>
                <a:latin typeface="Arial" charset="0"/>
                <a:ea typeface="ヒラギノ角ゴ Pro W3" pitchFamily="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pitchFamily="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pitchFamily="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pitchFamily="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pitchFamily="3" charset="-128"/>
              </a:defRPr>
            </a:lvl9pPr>
          </a:lstStyle>
          <a:p>
            <a:pPr eaLnBrk="1" hangingPunct="1">
              <a:spcAft>
                <a:spcPts val="600"/>
              </a:spcAft>
              <a:defRPr/>
            </a:pPr>
            <a:r>
              <a:rPr lang="en-US" altLang="en-US" sz="2400" b="1" dirty="0">
                <a:solidFill>
                  <a:srgbClr val="FFFFFF"/>
                </a:solidFill>
                <a:latin typeface="Century Gothic" panose="020B0502020202020204" pitchFamily="34" charset="0"/>
                <a:cs typeface="Arial" charset="0"/>
              </a:rPr>
              <a:t>Rate This Session # </a:t>
            </a:r>
          </a:p>
          <a:p>
            <a:pPr eaLnBrk="1" hangingPunct="1">
              <a:spcAft>
                <a:spcPts val="600"/>
              </a:spcAft>
              <a:defRPr/>
            </a:pPr>
            <a:r>
              <a:rPr lang="en-US" altLang="en-US" sz="1600" dirty="0">
                <a:solidFill>
                  <a:srgbClr val="FFFFFF"/>
                </a:solidFill>
                <a:latin typeface="Century Gothic" panose="020B0502020202020204" pitchFamily="34" charset="0"/>
                <a:cs typeface="Arial" charset="0"/>
              </a:rPr>
              <a:t>with the PARTNERS Mobile App</a:t>
            </a:r>
          </a:p>
        </p:txBody>
      </p:sp>
      <p:sp>
        <p:nvSpPr>
          <p:cNvPr id="15" name="Text Placeholder 17"/>
          <p:cNvSpPr>
            <a:spLocks noGrp="1"/>
          </p:cNvSpPr>
          <p:nvPr>
            <p:ph type="body" sz="quarter" idx="14" hasCustomPrompt="1"/>
          </p:nvPr>
        </p:nvSpPr>
        <p:spPr>
          <a:xfrm>
            <a:off x="4290331" y="1456461"/>
            <a:ext cx="3482070" cy="417512"/>
          </a:xfrm>
        </p:spPr>
        <p:txBody>
          <a:bodyPr>
            <a:normAutofit/>
          </a:bodyPr>
          <a:lstStyle>
            <a:lvl1pPr marL="0" indent="0">
              <a:buNone/>
              <a:defRPr sz="2400">
                <a:solidFill>
                  <a:schemeClr val="bg1"/>
                </a:solidFill>
              </a:defRPr>
            </a:lvl1pPr>
          </a:lstStyle>
          <a:p>
            <a:pPr lvl="0"/>
            <a:r>
              <a:rPr lang="en-US" dirty="0"/>
              <a:t>Click to Edit Text</a:t>
            </a:r>
          </a:p>
        </p:txBody>
      </p:sp>
    </p:spTree>
    <p:extLst>
      <p:ext uri="{BB962C8B-B14F-4D97-AF65-F5344CB8AC3E}">
        <p14:creationId xmlns:p14="http://schemas.microsoft.com/office/powerpoint/2010/main" val="245944525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g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06531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6479" y="0"/>
            <a:ext cx="7781927" cy="699235"/>
          </a:xfrm>
        </p:spPr>
        <p:txBody>
          <a:bodyPr bIns="45720" anchor="b">
            <a:normAutofit/>
          </a:bodyPr>
          <a:lstStyle>
            <a:lvl1pPr algn="l" defTabSz="914333" rtl="0" eaLnBrk="1" latinLnBrk="0" hangingPunct="1">
              <a:spcBef>
                <a:spcPct val="0"/>
              </a:spcBef>
              <a:buNone/>
              <a:defRPr lang="en-US" sz="24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686479" y="1200151"/>
            <a:ext cx="7781928" cy="3313976"/>
          </a:xfrm>
        </p:spPr>
        <p:txBody>
          <a:bodyPr>
            <a:noAutofit/>
          </a:bodyPr>
          <a:lstStyle>
            <a:lvl1pPr marL="171450" indent="-171450">
              <a:spcBef>
                <a:spcPts val="1200"/>
              </a:spcBef>
              <a:spcAft>
                <a:spcPts val="600"/>
              </a:spcAft>
              <a:tabLst/>
              <a:defRPr sz="1800">
                <a:solidFill>
                  <a:schemeClr val="tx1"/>
                </a:solidFill>
              </a:defRPr>
            </a:lvl1pPr>
            <a:lvl2pPr marL="428625" indent="-196454">
              <a:spcBef>
                <a:spcPts val="0"/>
              </a:spcBef>
              <a:spcAft>
                <a:spcPts val="600"/>
              </a:spcAft>
              <a:defRPr sz="1500">
                <a:solidFill>
                  <a:schemeClr val="tx1"/>
                </a:solidFill>
              </a:defRPr>
            </a:lvl2pPr>
            <a:lvl3pPr marL="600075" indent="-171450">
              <a:spcBef>
                <a:spcPts val="0"/>
              </a:spcBef>
              <a:spcAft>
                <a:spcPts val="600"/>
              </a:spcAft>
              <a:defRPr sz="1350">
                <a:solidFill>
                  <a:schemeClr val="tx1"/>
                </a:solidFill>
              </a:defRPr>
            </a:lvl3pPr>
            <a:lvl4pPr>
              <a:spcBef>
                <a:spcPts val="0"/>
              </a:spcBef>
              <a:spcAft>
                <a:spcPts val="600"/>
              </a:spcAft>
              <a:buClr>
                <a:schemeClr val="accent1"/>
              </a:buClr>
              <a:defRPr sz="1350">
                <a:solidFill>
                  <a:schemeClr val="tx1"/>
                </a:solidFill>
              </a:defRPr>
            </a:lvl4pPr>
            <a:lvl5pPr>
              <a:spcBef>
                <a:spcPts val="0"/>
              </a:spcBef>
              <a:spcAft>
                <a:spcPts val="600"/>
              </a:spcAft>
              <a:buClr>
                <a:schemeClr val="accent1"/>
              </a:buClr>
              <a:defRPr sz="135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2465546" y="4772363"/>
            <a:ext cx="1011555" cy="171450"/>
          </a:xfrm>
          <a:prstGeom prst="rect">
            <a:avLst/>
          </a:prstGeom>
        </p:spPr>
        <p:txBody>
          <a:bodyPr lIns="0" tIns="0" rIns="0" bIns="0"/>
          <a:lstStyle>
            <a:lvl1pPr algn="ctr">
              <a:defRPr lang="en-US" sz="825"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27, 2022</a:t>
            </a:fld>
            <a:endParaRPr lang="en-US" dirty="0"/>
          </a:p>
        </p:txBody>
      </p:sp>
      <p:sp>
        <p:nvSpPr>
          <p:cNvPr id="16" name="Slide Number Placeholder 5"/>
          <p:cNvSpPr>
            <a:spLocks noGrp="1"/>
          </p:cNvSpPr>
          <p:nvPr>
            <p:ph type="sldNum" sz="quarter" idx="4"/>
          </p:nvPr>
        </p:nvSpPr>
        <p:spPr>
          <a:xfrm>
            <a:off x="683238" y="4772363"/>
            <a:ext cx="205740" cy="171450"/>
          </a:xfrm>
          <a:prstGeom prst="rect">
            <a:avLst/>
          </a:prstGeom>
          <a:noFill/>
        </p:spPr>
        <p:txBody>
          <a:bodyPr/>
          <a:lstStyle>
            <a:lvl1pPr algn="ctr">
              <a:defRPr lang="en-US" sz="825"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478413" y="4772363"/>
            <a:ext cx="1047750" cy="171450"/>
          </a:xfrm>
          <a:prstGeom prst="rect">
            <a:avLst/>
          </a:prstGeom>
        </p:spPr>
        <p:txBody>
          <a:bodyPr lIns="0" tIns="0" rIns="0" bIns="0" anchor="ctr" anchorCtr="0"/>
          <a:lstStyle>
            <a:lvl1pPr>
              <a:defRPr sz="825">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257300" y="4174005"/>
            <a:ext cx="1080345" cy="969496"/>
          </a:xfrm>
          <a:prstGeom prst="rect">
            <a:avLst/>
          </a:prstGeom>
          <a:noFill/>
        </p:spPr>
        <p:txBody>
          <a:bodyPr wrap="square" lIns="0" tIns="0" rIns="0" bIns="0" rtlCol="0" anchor="b" anchorCtr="0">
            <a:spAutoFit/>
          </a:bodyPr>
          <a:lstStyle/>
          <a:p>
            <a:pPr algn="r"/>
            <a:r>
              <a:rPr lang="en-US" sz="900" b="1" dirty="0">
                <a:solidFill>
                  <a:schemeClr val="tx2"/>
                </a:solidFill>
                <a:latin typeface="Segoe UI" panose="020B0502040204020203" pitchFamily="34" charset="0"/>
                <a:cs typeface="Segoe UI" panose="020B0502040204020203" pitchFamily="34" charset="0"/>
              </a:rPr>
              <a:t>Title and Content</a:t>
            </a:r>
          </a:p>
          <a:p>
            <a:pPr algn="r"/>
            <a:r>
              <a:rPr lang="en-US" sz="900" dirty="0">
                <a:solidFill>
                  <a:schemeClr val="tx2"/>
                </a:solidFill>
                <a:latin typeface="Segoe UI" panose="020B0502040204020203" pitchFamily="34" charset="0"/>
                <a:cs typeface="Segoe UI" panose="020B0502040204020203" pitchFamily="34" charset="0"/>
              </a:rPr>
              <a:t>The primary layout used</a:t>
            </a:r>
            <a:r>
              <a:rPr lang="en-US" sz="9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9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257300" y="1"/>
            <a:ext cx="1079897" cy="2083442"/>
          </a:xfrm>
        </p:spPr>
        <p:txBody>
          <a:bodyPr>
            <a:noAutofit/>
          </a:bodyPr>
          <a:lstStyle>
            <a:lvl1pPr marL="0" indent="0">
              <a:buNone/>
              <a:defRPr sz="825" b="1">
                <a:solidFill>
                  <a:schemeClr val="accent1"/>
                </a:solidFill>
              </a:defRPr>
            </a:lvl1pPr>
            <a:lvl2pPr marL="173831" indent="-173831" algn="l">
              <a:buFont typeface="+mj-lt"/>
              <a:buAutoNum type="arabicPeriod"/>
              <a:defRPr sz="825">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843714251"/>
      </p:ext>
    </p:extLst>
  </p:cSld>
  <p:clrMapOvr>
    <a:masterClrMapping/>
  </p:clrMapOvr>
  <p:hf hdr="0"/>
  <p:extLst>
    <p:ext uri="{DCECCB84-F9BA-43D5-87BE-67443E8EF086}">
      <p15:sldGuideLst xmlns:p15="http://schemas.microsoft.com/office/powerpoint/2012/main">
        <p15:guide id="1" orient="horz" pos="1008">
          <p15:clr>
            <a:srgbClr val="FBAE40"/>
          </p15:clr>
        </p15:guide>
        <p15:guide id="2" pos="2040">
          <p15:clr>
            <a:srgbClr val="FBAE40"/>
          </p15:clr>
        </p15:guide>
        <p15:guide id="3" pos="29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6479" y="0"/>
            <a:ext cx="7781927" cy="699235"/>
          </a:xfrm>
        </p:spPr>
        <p:txBody>
          <a:bodyPr bIns="45720" anchor="b">
            <a:normAutofit/>
          </a:bodyPr>
          <a:lstStyle>
            <a:lvl1pPr algn="l" defTabSz="914333" rtl="0" eaLnBrk="1" latinLnBrk="0" hangingPunct="1">
              <a:spcBef>
                <a:spcPct val="0"/>
              </a:spcBef>
              <a:buNone/>
              <a:defRPr lang="en-US" sz="24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6479" y="1397203"/>
            <a:ext cx="7781928" cy="3116924"/>
          </a:xfrm>
        </p:spPr>
        <p:txBody>
          <a:bodyPr>
            <a:noAutofit/>
          </a:bodyPr>
          <a:lstStyle>
            <a:lvl1pPr marL="171450" indent="-171450">
              <a:spcBef>
                <a:spcPts val="1200"/>
              </a:spcBef>
              <a:spcAft>
                <a:spcPts val="600"/>
              </a:spcAft>
              <a:tabLst/>
              <a:defRPr sz="1800">
                <a:solidFill>
                  <a:schemeClr val="tx1"/>
                </a:solidFill>
              </a:defRPr>
            </a:lvl1pPr>
            <a:lvl2pPr marL="428625" indent="-196454">
              <a:spcBef>
                <a:spcPts val="0"/>
              </a:spcBef>
              <a:spcAft>
                <a:spcPts val="600"/>
              </a:spcAft>
              <a:defRPr sz="1500">
                <a:solidFill>
                  <a:schemeClr val="tx1"/>
                </a:solidFill>
              </a:defRPr>
            </a:lvl2pPr>
            <a:lvl3pPr marL="600075" indent="-171450">
              <a:spcBef>
                <a:spcPts val="0"/>
              </a:spcBef>
              <a:spcAft>
                <a:spcPts val="600"/>
              </a:spcAft>
              <a:defRPr sz="1350">
                <a:solidFill>
                  <a:schemeClr val="tx1"/>
                </a:solidFill>
              </a:defRPr>
            </a:lvl3pPr>
            <a:lvl4pPr>
              <a:spcBef>
                <a:spcPts val="0"/>
              </a:spcBef>
              <a:spcAft>
                <a:spcPts val="600"/>
              </a:spcAft>
              <a:buClr>
                <a:schemeClr val="accent1"/>
              </a:buClr>
              <a:defRPr sz="1350">
                <a:solidFill>
                  <a:schemeClr val="tx1"/>
                </a:solidFill>
              </a:defRPr>
            </a:lvl4pPr>
            <a:lvl5pPr>
              <a:spcBef>
                <a:spcPts val="0"/>
              </a:spcBef>
              <a:spcAft>
                <a:spcPts val="600"/>
              </a:spcAft>
              <a:buClr>
                <a:schemeClr val="accent1"/>
              </a:buClr>
              <a:defRPr sz="135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686479" y="653772"/>
            <a:ext cx="7781927" cy="448425"/>
          </a:xfrm>
        </p:spPr>
        <p:txBody>
          <a:bodyPr tIns="45720">
            <a:noAutofit/>
          </a:bodyPr>
          <a:lstStyle>
            <a:lvl1pPr marL="0" indent="0" algn="l" defTabSz="914333" rtl="0" eaLnBrk="1" latinLnBrk="0" hangingPunct="1">
              <a:buNone/>
              <a:defRPr lang="en-US" sz="15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683238" y="4772363"/>
            <a:ext cx="205740" cy="171450"/>
          </a:xfrm>
          <a:prstGeom prst="rect">
            <a:avLst/>
          </a:prstGeom>
          <a:noFill/>
        </p:spPr>
        <p:txBody>
          <a:bodyPr/>
          <a:lstStyle>
            <a:lvl1pPr algn="ctr">
              <a:defRPr lang="en-US" sz="825"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Box 8"/>
          <p:cNvSpPr txBox="1"/>
          <p:nvPr userDrawn="1"/>
        </p:nvSpPr>
        <p:spPr>
          <a:xfrm>
            <a:off x="-1226820" y="4174005"/>
            <a:ext cx="1049865" cy="969496"/>
          </a:xfrm>
          <a:prstGeom prst="rect">
            <a:avLst/>
          </a:prstGeom>
          <a:noFill/>
        </p:spPr>
        <p:txBody>
          <a:bodyPr wrap="square" lIns="0" tIns="0" rIns="0" bIns="0" rtlCol="0" anchor="b" anchorCtr="0">
            <a:spAutoFit/>
          </a:bodyPr>
          <a:lstStyle/>
          <a:p>
            <a:pPr algn="r"/>
            <a:r>
              <a:rPr lang="en-US" sz="900" b="1" dirty="0">
                <a:solidFill>
                  <a:schemeClr val="tx2"/>
                </a:solidFill>
                <a:latin typeface="Segoe UI" panose="020B0502040204020203" pitchFamily="34" charset="0"/>
                <a:cs typeface="Segoe UI" panose="020B0502040204020203" pitchFamily="34" charset="0"/>
              </a:rPr>
              <a:t>Title/Subtitle </a:t>
            </a:r>
            <a:br>
              <a:rPr lang="en-US" sz="900" b="1" dirty="0">
                <a:solidFill>
                  <a:schemeClr val="tx2"/>
                </a:solidFill>
                <a:latin typeface="Segoe UI" panose="020B0502040204020203" pitchFamily="34" charset="0"/>
                <a:cs typeface="Segoe UI" panose="020B0502040204020203" pitchFamily="34" charset="0"/>
              </a:rPr>
            </a:br>
            <a:r>
              <a:rPr lang="en-US" sz="900" b="1" dirty="0">
                <a:solidFill>
                  <a:schemeClr val="tx2"/>
                </a:solidFill>
                <a:latin typeface="Segoe UI" panose="020B0502040204020203" pitchFamily="34" charset="0"/>
                <a:cs typeface="Segoe UI" panose="020B0502040204020203" pitchFamily="34" charset="0"/>
              </a:rPr>
              <a:t>and Content</a:t>
            </a:r>
          </a:p>
          <a:p>
            <a:pPr algn="r"/>
            <a:r>
              <a:rPr lang="en-US" sz="900" dirty="0">
                <a:solidFill>
                  <a:schemeClr val="tx2"/>
                </a:solidFill>
                <a:latin typeface="Segoe UI" panose="020B0502040204020203" pitchFamily="34" charset="0"/>
                <a:cs typeface="Segoe UI" panose="020B0502040204020203" pitchFamily="34" charset="0"/>
              </a:rPr>
              <a:t>Identical to main layout but</a:t>
            </a:r>
            <a:r>
              <a:rPr lang="en-US" sz="9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9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257300" y="1"/>
            <a:ext cx="1079897" cy="2083442"/>
          </a:xfrm>
        </p:spPr>
        <p:txBody>
          <a:bodyPr>
            <a:noAutofit/>
          </a:bodyPr>
          <a:lstStyle>
            <a:lvl1pPr marL="0" indent="0">
              <a:buNone/>
              <a:defRPr sz="825" b="1">
                <a:solidFill>
                  <a:schemeClr val="accent1"/>
                </a:solidFill>
              </a:defRPr>
            </a:lvl1pPr>
            <a:lvl2pPr marL="173831" indent="-173831" algn="l">
              <a:buFont typeface="+mj-lt"/>
              <a:buAutoNum type="arabicPeriod"/>
              <a:defRPr sz="825">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2465546" y="4772363"/>
            <a:ext cx="1011555" cy="171450"/>
          </a:xfrm>
          <a:prstGeom prst="rect">
            <a:avLst/>
          </a:prstGeom>
        </p:spPr>
        <p:txBody>
          <a:bodyPr lIns="0" tIns="0" rIns="0" bIns="0"/>
          <a:lstStyle>
            <a:lvl1pPr algn="ctr">
              <a:defRPr lang="en-US" sz="825"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27, 2022</a:t>
            </a:fld>
            <a:endParaRPr lang="en-US" dirty="0"/>
          </a:p>
        </p:txBody>
      </p:sp>
      <p:sp>
        <p:nvSpPr>
          <p:cNvPr id="14" name="Footer Placeholder 3"/>
          <p:cNvSpPr>
            <a:spLocks noGrp="1"/>
          </p:cNvSpPr>
          <p:nvPr>
            <p:ph type="ftr" sz="quarter" idx="12"/>
          </p:nvPr>
        </p:nvSpPr>
        <p:spPr>
          <a:xfrm>
            <a:off x="3478413" y="4772363"/>
            <a:ext cx="1047750" cy="171450"/>
          </a:xfrm>
          <a:prstGeom prst="rect">
            <a:avLst/>
          </a:prstGeom>
        </p:spPr>
        <p:txBody>
          <a:bodyPr lIns="0" tIns="0" rIns="0" bIns="0" anchor="ctr" anchorCtr="0"/>
          <a:lstStyle>
            <a:lvl1pPr>
              <a:defRPr sz="825">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499828417"/>
      </p:ext>
    </p:extLst>
  </p:cSld>
  <p:clrMapOvr>
    <a:masterClrMapping/>
  </p:clrMapOvr>
  <p:hf hdr="0"/>
  <p:extLst>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71576"/>
            <a:ext cx="8229600" cy="3384550"/>
          </a:xfrm>
          <a:prstGeom prst="rect">
            <a:avLst/>
          </a:prstGeom>
        </p:spPr>
        <p:txBody>
          <a:bodyPr vert="horz" lIns="0" tIns="0" rIns="0" bIns="0" rtlCol="0">
            <a:noAutofit/>
          </a:bodyPr>
          <a:lstStyle/>
          <a:p>
            <a:pPr lvl="0"/>
            <a:r>
              <a:rPr lang="en-US" dirty="0"/>
              <a:t>Click to edit Master text styles: Standard bullet</a:t>
            </a:r>
          </a:p>
          <a:p>
            <a:pPr lvl="1"/>
            <a:r>
              <a:rPr lang="en-US" dirty="0"/>
              <a:t>Second level: Sub bullet</a:t>
            </a:r>
          </a:p>
          <a:p>
            <a:pPr lvl="2"/>
            <a:r>
              <a:rPr lang="en-US" dirty="0"/>
              <a:t>Third level: Tertiary bullet</a:t>
            </a:r>
          </a:p>
          <a:p>
            <a:pPr lvl="3"/>
            <a:r>
              <a:rPr lang="en-US" dirty="0"/>
              <a:t>Fourth level: Body copy</a:t>
            </a:r>
          </a:p>
          <a:p>
            <a:pPr lvl="4"/>
            <a:r>
              <a:rPr lang="en-US" dirty="0"/>
              <a:t>Fifth level: Main Heading</a:t>
            </a:r>
          </a:p>
          <a:p>
            <a:pPr lvl="5"/>
            <a:r>
              <a:rPr lang="en-US" dirty="0"/>
              <a:t>Sixth level: Subheading</a:t>
            </a:r>
          </a:p>
          <a:p>
            <a:pPr lvl="6"/>
            <a:r>
              <a:rPr lang="en-US" dirty="0"/>
              <a:t>Seventh level: Tertiary heading</a:t>
            </a:r>
          </a:p>
          <a:p>
            <a:pPr lvl="7"/>
            <a:r>
              <a:rPr lang="en-US" dirty="0"/>
              <a:t>Eighth level: Numbered lists</a:t>
            </a:r>
          </a:p>
          <a:p>
            <a:pPr lvl="8"/>
            <a:r>
              <a:rPr lang="en-US" dirty="0"/>
              <a:t>Ninth level: Source</a:t>
            </a:r>
          </a:p>
        </p:txBody>
      </p:sp>
      <p:grpSp>
        <p:nvGrpSpPr>
          <p:cNvPr id="21" name="Group 20" hidden="1"/>
          <p:cNvGrpSpPr/>
          <p:nvPr/>
        </p:nvGrpSpPr>
        <p:grpSpPr>
          <a:xfrm>
            <a:off x="0" y="0"/>
            <a:ext cx="9144000" cy="5143500"/>
            <a:chOff x="0" y="0"/>
            <a:chExt cx="9144000" cy="6858000"/>
          </a:xfrm>
        </p:grpSpPr>
        <p:grpSp>
          <p:nvGrpSpPr>
            <p:cNvPr id="7" name="Group 6"/>
            <p:cNvGrpSpPr/>
            <p:nvPr userDrawn="1"/>
          </p:nvGrpSpPr>
          <p:grpSpPr>
            <a:xfrm>
              <a:off x="0" y="0"/>
              <a:ext cx="9144000" cy="6858000"/>
              <a:chOff x="0" y="0"/>
              <a:chExt cx="9144000" cy="6858000"/>
            </a:xfrm>
          </p:grpSpPr>
          <p:sp>
            <p:nvSpPr>
              <p:cNvPr id="8" name="Rectangle 7"/>
              <p:cNvSpPr>
                <a:spLocks noChangeAspect="1"/>
              </p:cNvSpPr>
              <p:nvPr/>
            </p:nvSpPr>
            <p:spPr>
              <a:xfrm>
                <a:off x="0" y="0"/>
                <a:ext cx="457200" cy="45720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spect="1"/>
              </p:cNvSpPr>
              <p:nvPr/>
            </p:nvSpPr>
            <p:spPr>
              <a:xfrm>
                <a:off x="8686800" y="0"/>
                <a:ext cx="457200" cy="45720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ChangeAspect="1"/>
              </p:cNvSpPr>
              <p:nvPr/>
            </p:nvSpPr>
            <p:spPr>
              <a:xfrm>
                <a:off x="0" y="6400800"/>
                <a:ext cx="457200" cy="45720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ChangeAspect="1"/>
              </p:cNvSpPr>
              <p:nvPr/>
            </p:nvSpPr>
            <p:spPr>
              <a:xfrm>
                <a:off x="8686800" y="6400800"/>
                <a:ext cx="457200" cy="45720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57200" y="0"/>
                <a:ext cx="0" cy="6858000"/>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686800" y="0"/>
                <a:ext cx="0" cy="6858000"/>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457200"/>
                <a:ext cx="9144000" cy="0"/>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6400800"/>
                <a:ext cx="9144000" cy="0"/>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userDrawn="1"/>
          </p:nvCxnSpPr>
          <p:spPr>
            <a:xfrm>
              <a:off x="457200" y="1802847"/>
              <a:ext cx="82296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grpSp>
      <p:sp>
        <p:nvSpPr>
          <p:cNvPr id="35" name="Title Placeholder 1"/>
          <p:cNvSpPr>
            <a:spLocks noGrp="1"/>
          </p:cNvSpPr>
          <p:nvPr>
            <p:ph type="title"/>
          </p:nvPr>
        </p:nvSpPr>
        <p:spPr>
          <a:xfrm>
            <a:off x="457200" y="165100"/>
            <a:ext cx="8229600" cy="701487"/>
          </a:xfrm>
          <a:prstGeom prst="rect">
            <a:avLst/>
          </a:prstGeom>
        </p:spPr>
        <p:txBody>
          <a:bodyPr vert="horz" lIns="0" tIns="0" rIns="0" bIns="0" rtlCol="0" anchor="b" anchorCtr="0">
            <a:noAutofit/>
          </a:bodyPr>
          <a:lstStyle/>
          <a:p>
            <a:r>
              <a:rPr lang="en-US" dirty="0"/>
              <a:t>Click to edit Master title style</a:t>
            </a:r>
          </a:p>
        </p:txBody>
      </p:sp>
    </p:spTree>
    <p:extLst>
      <p:ext uri="{BB962C8B-B14F-4D97-AF65-F5344CB8AC3E}">
        <p14:creationId xmlns:p14="http://schemas.microsoft.com/office/powerpoint/2010/main" val="212646747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31" r:id="rId3"/>
    <p:sldLayoutId id="2147483725" r:id="rId4"/>
    <p:sldLayoutId id="2147483654" r:id="rId5"/>
    <p:sldLayoutId id="2147483730" r:id="rId6"/>
    <p:sldLayoutId id="2147483660" r:id="rId7"/>
    <p:sldLayoutId id="2147483732" r:id="rId8"/>
    <p:sldLayoutId id="2147483733" r:id="rId9"/>
    <p:sldLayoutId id="2147483734" r:id="rId10"/>
    <p:sldLayoutId id="2147483735" r:id="rId11"/>
    <p:sldLayoutId id="2147483736" r:id="rId12"/>
    <p:sldLayoutId id="2147483737" r:id="rId13"/>
    <p:sldLayoutId id="2147483738" r:id="rId14"/>
    <p:sldLayoutId id="2147483765" r:id="rId15"/>
    <p:sldLayoutId id="2147483766" r:id="rId16"/>
    <p:sldLayoutId id="2147483767" r:id="rId17"/>
  </p:sldLayoutIdLst>
  <p:transition spd="med">
    <p:fade/>
  </p:transition>
  <p:hf hdr="0" ftr="0" dt="0"/>
  <p:txStyles>
    <p:titleStyle>
      <a:lvl1pPr algn="l" defTabSz="914400" rtl="0" eaLnBrk="1" latinLnBrk="0" hangingPunct="1">
        <a:lnSpc>
          <a:spcPct val="95000"/>
        </a:lnSpc>
        <a:spcBef>
          <a:spcPct val="0"/>
        </a:spcBef>
        <a:buNone/>
        <a:defRPr sz="3200" b="0" kern="1200" baseline="0">
          <a:solidFill>
            <a:schemeClr val="accent1"/>
          </a:solidFill>
          <a:latin typeface="+mj-lt"/>
          <a:ea typeface="+mj-ea"/>
          <a:cs typeface="+mj-cs"/>
        </a:defRPr>
      </a:lvl1pPr>
    </p:titleStyle>
    <p:bodyStyle>
      <a:lvl1pPr marL="228600" indent="-228600" algn="l" defTabSz="914400" rtl="0" eaLnBrk="1" latinLnBrk="0" hangingPunct="1">
        <a:lnSpc>
          <a:spcPct val="95000"/>
        </a:lnSpc>
        <a:spcBef>
          <a:spcPts val="600"/>
        </a:spcBef>
        <a:spcAft>
          <a:spcPts val="200"/>
        </a:spcAft>
        <a:buFont typeface="Arial" panose="020B0604020202020204" pitchFamily="34" charset="0"/>
        <a:buChar char="•"/>
        <a:defRPr sz="1800" b="0" kern="1200" baseline="0">
          <a:solidFill>
            <a:schemeClr val="tx1"/>
          </a:solidFill>
          <a:latin typeface="+mn-lt"/>
          <a:ea typeface="+mn-ea"/>
          <a:cs typeface="+mn-cs"/>
        </a:defRPr>
      </a:lvl1pPr>
      <a:lvl2pPr marL="457200" indent="-228600" algn="l" defTabSz="914400" rtl="0" eaLnBrk="1" latinLnBrk="0" hangingPunct="1">
        <a:lnSpc>
          <a:spcPct val="85000"/>
        </a:lnSpc>
        <a:spcBef>
          <a:spcPts val="200"/>
        </a:spcBef>
        <a:spcAft>
          <a:spcPts val="200"/>
        </a:spcAft>
        <a:buFont typeface="Arial" panose="020B0604020202020204" pitchFamily="34" charset="0"/>
        <a:buChar char="–"/>
        <a:defRPr sz="1600" b="0" kern="1200">
          <a:solidFill>
            <a:schemeClr val="tx1"/>
          </a:solidFill>
          <a:latin typeface="+mn-lt"/>
          <a:ea typeface="+mn-ea"/>
          <a:cs typeface="+mn-cs"/>
        </a:defRPr>
      </a:lvl2pPr>
      <a:lvl3pPr marL="628650" indent="-171450" algn="l" defTabSz="914400" rtl="0" eaLnBrk="1" latinLnBrk="0" hangingPunct="1">
        <a:lnSpc>
          <a:spcPct val="85000"/>
        </a:lnSpc>
        <a:spcBef>
          <a:spcPts val="200"/>
        </a:spcBef>
        <a:spcAft>
          <a:spcPts val="200"/>
        </a:spcAft>
        <a:buFont typeface="Arial" panose="020B0604020202020204" pitchFamily="34" charset="0"/>
        <a:buChar char="-"/>
        <a:defRPr sz="1400" b="0" kern="1200">
          <a:solidFill>
            <a:schemeClr val="tx1"/>
          </a:solidFill>
          <a:latin typeface="+mn-lt"/>
          <a:ea typeface="+mn-ea"/>
          <a:cs typeface="+mn-cs"/>
        </a:defRPr>
      </a:lvl3pPr>
      <a:lvl4pPr marL="0" indent="0" algn="l" defTabSz="914400" rtl="0" eaLnBrk="1" latinLnBrk="0" hangingPunct="1">
        <a:lnSpc>
          <a:spcPct val="95000"/>
        </a:lnSpc>
        <a:spcBef>
          <a:spcPts val="600"/>
        </a:spcBef>
        <a:spcAft>
          <a:spcPts val="200"/>
        </a:spcAft>
        <a:buFont typeface="Arial" panose="020B0604020202020204" pitchFamily="34" charset="0"/>
        <a:buChar char="​"/>
        <a:defRPr sz="1800" b="0" kern="1200">
          <a:solidFill>
            <a:schemeClr val="tx1"/>
          </a:solidFill>
          <a:latin typeface="+mn-lt"/>
          <a:ea typeface="+mn-ea"/>
          <a:cs typeface="+mn-cs"/>
        </a:defRPr>
      </a:lvl4pPr>
      <a:lvl5pPr marL="0" indent="0" algn="l" defTabSz="914400" rtl="0" eaLnBrk="1" latinLnBrk="0" hangingPunct="1">
        <a:lnSpc>
          <a:spcPct val="95000"/>
        </a:lnSpc>
        <a:spcBef>
          <a:spcPts val="600"/>
        </a:spcBef>
        <a:spcAft>
          <a:spcPts val="200"/>
        </a:spcAft>
        <a:buFont typeface="Arial" panose="020B0604020202020204" pitchFamily="34" charset="0"/>
        <a:buChar char="​"/>
        <a:defRPr sz="1800" b="0" kern="1200">
          <a:solidFill>
            <a:schemeClr val="accent1"/>
          </a:solidFill>
          <a:latin typeface="+mn-lt"/>
          <a:ea typeface="+mn-ea"/>
          <a:cs typeface="+mn-cs"/>
        </a:defRPr>
      </a:lvl5pPr>
      <a:lvl6pPr marL="0" indent="0" algn="l" defTabSz="914400" rtl="0" eaLnBrk="1" latinLnBrk="0" hangingPunct="1">
        <a:lnSpc>
          <a:spcPct val="95000"/>
        </a:lnSpc>
        <a:spcBef>
          <a:spcPts val="600"/>
        </a:spcBef>
        <a:spcAft>
          <a:spcPts val="200"/>
        </a:spcAft>
        <a:buFont typeface="Arial" panose="020B0604020202020204" pitchFamily="34" charset="0"/>
        <a:buChar char="​"/>
        <a:defRPr sz="1800" b="0" kern="1200">
          <a:solidFill>
            <a:schemeClr val="tx2"/>
          </a:solidFill>
          <a:latin typeface="+mn-lt"/>
          <a:ea typeface="+mn-ea"/>
          <a:cs typeface="+mn-cs"/>
        </a:defRPr>
      </a:lvl6pPr>
      <a:lvl7pPr marL="0" indent="0" algn="l" defTabSz="914400" rtl="0" eaLnBrk="1" latinLnBrk="0" hangingPunct="1">
        <a:lnSpc>
          <a:spcPct val="95000"/>
        </a:lnSpc>
        <a:spcBef>
          <a:spcPts val="1000"/>
        </a:spcBef>
        <a:spcAft>
          <a:spcPts val="0"/>
        </a:spcAft>
        <a:buFont typeface="Arial" panose="020B0604020202020204" pitchFamily="34" charset="0"/>
        <a:buChar char="​"/>
        <a:defRPr sz="1800" b="0" kern="1200">
          <a:solidFill>
            <a:schemeClr val="tx1"/>
          </a:solidFill>
          <a:latin typeface="+mn-lt"/>
          <a:ea typeface="+mn-ea"/>
          <a:cs typeface="+mn-cs"/>
        </a:defRPr>
      </a:lvl7pPr>
      <a:lvl8pPr marL="228600" indent="-228600" algn="l" defTabSz="914400" rtl="0" eaLnBrk="1" latinLnBrk="0" hangingPunct="1">
        <a:lnSpc>
          <a:spcPct val="95000"/>
        </a:lnSpc>
        <a:spcBef>
          <a:spcPts val="200"/>
        </a:spcBef>
        <a:spcAft>
          <a:spcPts val="200"/>
        </a:spcAft>
        <a:buFont typeface="+mj-lt"/>
        <a:buAutoNum type="arabicPeriod"/>
        <a:defRPr sz="1800" b="0" kern="1200" baseline="0">
          <a:solidFill>
            <a:schemeClr val="tx1"/>
          </a:solidFill>
          <a:latin typeface="+mn-lt"/>
          <a:ea typeface="+mn-ea"/>
          <a:cs typeface="+mn-cs"/>
        </a:defRPr>
      </a:lvl8pPr>
      <a:lvl9pPr marL="0" indent="0" algn="l" defTabSz="914400" rtl="0" eaLnBrk="1" latinLnBrk="0" hangingPunct="1">
        <a:lnSpc>
          <a:spcPct val="95000"/>
        </a:lnSpc>
        <a:spcBef>
          <a:spcPts val="400"/>
        </a:spcBef>
        <a:spcAft>
          <a:spcPts val="400"/>
        </a:spcAft>
        <a:buFont typeface="Arial" panose="020B0604020202020204" pitchFamily="34" charset="0"/>
        <a:buChar char="​"/>
        <a:defRPr sz="900" b="0" kern="1200">
          <a:solidFill>
            <a:schemeClr val="accent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47159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33644" y="4809006"/>
            <a:ext cx="1282616" cy="273844"/>
          </a:xfrm>
          <a:prstGeom prst="rect">
            <a:avLst/>
          </a:prstGeom>
        </p:spPr>
        <p:txBody>
          <a:bodyPr vert="horz" lIns="91440" tIns="45720" rIns="91440" bIns="45720" rtlCol="0" anchor="ctr"/>
          <a:lstStyle>
            <a:lvl1pPr algn="ctr">
              <a:defRPr sz="675">
                <a:solidFill>
                  <a:srgbClr val="58595B"/>
                </a:solidFill>
                <a:latin typeface="Arial" panose="020B0604020202020204" pitchFamily="34" charset="0"/>
                <a:cs typeface="Arial" panose="020B0604020202020204" pitchFamily="34" charset="0"/>
              </a:defRPr>
            </a:lvl1pPr>
          </a:lstStyle>
          <a:p>
            <a:fld id="{8C685B81-9F19-4AF6-B9B5-68EAC043C20F}" type="datetime4">
              <a:rPr lang="en-US" smtClean="0"/>
              <a:t>January 27, 2022</a:t>
            </a:fld>
            <a:endParaRPr lang="en-US" dirty="0"/>
          </a:p>
        </p:txBody>
      </p:sp>
      <p:sp>
        <p:nvSpPr>
          <p:cNvPr id="5" name="Footer Placeholder 4"/>
          <p:cNvSpPr>
            <a:spLocks noGrp="1"/>
          </p:cNvSpPr>
          <p:nvPr>
            <p:ph type="ftr" sz="quarter" idx="3"/>
          </p:nvPr>
        </p:nvSpPr>
        <p:spPr>
          <a:xfrm>
            <a:off x="628650" y="4809005"/>
            <a:ext cx="1040561" cy="273844"/>
          </a:xfrm>
          <a:prstGeom prst="rect">
            <a:avLst/>
          </a:prstGeom>
        </p:spPr>
        <p:txBody>
          <a:bodyPr vert="horz" lIns="91440" tIns="45720" rIns="91440" bIns="45720" rtlCol="0" anchor="ctr"/>
          <a:lstStyle>
            <a:lvl1pPr algn="l">
              <a:defRPr sz="675">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6" name="Slide Number Placeholder 5"/>
          <p:cNvSpPr>
            <a:spLocks noGrp="1"/>
          </p:cNvSpPr>
          <p:nvPr>
            <p:ph type="sldNum" sz="quarter" idx="4"/>
          </p:nvPr>
        </p:nvSpPr>
        <p:spPr>
          <a:xfrm>
            <a:off x="1" y="4809006"/>
            <a:ext cx="628649" cy="273844"/>
          </a:xfrm>
          <a:prstGeom prst="rect">
            <a:avLst/>
          </a:prstGeom>
        </p:spPr>
        <p:txBody>
          <a:bodyPr vert="horz" lIns="91440" tIns="45720" rIns="91440" bIns="45720" rtlCol="0" anchor="ctr"/>
          <a:lstStyle>
            <a:lvl1pPr algn="ctr">
              <a:defRPr sz="825"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pic>
        <p:nvPicPr>
          <p:cNvPr id="8" name="Picture 7"/>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178354" y="4852557"/>
            <a:ext cx="685800" cy="186674"/>
          </a:xfrm>
          <a:prstGeom prst="rect">
            <a:avLst/>
          </a:prstGeom>
        </p:spPr>
      </p:pic>
    </p:spTree>
    <p:extLst>
      <p:ext uri="{BB962C8B-B14F-4D97-AF65-F5344CB8AC3E}">
        <p14:creationId xmlns:p14="http://schemas.microsoft.com/office/powerpoint/2010/main" val="12592412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Lst>
  <p:hf sldNum="0" hdr="0" ftr="0" dt="0"/>
  <p:txStyles>
    <p:titleStyle>
      <a:lvl1pPr algn="l" defTabSz="685800" rtl="0" eaLnBrk="1" latinLnBrk="0" hangingPunct="1">
        <a:lnSpc>
          <a:spcPct val="90000"/>
        </a:lnSpc>
        <a:spcBef>
          <a:spcPct val="0"/>
        </a:spcBef>
        <a:buNone/>
        <a:defRPr sz="2400" b="1" kern="1200" spc="-113">
          <a:solidFill>
            <a:srgbClr val="58595B"/>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0077C8"/>
        </a:buClr>
        <a:buFont typeface="Wingdings" panose="05000000000000000000" pitchFamily="2" charset="2"/>
        <a:buChar char="§"/>
        <a:defRPr sz="1800" kern="1200">
          <a:solidFill>
            <a:srgbClr val="58595B"/>
          </a:solidFill>
          <a:latin typeface="+mn-lt"/>
          <a:ea typeface="+mn-ea"/>
          <a:cs typeface="+mn-cs"/>
        </a:defRPr>
      </a:lvl1pPr>
      <a:lvl2pPr marL="514350" indent="-171450" algn="l" defTabSz="685800" rtl="0" eaLnBrk="1" latinLnBrk="0" hangingPunct="1">
        <a:lnSpc>
          <a:spcPct val="90000"/>
        </a:lnSpc>
        <a:spcBef>
          <a:spcPts val="375"/>
        </a:spcBef>
        <a:buClr>
          <a:srgbClr val="0077C8"/>
        </a:buClr>
        <a:buFont typeface="Arial" panose="020B0604020202020204" pitchFamily="34" charset="0"/>
        <a:buChar char="−"/>
        <a:defRPr sz="1500" kern="1200">
          <a:solidFill>
            <a:srgbClr val="58595B"/>
          </a:solidFill>
          <a:latin typeface="+mn-lt"/>
          <a:ea typeface="+mn-ea"/>
          <a:cs typeface="+mn-cs"/>
        </a:defRPr>
      </a:lvl2pPr>
      <a:lvl3pPr marL="857250" indent="-171450" algn="l" defTabSz="685800" rtl="0" eaLnBrk="1" latinLnBrk="0" hangingPunct="1">
        <a:lnSpc>
          <a:spcPct val="90000"/>
        </a:lnSpc>
        <a:spcBef>
          <a:spcPts val="375"/>
        </a:spcBef>
        <a:buClr>
          <a:srgbClr val="0077C8"/>
        </a:buClr>
        <a:buFont typeface="Wingdings" panose="05000000000000000000" pitchFamily="2" charset="2"/>
        <a:buChar char="§"/>
        <a:defRPr sz="1350" kern="1200">
          <a:solidFill>
            <a:srgbClr val="58595B"/>
          </a:solidFill>
          <a:latin typeface="+mn-lt"/>
          <a:ea typeface="+mn-ea"/>
          <a:cs typeface="+mn-cs"/>
        </a:defRPr>
      </a:lvl3pPr>
      <a:lvl4pPr marL="1200150" indent="-171450" algn="l" defTabSz="685800" rtl="0" eaLnBrk="1" latinLnBrk="0" hangingPunct="1">
        <a:lnSpc>
          <a:spcPct val="90000"/>
        </a:lnSpc>
        <a:spcBef>
          <a:spcPts val="375"/>
        </a:spcBef>
        <a:buClr>
          <a:srgbClr val="0077C8"/>
        </a:buClr>
        <a:buFont typeface="Arial" panose="020B0604020202020204" pitchFamily="34" charset="0"/>
        <a:buChar char="−"/>
        <a:defRPr sz="1200" kern="1200">
          <a:solidFill>
            <a:srgbClr val="58595B"/>
          </a:solidFill>
          <a:latin typeface="+mn-lt"/>
          <a:ea typeface="+mn-ea"/>
          <a:cs typeface="+mn-cs"/>
        </a:defRPr>
      </a:lvl4pPr>
      <a:lvl5pPr marL="1543050" indent="-171450" algn="l" defTabSz="685800" rtl="0" eaLnBrk="1" latinLnBrk="0" hangingPunct="1">
        <a:lnSpc>
          <a:spcPct val="90000"/>
        </a:lnSpc>
        <a:spcBef>
          <a:spcPts val="375"/>
        </a:spcBef>
        <a:buClr>
          <a:srgbClr val="0077C8"/>
        </a:buClr>
        <a:buFont typeface="Wingdings" panose="05000000000000000000" pitchFamily="2" charset="2"/>
        <a:buChar char="§"/>
        <a:defRPr sz="1050" kern="1200">
          <a:solidFill>
            <a:srgbClr val="58595B"/>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 Id="rId4" Type="http://schemas.openxmlformats.org/officeDocument/2006/relationships/image" Target="../media/image43.tiff"/></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hyperlink" Target="http://image.slidesharecdn.com/12nov13-big-data-analytics-with-teradata-revolution-analytics-webinar-131112122130-phpapp02/95/12nov13-webinar-big-data-analysis-with-teradata-and-revolution-analytics-22-638.jpg?cb=1384258987" TargetMode="External"/><Relationship Id="rId2" Type="http://schemas.openxmlformats.org/officeDocument/2006/relationships/hyperlink" Target="https://techblog.xavient.com/teradata-query-grid-with-database-nosql-hadoop/" TargetMode="External"/><Relationship Id="rId1" Type="http://schemas.openxmlformats.org/officeDocument/2006/relationships/slideLayout" Target="../slideLayouts/slideLayout10.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hyperlink" Target="http://zdnet4.cbsistatic.com/hub/i/r/2014/10/04/44ea37c2-4bea-11e4-b6a0-d4ae52e95e57/resize/770xauto/c0c4e1148aee43d5fb766587d21ff782/tdc-uda.png" TargetMode="External"/><Relationship Id="rId2" Type="http://schemas.openxmlformats.org/officeDocument/2006/relationships/hyperlink" Target="https://techblog.xavient.com/teradata-query-grid-with-database-nosql-hadoop/" TargetMode="External"/><Relationship Id="rId1" Type="http://schemas.openxmlformats.org/officeDocument/2006/relationships/slideLayout" Target="../slideLayouts/slideLayout10.xml"/><Relationship Id="rId5" Type="http://schemas.openxmlformats.org/officeDocument/2006/relationships/image" Target="../media/image48.png"/><Relationship Id="rId4" Type="http://schemas.openxmlformats.org/officeDocument/2006/relationships/hyperlink" Target="https://downloads.teradata.com/uda/articles/performance-analysis-of-query-grid-queries-using-teradata-dbql"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49.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54.jpeg"/><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6.png"/><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49.png"/><Relationship Id="rId9" Type="http://schemas.openxmlformats.org/officeDocument/2006/relationships/image" Target="../media/image32.png"/><Relationship Id="rId1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59.png"/><Relationship Id="rId4" Type="http://schemas.openxmlformats.org/officeDocument/2006/relationships/image" Target="../media/image58.emf"/></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62.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3.jpeg"/><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6.png"/><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5.png"/><Relationship Id="rId10" Type="http://schemas.openxmlformats.org/officeDocument/2006/relationships/image" Target="../media/image33.png"/><Relationship Id="rId4" Type="http://schemas.openxmlformats.org/officeDocument/2006/relationships/image" Target="../media/image49.png"/><Relationship Id="rId9" Type="http://schemas.openxmlformats.org/officeDocument/2006/relationships/image" Target="../media/image32.png"/><Relationship Id="rId1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png"/><Relationship Id="rId7" Type="http://schemas.openxmlformats.org/officeDocument/2006/relationships/image" Target="../media/image72.jpe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54.jpeg"/><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g"/></Relationships>
</file>

<file path=ppt/slides/_rels/slide50.xml.rels><?xml version="1.0" encoding="UTF-8" standalone="yes"?>
<Relationships xmlns="http://schemas.openxmlformats.org/package/2006/relationships"><Relationship Id="rId3" Type="http://schemas.openxmlformats.org/officeDocument/2006/relationships/hyperlink" Target="mailto:mjmagalsky@micron.com" TargetMode="External"/><Relationship Id="rId2" Type="http://schemas.openxmlformats.org/officeDocument/2006/relationships/hyperlink" Target="http://www.micron.com/jobs" TargetMode="External"/><Relationship Id="rId1" Type="http://schemas.openxmlformats.org/officeDocument/2006/relationships/slideLayout" Target="../slideLayouts/slideLayout14.xml"/><Relationship Id="rId4" Type="http://schemas.openxmlformats.org/officeDocument/2006/relationships/hyperlink" Target="mailto:mcunliffe@micron.com"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p:cNvSpPr>
            <a:spLocks noGrp="1"/>
          </p:cNvSpPr>
          <p:nvPr>
            <p:ph type="body" sz="quarter" idx="15"/>
          </p:nvPr>
        </p:nvSpPr>
        <p:spPr>
          <a:xfrm>
            <a:off x="1780758" y="2873443"/>
            <a:ext cx="7363242" cy="632481"/>
          </a:xfrm>
        </p:spPr>
        <p:txBody>
          <a:bodyPr/>
          <a:lstStyle/>
          <a:p>
            <a:pPr lvl="0"/>
            <a:r>
              <a:rPr lang="en-US" dirty="0"/>
              <a:t>Mike Magalsky, Enterprise Architect, Micron Technology, Inc.</a:t>
            </a:r>
          </a:p>
        </p:txBody>
      </p:sp>
      <p:sp>
        <p:nvSpPr>
          <p:cNvPr id="31" name="Text Placeholder 30"/>
          <p:cNvSpPr>
            <a:spLocks noGrp="1"/>
          </p:cNvSpPr>
          <p:nvPr>
            <p:ph type="body" sz="quarter" idx="14"/>
          </p:nvPr>
        </p:nvSpPr>
        <p:spPr>
          <a:xfrm>
            <a:off x="-10510" y="544977"/>
            <a:ext cx="7857460" cy="1963614"/>
          </a:xfrm>
        </p:spPr>
        <p:txBody>
          <a:bodyPr/>
          <a:lstStyle/>
          <a:p>
            <a:r>
              <a:rPr lang="en-US" b="1" dirty="0"/>
              <a:t>“Big” Data Vault </a:t>
            </a:r>
            <a:r>
              <a:rPr lang="en-US" dirty="0"/>
              <a:t>@ Micron</a:t>
            </a:r>
          </a:p>
          <a:p>
            <a:r>
              <a:rPr lang="en-US" sz="1800" dirty="0"/>
              <a:t>Micron’s new </a:t>
            </a:r>
            <a:r>
              <a:rPr lang="en-US" sz="1800" b="1" dirty="0"/>
              <a:t>Global Data Warehouse</a:t>
            </a:r>
          </a:p>
          <a:p>
            <a:r>
              <a:rPr lang="en-US" sz="1400" dirty="0"/>
              <a:t>Massive Volumes with </a:t>
            </a:r>
            <a:r>
              <a:rPr lang="en-US" sz="1400" b="1" dirty="0"/>
              <a:t>Data Vault 2.0 </a:t>
            </a:r>
            <a:r>
              <a:rPr lang="en-US" sz="1400" dirty="0"/>
              <a:t>and</a:t>
            </a:r>
            <a:r>
              <a:rPr lang="en-US" sz="1400" b="1" dirty="0"/>
              <a:t> WhereScape</a:t>
            </a:r>
            <a:r>
              <a:rPr lang="en-US" sz="1400" dirty="0"/>
              <a:t> on </a:t>
            </a:r>
            <a:r>
              <a:rPr lang="en-US" sz="1400" b="1" dirty="0"/>
              <a:t>Teradata</a:t>
            </a:r>
            <a:r>
              <a:rPr lang="en-US" sz="1400" dirty="0"/>
              <a:t> </a:t>
            </a:r>
          </a:p>
          <a:p>
            <a:endParaRPr lang="en-US" b="1" dirty="0"/>
          </a:p>
        </p:txBody>
      </p:sp>
    </p:spTree>
    <p:extLst>
      <p:ext uri="{BB962C8B-B14F-4D97-AF65-F5344CB8AC3E}">
        <p14:creationId xmlns:p14="http://schemas.microsoft.com/office/powerpoint/2010/main" val="3264939517"/>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SDW Architecture – Each Site has one</a:t>
            </a:r>
          </a:p>
        </p:txBody>
      </p:sp>
      <p:sp>
        <p:nvSpPr>
          <p:cNvPr id="5" name="Slide Number Placeholder 4"/>
          <p:cNvSpPr>
            <a:spLocks noGrp="1"/>
          </p:cNvSpPr>
          <p:nvPr>
            <p:ph type="sldNum" sz="quarter" idx="4"/>
          </p:nvPr>
        </p:nvSpPr>
        <p:spPr/>
        <p:txBody>
          <a:bodyPr/>
          <a:lstStyle/>
          <a:p>
            <a:fld id="{0D904593-1668-4B95-BA96-EF3EF43EDF4E}" type="slidenum">
              <a:rPr lang="en-US" smtClean="0"/>
              <a:pPr/>
              <a:t>10</a:t>
            </a:fld>
            <a:endParaRPr lang="en-US" dirty="0"/>
          </a:p>
        </p:txBody>
      </p:sp>
      <p:sp>
        <p:nvSpPr>
          <p:cNvPr id="10" name="Text Placeholder 9"/>
          <p:cNvSpPr>
            <a:spLocks noGrp="1"/>
          </p:cNvSpPr>
          <p:nvPr>
            <p:ph type="body" sz="quarter" idx="14"/>
          </p:nvPr>
        </p:nvSpPr>
        <p:spPr/>
        <p:txBody>
          <a:bodyPr/>
          <a:lstStyle/>
          <a:p>
            <a:endParaRPr lang="en-US"/>
          </a:p>
        </p:txBody>
      </p:sp>
      <p:grpSp>
        <p:nvGrpSpPr>
          <p:cNvPr id="1111" name="Group 1110"/>
          <p:cNvGrpSpPr/>
          <p:nvPr/>
        </p:nvGrpSpPr>
        <p:grpSpPr>
          <a:xfrm>
            <a:off x="1213028" y="1717999"/>
            <a:ext cx="1028700" cy="480060"/>
            <a:chOff x="808753" y="2235421"/>
            <a:chExt cx="1371600" cy="640080"/>
          </a:xfrm>
        </p:grpSpPr>
        <p:sp>
          <p:nvSpPr>
            <p:cNvPr id="222" name="Rounded Rectangle 221"/>
            <p:cNvSpPr/>
            <p:nvPr/>
          </p:nvSpPr>
          <p:spPr>
            <a:xfrm>
              <a:off x="808753" y="2235421"/>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F2</a:t>
              </a:r>
            </a:p>
          </p:txBody>
        </p:sp>
        <p:grpSp>
          <p:nvGrpSpPr>
            <p:cNvPr id="766" name="Group 765"/>
            <p:cNvGrpSpPr/>
            <p:nvPr/>
          </p:nvGrpSpPr>
          <p:grpSpPr>
            <a:xfrm>
              <a:off x="915306" y="2296578"/>
              <a:ext cx="656955" cy="481346"/>
              <a:chOff x="1487013" y="2948381"/>
              <a:chExt cx="656955" cy="481346"/>
            </a:xfrm>
          </p:grpSpPr>
          <p:sp>
            <p:nvSpPr>
              <p:cNvPr id="223" name="Rectangle 222"/>
              <p:cNvSpPr/>
              <p:nvPr/>
            </p:nvSpPr>
            <p:spPr>
              <a:xfrm>
                <a:off x="1487014" y="3103890"/>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24" name="Rectangle 223"/>
              <p:cNvSpPr/>
              <p:nvPr/>
            </p:nvSpPr>
            <p:spPr>
              <a:xfrm>
                <a:off x="1487013" y="3126599"/>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225" name="Rectangle 224"/>
              <p:cNvSpPr/>
              <p:nvPr/>
            </p:nvSpPr>
            <p:spPr>
              <a:xfrm>
                <a:off x="1513254"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26" name="Rectangle 225"/>
              <p:cNvSpPr/>
              <p:nvPr/>
            </p:nvSpPr>
            <p:spPr>
              <a:xfrm>
                <a:off x="1619807"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27" name="Rectangle 226"/>
              <p:cNvSpPr/>
              <p:nvPr/>
            </p:nvSpPr>
            <p:spPr>
              <a:xfrm>
                <a:off x="1726360"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28" name="Rectangle 227"/>
              <p:cNvSpPr/>
              <p:nvPr/>
            </p:nvSpPr>
            <p:spPr>
              <a:xfrm>
                <a:off x="1832913"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29" name="Rectangle 228"/>
              <p:cNvSpPr/>
              <p:nvPr/>
            </p:nvSpPr>
            <p:spPr>
              <a:xfrm>
                <a:off x="1939468"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30" name="Rectangle 229"/>
              <p:cNvSpPr/>
              <p:nvPr/>
            </p:nvSpPr>
            <p:spPr>
              <a:xfrm>
                <a:off x="1997374" y="3047528"/>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31" name="Rectangle 230"/>
              <p:cNvSpPr/>
              <p:nvPr/>
            </p:nvSpPr>
            <p:spPr>
              <a:xfrm>
                <a:off x="1513254"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32" name="Rectangle 231"/>
              <p:cNvSpPr/>
              <p:nvPr/>
            </p:nvSpPr>
            <p:spPr>
              <a:xfrm>
                <a:off x="1619807"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33" name="Rectangle 232"/>
              <p:cNvSpPr/>
              <p:nvPr/>
            </p:nvSpPr>
            <p:spPr>
              <a:xfrm>
                <a:off x="1726360"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34" name="Rectangle 233"/>
              <p:cNvSpPr/>
              <p:nvPr/>
            </p:nvSpPr>
            <p:spPr>
              <a:xfrm>
                <a:off x="1832913"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35" name="Rectangle 234"/>
              <p:cNvSpPr/>
              <p:nvPr/>
            </p:nvSpPr>
            <p:spPr>
              <a:xfrm>
                <a:off x="1939468"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36" name="Freeform 235"/>
              <p:cNvSpPr/>
              <p:nvPr/>
            </p:nvSpPr>
            <p:spPr>
              <a:xfrm>
                <a:off x="2046829" y="2948381"/>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965" name="Group 964"/>
            <p:cNvGrpSpPr/>
            <p:nvPr/>
          </p:nvGrpSpPr>
          <p:grpSpPr>
            <a:xfrm>
              <a:off x="1701441" y="2394879"/>
              <a:ext cx="327443" cy="184125"/>
              <a:chOff x="4890305" y="1091446"/>
              <a:chExt cx="664361" cy="416604"/>
            </a:xfrm>
          </p:grpSpPr>
          <p:sp>
            <p:nvSpPr>
              <p:cNvPr id="967" name="Rounded Rectangle 966"/>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968" name="Group 967"/>
              <p:cNvGrpSpPr/>
              <p:nvPr/>
            </p:nvGrpSpPr>
            <p:grpSpPr>
              <a:xfrm>
                <a:off x="4949301" y="1134227"/>
                <a:ext cx="519489" cy="60348"/>
                <a:chOff x="4252385" y="4500804"/>
                <a:chExt cx="510355" cy="63317"/>
              </a:xfrm>
            </p:grpSpPr>
            <p:sp>
              <p:nvSpPr>
                <p:cNvPr id="971" name="Oval 970"/>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972" name="Oval 971"/>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973" name="Oval 972"/>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974" name="Oval 973"/>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969" name="Picture 9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970" name="Picture 9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grpSp>
        <p:nvGrpSpPr>
          <p:cNvPr id="1112" name="Group 1111"/>
          <p:cNvGrpSpPr/>
          <p:nvPr/>
        </p:nvGrpSpPr>
        <p:grpSpPr>
          <a:xfrm>
            <a:off x="1213028" y="2320315"/>
            <a:ext cx="1028700" cy="480060"/>
            <a:chOff x="804571" y="2983089"/>
            <a:chExt cx="1371600" cy="640080"/>
          </a:xfrm>
        </p:grpSpPr>
        <p:sp>
          <p:nvSpPr>
            <p:cNvPr id="177" name="Rounded Rectangle 176"/>
            <p:cNvSpPr/>
            <p:nvPr/>
          </p:nvSpPr>
          <p:spPr>
            <a:xfrm>
              <a:off x="804571" y="2983089"/>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F4</a:t>
              </a:r>
            </a:p>
          </p:txBody>
        </p:sp>
        <p:grpSp>
          <p:nvGrpSpPr>
            <p:cNvPr id="765" name="Group 764"/>
            <p:cNvGrpSpPr/>
            <p:nvPr/>
          </p:nvGrpSpPr>
          <p:grpSpPr>
            <a:xfrm>
              <a:off x="911124" y="3044246"/>
              <a:ext cx="656955" cy="481346"/>
              <a:chOff x="1482831" y="3696049"/>
              <a:chExt cx="656955" cy="481346"/>
            </a:xfrm>
          </p:grpSpPr>
          <p:sp>
            <p:nvSpPr>
              <p:cNvPr id="178" name="Rectangle 177"/>
              <p:cNvSpPr/>
              <p:nvPr/>
            </p:nvSpPr>
            <p:spPr>
              <a:xfrm>
                <a:off x="1482832" y="3851558"/>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9" name="Rectangle 178"/>
              <p:cNvSpPr/>
              <p:nvPr/>
            </p:nvSpPr>
            <p:spPr>
              <a:xfrm>
                <a:off x="1482831" y="3874267"/>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180" name="Rectangle 179"/>
              <p:cNvSpPr/>
              <p:nvPr/>
            </p:nvSpPr>
            <p:spPr>
              <a:xfrm>
                <a:off x="1509072" y="400288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1" name="Rectangle 180"/>
              <p:cNvSpPr/>
              <p:nvPr/>
            </p:nvSpPr>
            <p:spPr>
              <a:xfrm>
                <a:off x="1615625" y="400288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2" name="Rectangle 181"/>
              <p:cNvSpPr/>
              <p:nvPr/>
            </p:nvSpPr>
            <p:spPr>
              <a:xfrm>
                <a:off x="1722178" y="400288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3" name="Rectangle 182"/>
              <p:cNvSpPr/>
              <p:nvPr/>
            </p:nvSpPr>
            <p:spPr>
              <a:xfrm>
                <a:off x="1828731" y="400288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4" name="Rectangle 183"/>
              <p:cNvSpPr/>
              <p:nvPr/>
            </p:nvSpPr>
            <p:spPr>
              <a:xfrm>
                <a:off x="1935286" y="400288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5" name="Rectangle 184"/>
              <p:cNvSpPr/>
              <p:nvPr/>
            </p:nvSpPr>
            <p:spPr>
              <a:xfrm>
                <a:off x="1993192" y="3795196"/>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6" name="Rectangle 185"/>
              <p:cNvSpPr/>
              <p:nvPr/>
            </p:nvSpPr>
            <p:spPr>
              <a:xfrm>
                <a:off x="1509072" y="40799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7" name="Rectangle 186"/>
              <p:cNvSpPr/>
              <p:nvPr/>
            </p:nvSpPr>
            <p:spPr>
              <a:xfrm>
                <a:off x="1615625" y="40799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8" name="Rectangle 187"/>
              <p:cNvSpPr/>
              <p:nvPr/>
            </p:nvSpPr>
            <p:spPr>
              <a:xfrm>
                <a:off x="1722178" y="40799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9" name="Rectangle 188"/>
              <p:cNvSpPr/>
              <p:nvPr/>
            </p:nvSpPr>
            <p:spPr>
              <a:xfrm>
                <a:off x="1828731" y="40799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90" name="Rectangle 189"/>
              <p:cNvSpPr/>
              <p:nvPr/>
            </p:nvSpPr>
            <p:spPr>
              <a:xfrm>
                <a:off x="1935286" y="40799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91" name="Freeform 190"/>
              <p:cNvSpPr/>
              <p:nvPr/>
            </p:nvSpPr>
            <p:spPr>
              <a:xfrm>
                <a:off x="2042647" y="3696049"/>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976" name="Group 975"/>
            <p:cNvGrpSpPr/>
            <p:nvPr/>
          </p:nvGrpSpPr>
          <p:grpSpPr>
            <a:xfrm>
              <a:off x="1701441" y="3092933"/>
              <a:ext cx="327443" cy="184125"/>
              <a:chOff x="4890305" y="1091446"/>
              <a:chExt cx="664361" cy="416604"/>
            </a:xfrm>
          </p:grpSpPr>
          <p:sp>
            <p:nvSpPr>
              <p:cNvPr id="978" name="Rounded Rectangle 977"/>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979" name="Group 978"/>
              <p:cNvGrpSpPr/>
              <p:nvPr/>
            </p:nvGrpSpPr>
            <p:grpSpPr>
              <a:xfrm>
                <a:off x="4949301" y="1134227"/>
                <a:ext cx="519489" cy="60348"/>
                <a:chOff x="4252385" y="4500804"/>
                <a:chExt cx="510355" cy="63317"/>
              </a:xfrm>
            </p:grpSpPr>
            <p:sp>
              <p:nvSpPr>
                <p:cNvPr id="982" name="Oval 981"/>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983" name="Oval 982"/>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984" name="Oval 983"/>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985" name="Oval 984"/>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980" name="Picture 9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981" name="Picture 9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grpSp>
        <p:nvGrpSpPr>
          <p:cNvPr id="1113" name="Group 1112"/>
          <p:cNvGrpSpPr/>
          <p:nvPr/>
        </p:nvGrpSpPr>
        <p:grpSpPr>
          <a:xfrm>
            <a:off x="1213028" y="2922631"/>
            <a:ext cx="1028700" cy="480060"/>
            <a:chOff x="808753" y="3919216"/>
            <a:chExt cx="1371600" cy="640080"/>
          </a:xfrm>
        </p:grpSpPr>
        <p:sp>
          <p:nvSpPr>
            <p:cNvPr id="162" name="Rounded Rectangle 161"/>
            <p:cNvSpPr/>
            <p:nvPr/>
          </p:nvSpPr>
          <p:spPr>
            <a:xfrm>
              <a:off x="808753" y="3919216"/>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F6</a:t>
              </a:r>
            </a:p>
          </p:txBody>
        </p:sp>
        <p:grpSp>
          <p:nvGrpSpPr>
            <p:cNvPr id="764" name="Group 763"/>
            <p:cNvGrpSpPr/>
            <p:nvPr/>
          </p:nvGrpSpPr>
          <p:grpSpPr>
            <a:xfrm>
              <a:off x="915306" y="3980373"/>
              <a:ext cx="656955" cy="481346"/>
              <a:chOff x="1487013" y="4632176"/>
              <a:chExt cx="656955" cy="481346"/>
            </a:xfrm>
          </p:grpSpPr>
          <p:sp>
            <p:nvSpPr>
              <p:cNvPr id="163" name="Rectangle 162"/>
              <p:cNvSpPr/>
              <p:nvPr/>
            </p:nvSpPr>
            <p:spPr>
              <a:xfrm>
                <a:off x="1487014" y="4787685"/>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64" name="Rectangle 163"/>
              <p:cNvSpPr/>
              <p:nvPr/>
            </p:nvSpPr>
            <p:spPr>
              <a:xfrm>
                <a:off x="1487013" y="4810394"/>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165" name="Rectangle 164"/>
              <p:cNvSpPr/>
              <p:nvPr/>
            </p:nvSpPr>
            <p:spPr>
              <a:xfrm>
                <a:off x="1513254" y="493901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66" name="Rectangle 165"/>
              <p:cNvSpPr/>
              <p:nvPr/>
            </p:nvSpPr>
            <p:spPr>
              <a:xfrm>
                <a:off x="1619807" y="493901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67" name="Rectangle 166"/>
              <p:cNvSpPr/>
              <p:nvPr/>
            </p:nvSpPr>
            <p:spPr>
              <a:xfrm>
                <a:off x="1726360" y="493901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68" name="Rectangle 167"/>
              <p:cNvSpPr/>
              <p:nvPr/>
            </p:nvSpPr>
            <p:spPr>
              <a:xfrm>
                <a:off x="1832913" y="493901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69" name="Rectangle 168"/>
              <p:cNvSpPr/>
              <p:nvPr/>
            </p:nvSpPr>
            <p:spPr>
              <a:xfrm>
                <a:off x="1939468" y="493901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0" name="Rectangle 169"/>
              <p:cNvSpPr/>
              <p:nvPr/>
            </p:nvSpPr>
            <p:spPr>
              <a:xfrm>
                <a:off x="1997374" y="4731323"/>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1" name="Rectangle 170"/>
              <p:cNvSpPr/>
              <p:nvPr/>
            </p:nvSpPr>
            <p:spPr>
              <a:xfrm>
                <a:off x="1513254" y="501604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2" name="Rectangle 171"/>
              <p:cNvSpPr/>
              <p:nvPr/>
            </p:nvSpPr>
            <p:spPr>
              <a:xfrm>
                <a:off x="1619807" y="501604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3" name="Rectangle 172"/>
              <p:cNvSpPr/>
              <p:nvPr/>
            </p:nvSpPr>
            <p:spPr>
              <a:xfrm>
                <a:off x="1726360" y="501604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4" name="Rectangle 173"/>
              <p:cNvSpPr/>
              <p:nvPr/>
            </p:nvSpPr>
            <p:spPr>
              <a:xfrm>
                <a:off x="1832913" y="501604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5" name="Rectangle 174"/>
              <p:cNvSpPr/>
              <p:nvPr/>
            </p:nvSpPr>
            <p:spPr>
              <a:xfrm>
                <a:off x="1939468" y="501604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6" name="Freeform 175"/>
              <p:cNvSpPr/>
              <p:nvPr/>
            </p:nvSpPr>
            <p:spPr>
              <a:xfrm>
                <a:off x="2046829" y="4632176"/>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987" name="Group 986"/>
            <p:cNvGrpSpPr/>
            <p:nvPr/>
          </p:nvGrpSpPr>
          <p:grpSpPr>
            <a:xfrm>
              <a:off x="1701441" y="4046826"/>
              <a:ext cx="327443" cy="184125"/>
              <a:chOff x="4890305" y="1091446"/>
              <a:chExt cx="664361" cy="416604"/>
            </a:xfrm>
          </p:grpSpPr>
          <p:sp>
            <p:nvSpPr>
              <p:cNvPr id="989" name="Rounded Rectangle 988"/>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990" name="Group 989"/>
              <p:cNvGrpSpPr/>
              <p:nvPr/>
            </p:nvGrpSpPr>
            <p:grpSpPr>
              <a:xfrm>
                <a:off x="4949301" y="1134227"/>
                <a:ext cx="519489" cy="60348"/>
                <a:chOff x="4252385" y="4500804"/>
                <a:chExt cx="510355" cy="63317"/>
              </a:xfrm>
            </p:grpSpPr>
            <p:sp>
              <p:nvSpPr>
                <p:cNvPr id="993" name="Oval 992"/>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994" name="Oval 993"/>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995" name="Oval 994"/>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996" name="Oval 995"/>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991" name="Picture 9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992" name="Picture 9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grpSp>
        <p:nvGrpSpPr>
          <p:cNvPr id="1114" name="Group 1113"/>
          <p:cNvGrpSpPr/>
          <p:nvPr/>
        </p:nvGrpSpPr>
        <p:grpSpPr>
          <a:xfrm>
            <a:off x="1213028" y="3524947"/>
            <a:ext cx="1028700" cy="480060"/>
            <a:chOff x="807637" y="4644685"/>
            <a:chExt cx="1371600" cy="640080"/>
          </a:xfrm>
        </p:grpSpPr>
        <p:sp>
          <p:nvSpPr>
            <p:cNvPr id="741" name="Rounded Rectangle 740"/>
            <p:cNvSpPr/>
            <p:nvPr/>
          </p:nvSpPr>
          <p:spPr>
            <a:xfrm>
              <a:off x="807637" y="4644685"/>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F17</a:t>
              </a:r>
            </a:p>
          </p:txBody>
        </p:sp>
        <p:grpSp>
          <p:nvGrpSpPr>
            <p:cNvPr id="763" name="Group 762"/>
            <p:cNvGrpSpPr/>
            <p:nvPr/>
          </p:nvGrpSpPr>
          <p:grpSpPr>
            <a:xfrm>
              <a:off x="914190" y="4705842"/>
              <a:ext cx="656955" cy="481346"/>
              <a:chOff x="1485897" y="5357645"/>
              <a:chExt cx="656955" cy="481346"/>
            </a:xfrm>
          </p:grpSpPr>
          <p:sp>
            <p:nvSpPr>
              <p:cNvPr id="742" name="Rectangle 741"/>
              <p:cNvSpPr/>
              <p:nvPr/>
            </p:nvSpPr>
            <p:spPr>
              <a:xfrm>
                <a:off x="1485898" y="5513154"/>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43" name="Rectangle 742"/>
              <p:cNvSpPr/>
              <p:nvPr/>
            </p:nvSpPr>
            <p:spPr>
              <a:xfrm>
                <a:off x="1485897" y="5535863"/>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744" name="Rectangle 743"/>
              <p:cNvSpPr/>
              <p:nvPr/>
            </p:nvSpPr>
            <p:spPr>
              <a:xfrm>
                <a:off x="1512138" y="5664484"/>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45" name="Rectangle 744"/>
              <p:cNvSpPr/>
              <p:nvPr/>
            </p:nvSpPr>
            <p:spPr>
              <a:xfrm>
                <a:off x="1618691" y="5664484"/>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46" name="Rectangle 745"/>
              <p:cNvSpPr/>
              <p:nvPr/>
            </p:nvSpPr>
            <p:spPr>
              <a:xfrm>
                <a:off x="1725244" y="5664484"/>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47" name="Rectangle 746"/>
              <p:cNvSpPr/>
              <p:nvPr/>
            </p:nvSpPr>
            <p:spPr>
              <a:xfrm>
                <a:off x="1831797" y="5664484"/>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48" name="Rectangle 747"/>
              <p:cNvSpPr/>
              <p:nvPr/>
            </p:nvSpPr>
            <p:spPr>
              <a:xfrm>
                <a:off x="1938352" y="5664484"/>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49" name="Rectangle 748"/>
              <p:cNvSpPr/>
              <p:nvPr/>
            </p:nvSpPr>
            <p:spPr>
              <a:xfrm>
                <a:off x="1996258" y="5456792"/>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50" name="Rectangle 749"/>
              <p:cNvSpPr/>
              <p:nvPr/>
            </p:nvSpPr>
            <p:spPr>
              <a:xfrm>
                <a:off x="1512138" y="574151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51" name="Rectangle 750"/>
              <p:cNvSpPr/>
              <p:nvPr/>
            </p:nvSpPr>
            <p:spPr>
              <a:xfrm>
                <a:off x="1618691" y="574151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52" name="Rectangle 751"/>
              <p:cNvSpPr/>
              <p:nvPr/>
            </p:nvSpPr>
            <p:spPr>
              <a:xfrm>
                <a:off x="1725244" y="574151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53" name="Rectangle 752"/>
              <p:cNvSpPr/>
              <p:nvPr/>
            </p:nvSpPr>
            <p:spPr>
              <a:xfrm>
                <a:off x="1831797" y="574151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54" name="Rectangle 753"/>
              <p:cNvSpPr/>
              <p:nvPr/>
            </p:nvSpPr>
            <p:spPr>
              <a:xfrm>
                <a:off x="1938352" y="574151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55" name="Freeform 754"/>
              <p:cNvSpPr/>
              <p:nvPr/>
            </p:nvSpPr>
            <p:spPr>
              <a:xfrm>
                <a:off x="2045713" y="5357645"/>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998" name="Group 997"/>
            <p:cNvGrpSpPr/>
            <p:nvPr/>
          </p:nvGrpSpPr>
          <p:grpSpPr>
            <a:xfrm>
              <a:off x="1701441" y="4776028"/>
              <a:ext cx="327443" cy="184125"/>
              <a:chOff x="4890305" y="1091446"/>
              <a:chExt cx="664361" cy="416604"/>
            </a:xfrm>
          </p:grpSpPr>
          <p:sp>
            <p:nvSpPr>
              <p:cNvPr id="1000" name="Rounded Rectangle 999"/>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1001" name="Group 1000"/>
              <p:cNvGrpSpPr/>
              <p:nvPr/>
            </p:nvGrpSpPr>
            <p:grpSpPr>
              <a:xfrm>
                <a:off x="4949301" y="1134227"/>
                <a:ext cx="519489" cy="60348"/>
                <a:chOff x="4252385" y="4500804"/>
                <a:chExt cx="510355" cy="63317"/>
              </a:xfrm>
            </p:grpSpPr>
            <p:sp>
              <p:nvSpPr>
                <p:cNvPr id="1004" name="Oval 1003"/>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05" name="Oval 1004"/>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06" name="Oval 1005"/>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07" name="Oval 1006"/>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1002" name="Picture 10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1003" name="Picture 10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grpSp>
        <p:nvGrpSpPr>
          <p:cNvPr id="1097" name="Group 1096"/>
          <p:cNvGrpSpPr/>
          <p:nvPr/>
        </p:nvGrpSpPr>
        <p:grpSpPr>
          <a:xfrm>
            <a:off x="2844449" y="903110"/>
            <a:ext cx="1028700" cy="480060"/>
            <a:chOff x="7932351" y="984817"/>
            <a:chExt cx="1371600" cy="640080"/>
          </a:xfrm>
        </p:grpSpPr>
        <p:sp>
          <p:nvSpPr>
            <p:cNvPr id="237" name="Rounded Rectangle 236"/>
            <p:cNvSpPr/>
            <p:nvPr/>
          </p:nvSpPr>
          <p:spPr>
            <a:xfrm>
              <a:off x="7932351" y="984817"/>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F10N</a:t>
              </a:r>
            </a:p>
          </p:txBody>
        </p:sp>
        <p:grpSp>
          <p:nvGrpSpPr>
            <p:cNvPr id="756" name="Group 755"/>
            <p:cNvGrpSpPr/>
            <p:nvPr/>
          </p:nvGrpSpPr>
          <p:grpSpPr>
            <a:xfrm>
              <a:off x="8579322" y="1007062"/>
              <a:ext cx="656955" cy="481346"/>
              <a:chOff x="8038904" y="1045974"/>
              <a:chExt cx="656955" cy="481346"/>
            </a:xfrm>
          </p:grpSpPr>
          <p:sp>
            <p:nvSpPr>
              <p:cNvPr id="238" name="Rectangle 237"/>
              <p:cNvSpPr/>
              <p:nvPr/>
            </p:nvSpPr>
            <p:spPr>
              <a:xfrm>
                <a:off x="8038905" y="1201483"/>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39" name="Rectangle 238"/>
              <p:cNvSpPr/>
              <p:nvPr/>
            </p:nvSpPr>
            <p:spPr>
              <a:xfrm>
                <a:off x="8038904" y="1224192"/>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240" name="Rectangle 239"/>
              <p:cNvSpPr/>
              <p:nvPr/>
            </p:nvSpPr>
            <p:spPr>
              <a:xfrm>
                <a:off x="8065145" y="135281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1" name="Rectangle 240"/>
              <p:cNvSpPr/>
              <p:nvPr/>
            </p:nvSpPr>
            <p:spPr>
              <a:xfrm>
                <a:off x="8171698" y="135281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2" name="Rectangle 241"/>
              <p:cNvSpPr/>
              <p:nvPr/>
            </p:nvSpPr>
            <p:spPr>
              <a:xfrm>
                <a:off x="8278251" y="135281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3" name="Rectangle 242"/>
              <p:cNvSpPr/>
              <p:nvPr/>
            </p:nvSpPr>
            <p:spPr>
              <a:xfrm>
                <a:off x="8384804" y="135281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4" name="Rectangle 243"/>
              <p:cNvSpPr/>
              <p:nvPr/>
            </p:nvSpPr>
            <p:spPr>
              <a:xfrm>
                <a:off x="8491359" y="135281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5" name="Rectangle 244"/>
              <p:cNvSpPr/>
              <p:nvPr/>
            </p:nvSpPr>
            <p:spPr>
              <a:xfrm>
                <a:off x="8549265" y="1145121"/>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6" name="Rectangle 245"/>
              <p:cNvSpPr/>
              <p:nvPr/>
            </p:nvSpPr>
            <p:spPr>
              <a:xfrm>
                <a:off x="8065145" y="142984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7" name="Rectangle 246"/>
              <p:cNvSpPr/>
              <p:nvPr/>
            </p:nvSpPr>
            <p:spPr>
              <a:xfrm>
                <a:off x="8171698" y="142984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8" name="Rectangle 247"/>
              <p:cNvSpPr/>
              <p:nvPr/>
            </p:nvSpPr>
            <p:spPr>
              <a:xfrm>
                <a:off x="8278251" y="142984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9" name="Rectangle 248"/>
              <p:cNvSpPr/>
              <p:nvPr/>
            </p:nvSpPr>
            <p:spPr>
              <a:xfrm>
                <a:off x="8384804" y="142984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50" name="Rectangle 249"/>
              <p:cNvSpPr/>
              <p:nvPr/>
            </p:nvSpPr>
            <p:spPr>
              <a:xfrm>
                <a:off x="8491359" y="142984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51" name="Freeform 250"/>
              <p:cNvSpPr/>
              <p:nvPr/>
            </p:nvSpPr>
            <p:spPr>
              <a:xfrm>
                <a:off x="8598720" y="1045974"/>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1009" name="Group 1008"/>
            <p:cNvGrpSpPr/>
            <p:nvPr/>
          </p:nvGrpSpPr>
          <p:grpSpPr>
            <a:xfrm>
              <a:off x="8022211" y="1224231"/>
              <a:ext cx="327443" cy="184125"/>
              <a:chOff x="4890305" y="1091446"/>
              <a:chExt cx="664361" cy="416604"/>
            </a:xfrm>
          </p:grpSpPr>
          <p:sp>
            <p:nvSpPr>
              <p:cNvPr id="1011" name="Rounded Rectangle 1010"/>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1012" name="Group 1011"/>
              <p:cNvGrpSpPr/>
              <p:nvPr/>
            </p:nvGrpSpPr>
            <p:grpSpPr>
              <a:xfrm>
                <a:off x="4949301" y="1134227"/>
                <a:ext cx="519489" cy="60348"/>
                <a:chOff x="4252385" y="4500804"/>
                <a:chExt cx="510355" cy="63317"/>
              </a:xfrm>
            </p:grpSpPr>
            <p:sp>
              <p:nvSpPr>
                <p:cNvPr id="1015" name="Oval 1014"/>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16" name="Oval 1015"/>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17" name="Oval 1016"/>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18" name="Oval 1017"/>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1013" name="Picture 10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1014" name="Picture 10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grpSp>
        <p:nvGrpSpPr>
          <p:cNvPr id="1099" name="Group 1098"/>
          <p:cNvGrpSpPr/>
          <p:nvPr/>
        </p:nvGrpSpPr>
        <p:grpSpPr>
          <a:xfrm>
            <a:off x="6863042" y="2329740"/>
            <a:ext cx="1028700" cy="480060"/>
            <a:chOff x="7918288" y="1705290"/>
            <a:chExt cx="1371600" cy="640080"/>
          </a:xfrm>
        </p:grpSpPr>
        <p:sp>
          <p:nvSpPr>
            <p:cNvPr id="252" name="Rounded Rectangle 251"/>
            <p:cNvSpPr/>
            <p:nvPr/>
          </p:nvSpPr>
          <p:spPr>
            <a:xfrm>
              <a:off x="7918288" y="1705290"/>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MSB</a:t>
              </a:r>
            </a:p>
          </p:txBody>
        </p:sp>
        <p:grpSp>
          <p:nvGrpSpPr>
            <p:cNvPr id="757" name="Group 756"/>
            <p:cNvGrpSpPr/>
            <p:nvPr/>
          </p:nvGrpSpPr>
          <p:grpSpPr>
            <a:xfrm>
              <a:off x="8579322" y="1727535"/>
              <a:ext cx="656955" cy="481346"/>
              <a:chOff x="8024841" y="1766447"/>
              <a:chExt cx="656955" cy="481346"/>
            </a:xfrm>
          </p:grpSpPr>
          <p:sp>
            <p:nvSpPr>
              <p:cNvPr id="253" name="Rectangle 252"/>
              <p:cNvSpPr/>
              <p:nvPr/>
            </p:nvSpPr>
            <p:spPr>
              <a:xfrm>
                <a:off x="8024842" y="1921956"/>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54" name="Rectangle 253"/>
              <p:cNvSpPr/>
              <p:nvPr/>
            </p:nvSpPr>
            <p:spPr>
              <a:xfrm>
                <a:off x="8024841" y="1944665"/>
                <a:ext cx="656955" cy="9194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255" name="Rectangle 254"/>
              <p:cNvSpPr/>
              <p:nvPr/>
            </p:nvSpPr>
            <p:spPr>
              <a:xfrm>
                <a:off x="8051082"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56" name="Rectangle 255"/>
              <p:cNvSpPr/>
              <p:nvPr/>
            </p:nvSpPr>
            <p:spPr>
              <a:xfrm>
                <a:off x="8157635"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57" name="Rectangle 256"/>
              <p:cNvSpPr/>
              <p:nvPr/>
            </p:nvSpPr>
            <p:spPr>
              <a:xfrm>
                <a:off x="8264188"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58" name="Rectangle 257"/>
              <p:cNvSpPr/>
              <p:nvPr/>
            </p:nvSpPr>
            <p:spPr>
              <a:xfrm>
                <a:off x="8370741"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59" name="Rectangle 258"/>
              <p:cNvSpPr/>
              <p:nvPr/>
            </p:nvSpPr>
            <p:spPr>
              <a:xfrm>
                <a:off x="8477296"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0" name="Rectangle 259"/>
              <p:cNvSpPr/>
              <p:nvPr/>
            </p:nvSpPr>
            <p:spPr>
              <a:xfrm>
                <a:off x="8535202" y="1865594"/>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1" name="Rectangle 260"/>
              <p:cNvSpPr/>
              <p:nvPr/>
            </p:nvSpPr>
            <p:spPr>
              <a:xfrm>
                <a:off x="8051082"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2" name="Rectangle 261"/>
              <p:cNvSpPr/>
              <p:nvPr/>
            </p:nvSpPr>
            <p:spPr>
              <a:xfrm>
                <a:off x="8157635"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3" name="Rectangle 262"/>
              <p:cNvSpPr/>
              <p:nvPr/>
            </p:nvSpPr>
            <p:spPr>
              <a:xfrm>
                <a:off x="8264188"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4" name="Rectangle 263"/>
              <p:cNvSpPr/>
              <p:nvPr/>
            </p:nvSpPr>
            <p:spPr>
              <a:xfrm>
                <a:off x="8370741"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5" name="Rectangle 264"/>
              <p:cNvSpPr/>
              <p:nvPr/>
            </p:nvSpPr>
            <p:spPr>
              <a:xfrm>
                <a:off x="8477296"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6" name="Freeform 265"/>
              <p:cNvSpPr/>
              <p:nvPr/>
            </p:nvSpPr>
            <p:spPr>
              <a:xfrm>
                <a:off x="8584657" y="1766447"/>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1020" name="Group 1019"/>
            <p:cNvGrpSpPr/>
            <p:nvPr/>
          </p:nvGrpSpPr>
          <p:grpSpPr>
            <a:xfrm>
              <a:off x="8022211" y="1955604"/>
              <a:ext cx="327443" cy="184125"/>
              <a:chOff x="4890305" y="1091446"/>
              <a:chExt cx="664361" cy="416604"/>
            </a:xfrm>
          </p:grpSpPr>
          <p:sp>
            <p:nvSpPr>
              <p:cNvPr id="1022" name="Rounded Rectangle 1021"/>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1023" name="Group 1022"/>
              <p:cNvGrpSpPr/>
              <p:nvPr/>
            </p:nvGrpSpPr>
            <p:grpSpPr>
              <a:xfrm>
                <a:off x="4949301" y="1134227"/>
                <a:ext cx="519489" cy="60348"/>
                <a:chOff x="4252385" y="4500804"/>
                <a:chExt cx="510355" cy="63317"/>
              </a:xfrm>
            </p:grpSpPr>
            <p:sp>
              <p:nvSpPr>
                <p:cNvPr id="1026" name="Oval 1025"/>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27" name="Oval 1026"/>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28" name="Oval 1027"/>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29" name="Oval 1028"/>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1024" name="Picture 10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1025" name="Picture 10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grpSp>
        <p:nvGrpSpPr>
          <p:cNvPr id="1101" name="Group 1100"/>
          <p:cNvGrpSpPr/>
          <p:nvPr/>
        </p:nvGrpSpPr>
        <p:grpSpPr>
          <a:xfrm>
            <a:off x="5105507" y="882713"/>
            <a:ext cx="1028700" cy="480060"/>
            <a:chOff x="7936533" y="2408301"/>
            <a:chExt cx="1371600" cy="640080"/>
          </a:xfrm>
        </p:grpSpPr>
        <p:sp>
          <p:nvSpPr>
            <p:cNvPr id="192" name="Rounded Rectangle 191"/>
            <p:cNvSpPr/>
            <p:nvPr/>
          </p:nvSpPr>
          <p:spPr>
            <a:xfrm>
              <a:off x="7936533" y="2408301"/>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F15</a:t>
              </a:r>
            </a:p>
          </p:txBody>
        </p:sp>
        <p:grpSp>
          <p:nvGrpSpPr>
            <p:cNvPr id="758" name="Group 757"/>
            <p:cNvGrpSpPr/>
            <p:nvPr/>
          </p:nvGrpSpPr>
          <p:grpSpPr>
            <a:xfrm>
              <a:off x="8579322" y="2430546"/>
              <a:ext cx="656955" cy="481346"/>
              <a:chOff x="8043086" y="2469458"/>
              <a:chExt cx="656955" cy="481346"/>
            </a:xfrm>
          </p:grpSpPr>
          <p:sp>
            <p:nvSpPr>
              <p:cNvPr id="193" name="Rectangle 192"/>
              <p:cNvSpPr/>
              <p:nvPr/>
            </p:nvSpPr>
            <p:spPr>
              <a:xfrm>
                <a:off x="8043087" y="2624967"/>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94" name="Rectangle 193"/>
              <p:cNvSpPr/>
              <p:nvPr/>
            </p:nvSpPr>
            <p:spPr>
              <a:xfrm>
                <a:off x="8043086" y="2647676"/>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195" name="Rectangle 194"/>
              <p:cNvSpPr/>
              <p:nvPr/>
            </p:nvSpPr>
            <p:spPr>
              <a:xfrm>
                <a:off x="8069327" y="277629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96" name="Rectangle 195"/>
              <p:cNvSpPr/>
              <p:nvPr/>
            </p:nvSpPr>
            <p:spPr>
              <a:xfrm>
                <a:off x="8175880" y="277629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97" name="Rectangle 196"/>
              <p:cNvSpPr/>
              <p:nvPr/>
            </p:nvSpPr>
            <p:spPr>
              <a:xfrm>
                <a:off x="8282433" y="277629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98" name="Rectangle 197"/>
              <p:cNvSpPr/>
              <p:nvPr/>
            </p:nvSpPr>
            <p:spPr>
              <a:xfrm>
                <a:off x="8388986" y="277629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99" name="Rectangle 198"/>
              <p:cNvSpPr/>
              <p:nvPr/>
            </p:nvSpPr>
            <p:spPr>
              <a:xfrm>
                <a:off x="8495541" y="277629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0" name="Rectangle 199"/>
              <p:cNvSpPr/>
              <p:nvPr/>
            </p:nvSpPr>
            <p:spPr>
              <a:xfrm>
                <a:off x="8553447" y="2568605"/>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1" name="Rectangle 200"/>
              <p:cNvSpPr/>
              <p:nvPr/>
            </p:nvSpPr>
            <p:spPr>
              <a:xfrm>
                <a:off x="8069327" y="285332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2" name="Rectangle 201"/>
              <p:cNvSpPr/>
              <p:nvPr/>
            </p:nvSpPr>
            <p:spPr>
              <a:xfrm>
                <a:off x="8175880" y="285332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3" name="Rectangle 202"/>
              <p:cNvSpPr/>
              <p:nvPr/>
            </p:nvSpPr>
            <p:spPr>
              <a:xfrm>
                <a:off x="8282433" y="285332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4" name="Rectangle 203"/>
              <p:cNvSpPr/>
              <p:nvPr/>
            </p:nvSpPr>
            <p:spPr>
              <a:xfrm>
                <a:off x="8388986" y="285332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5" name="Rectangle 204"/>
              <p:cNvSpPr/>
              <p:nvPr/>
            </p:nvSpPr>
            <p:spPr>
              <a:xfrm>
                <a:off x="8495541" y="285332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6" name="Freeform 205"/>
              <p:cNvSpPr/>
              <p:nvPr/>
            </p:nvSpPr>
            <p:spPr>
              <a:xfrm>
                <a:off x="8602902" y="2469458"/>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1031" name="Group 1030"/>
            <p:cNvGrpSpPr/>
            <p:nvPr/>
          </p:nvGrpSpPr>
          <p:grpSpPr>
            <a:xfrm>
              <a:off x="8022211" y="2642601"/>
              <a:ext cx="327443" cy="184125"/>
              <a:chOff x="4890305" y="1091446"/>
              <a:chExt cx="664361" cy="416604"/>
            </a:xfrm>
          </p:grpSpPr>
          <p:sp>
            <p:nvSpPr>
              <p:cNvPr id="1033" name="Rounded Rectangle 1032"/>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1034" name="Group 1033"/>
              <p:cNvGrpSpPr/>
              <p:nvPr/>
            </p:nvGrpSpPr>
            <p:grpSpPr>
              <a:xfrm>
                <a:off x="4949301" y="1134227"/>
                <a:ext cx="519489" cy="60348"/>
                <a:chOff x="4252385" y="4500804"/>
                <a:chExt cx="510355" cy="63317"/>
              </a:xfrm>
            </p:grpSpPr>
            <p:sp>
              <p:nvSpPr>
                <p:cNvPr id="1037" name="Oval 1036"/>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38" name="Oval 1037"/>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39" name="Oval 1038"/>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40" name="Oval 1039"/>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1035" name="Picture 10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1036" name="Picture 10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grpSp>
        <p:nvGrpSpPr>
          <p:cNvPr id="1103" name="Group 1102"/>
          <p:cNvGrpSpPr/>
          <p:nvPr/>
        </p:nvGrpSpPr>
        <p:grpSpPr>
          <a:xfrm>
            <a:off x="6229733" y="882713"/>
            <a:ext cx="1028700" cy="480060"/>
            <a:chOff x="7932351" y="3963099"/>
            <a:chExt cx="1371600" cy="640080"/>
          </a:xfrm>
        </p:grpSpPr>
        <p:sp>
          <p:nvSpPr>
            <p:cNvPr id="267" name="Rounded Rectangle 266"/>
            <p:cNvSpPr/>
            <p:nvPr/>
          </p:nvSpPr>
          <p:spPr>
            <a:xfrm>
              <a:off x="7932351" y="3963099"/>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F16</a:t>
              </a:r>
            </a:p>
          </p:txBody>
        </p:sp>
        <p:grpSp>
          <p:nvGrpSpPr>
            <p:cNvPr id="760" name="Group 759"/>
            <p:cNvGrpSpPr/>
            <p:nvPr/>
          </p:nvGrpSpPr>
          <p:grpSpPr>
            <a:xfrm>
              <a:off x="8579322" y="3985344"/>
              <a:ext cx="656955" cy="481346"/>
              <a:chOff x="8038904" y="4024256"/>
              <a:chExt cx="656955" cy="481346"/>
            </a:xfrm>
          </p:grpSpPr>
          <p:sp>
            <p:nvSpPr>
              <p:cNvPr id="268" name="Rectangle 267"/>
              <p:cNvSpPr/>
              <p:nvPr/>
            </p:nvSpPr>
            <p:spPr>
              <a:xfrm>
                <a:off x="8038905" y="4179765"/>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9" name="Rectangle 268"/>
              <p:cNvSpPr/>
              <p:nvPr/>
            </p:nvSpPr>
            <p:spPr>
              <a:xfrm>
                <a:off x="8038904" y="4202474"/>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270" name="Rectangle 269"/>
              <p:cNvSpPr/>
              <p:nvPr/>
            </p:nvSpPr>
            <p:spPr>
              <a:xfrm>
                <a:off x="8065145" y="433109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1" name="Rectangle 270"/>
              <p:cNvSpPr/>
              <p:nvPr/>
            </p:nvSpPr>
            <p:spPr>
              <a:xfrm>
                <a:off x="8171698" y="433109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2" name="Rectangle 271"/>
              <p:cNvSpPr/>
              <p:nvPr/>
            </p:nvSpPr>
            <p:spPr>
              <a:xfrm>
                <a:off x="8278251" y="433109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3" name="Rectangle 272"/>
              <p:cNvSpPr/>
              <p:nvPr/>
            </p:nvSpPr>
            <p:spPr>
              <a:xfrm>
                <a:off x="8384804" y="433109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4" name="Rectangle 273"/>
              <p:cNvSpPr/>
              <p:nvPr/>
            </p:nvSpPr>
            <p:spPr>
              <a:xfrm>
                <a:off x="8491359" y="433109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5" name="Rectangle 274"/>
              <p:cNvSpPr/>
              <p:nvPr/>
            </p:nvSpPr>
            <p:spPr>
              <a:xfrm>
                <a:off x="8549265" y="4123403"/>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6" name="Rectangle 275"/>
              <p:cNvSpPr/>
              <p:nvPr/>
            </p:nvSpPr>
            <p:spPr>
              <a:xfrm>
                <a:off x="8065145" y="440812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7" name="Rectangle 276"/>
              <p:cNvSpPr/>
              <p:nvPr/>
            </p:nvSpPr>
            <p:spPr>
              <a:xfrm>
                <a:off x="8171698" y="440812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8" name="Rectangle 277"/>
              <p:cNvSpPr/>
              <p:nvPr/>
            </p:nvSpPr>
            <p:spPr>
              <a:xfrm>
                <a:off x="8278251" y="440812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9" name="Rectangle 278"/>
              <p:cNvSpPr/>
              <p:nvPr/>
            </p:nvSpPr>
            <p:spPr>
              <a:xfrm>
                <a:off x="8384804" y="440812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80" name="Rectangle 279"/>
              <p:cNvSpPr/>
              <p:nvPr/>
            </p:nvSpPr>
            <p:spPr>
              <a:xfrm>
                <a:off x="8491359" y="440812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81" name="Freeform 280"/>
              <p:cNvSpPr/>
              <p:nvPr/>
            </p:nvSpPr>
            <p:spPr>
              <a:xfrm>
                <a:off x="8598720" y="4024256"/>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1064" name="Group 1063"/>
            <p:cNvGrpSpPr/>
            <p:nvPr/>
          </p:nvGrpSpPr>
          <p:grpSpPr>
            <a:xfrm>
              <a:off x="8022211" y="4216461"/>
              <a:ext cx="327443" cy="184125"/>
              <a:chOff x="4890305" y="1091446"/>
              <a:chExt cx="664361" cy="416604"/>
            </a:xfrm>
          </p:grpSpPr>
          <p:sp>
            <p:nvSpPr>
              <p:cNvPr id="1066" name="Rounded Rectangle 1065"/>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1067" name="Group 1066"/>
              <p:cNvGrpSpPr/>
              <p:nvPr/>
            </p:nvGrpSpPr>
            <p:grpSpPr>
              <a:xfrm>
                <a:off x="4949301" y="1134227"/>
                <a:ext cx="519489" cy="60348"/>
                <a:chOff x="4252385" y="4500804"/>
                <a:chExt cx="510355" cy="63317"/>
              </a:xfrm>
            </p:grpSpPr>
            <p:sp>
              <p:nvSpPr>
                <p:cNvPr id="1070" name="Oval 1069"/>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71" name="Oval 1070"/>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72" name="Oval 1071"/>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73" name="Oval 1072"/>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1068" name="Picture 10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1069" name="Picture 10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grpSp>
        <p:nvGrpSpPr>
          <p:cNvPr id="1104" name="Group 1103"/>
          <p:cNvGrpSpPr/>
          <p:nvPr/>
        </p:nvGrpSpPr>
        <p:grpSpPr>
          <a:xfrm>
            <a:off x="3973492" y="892820"/>
            <a:ext cx="1028700" cy="480060"/>
            <a:chOff x="7932351" y="4676383"/>
            <a:chExt cx="1371600" cy="640080"/>
          </a:xfrm>
        </p:grpSpPr>
        <p:sp>
          <p:nvSpPr>
            <p:cNvPr id="282" name="Rounded Rectangle 281"/>
            <p:cNvSpPr/>
            <p:nvPr/>
          </p:nvSpPr>
          <p:spPr>
            <a:xfrm>
              <a:off x="7932351" y="4676383"/>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F11</a:t>
              </a:r>
            </a:p>
          </p:txBody>
        </p:sp>
        <p:grpSp>
          <p:nvGrpSpPr>
            <p:cNvPr id="761" name="Group 760"/>
            <p:cNvGrpSpPr/>
            <p:nvPr/>
          </p:nvGrpSpPr>
          <p:grpSpPr>
            <a:xfrm>
              <a:off x="8579322" y="4698628"/>
              <a:ext cx="656955" cy="481346"/>
              <a:chOff x="8038904" y="4737540"/>
              <a:chExt cx="656955" cy="481346"/>
            </a:xfrm>
          </p:grpSpPr>
          <p:sp>
            <p:nvSpPr>
              <p:cNvPr id="283" name="Rectangle 282"/>
              <p:cNvSpPr/>
              <p:nvPr/>
            </p:nvSpPr>
            <p:spPr>
              <a:xfrm>
                <a:off x="8038905" y="4893049"/>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84" name="Rectangle 283"/>
              <p:cNvSpPr/>
              <p:nvPr/>
            </p:nvSpPr>
            <p:spPr>
              <a:xfrm>
                <a:off x="8038904" y="4915758"/>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285" name="Rectangle 284"/>
              <p:cNvSpPr/>
              <p:nvPr/>
            </p:nvSpPr>
            <p:spPr>
              <a:xfrm>
                <a:off x="8065145" y="504437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86" name="Rectangle 285"/>
              <p:cNvSpPr/>
              <p:nvPr/>
            </p:nvSpPr>
            <p:spPr>
              <a:xfrm>
                <a:off x="8171698" y="504437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87" name="Rectangle 286"/>
              <p:cNvSpPr/>
              <p:nvPr/>
            </p:nvSpPr>
            <p:spPr>
              <a:xfrm>
                <a:off x="8278251" y="504437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88" name="Rectangle 287"/>
              <p:cNvSpPr/>
              <p:nvPr/>
            </p:nvSpPr>
            <p:spPr>
              <a:xfrm>
                <a:off x="8384804" y="504437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89" name="Rectangle 288"/>
              <p:cNvSpPr/>
              <p:nvPr/>
            </p:nvSpPr>
            <p:spPr>
              <a:xfrm>
                <a:off x="8491359" y="504437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0" name="Rectangle 289"/>
              <p:cNvSpPr/>
              <p:nvPr/>
            </p:nvSpPr>
            <p:spPr>
              <a:xfrm>
                <a:off x="8549265" y="4836687"/>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1" name="Rectangle 290"/>
              <p:cNvSpPr/>
              <p:nvPr/>
            </p:nvSpPr>
            <p:spPr>
              <a:xfrm>
                <a:off x="8065145" y="512141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2" name="Rectangle 291"/>
              <p:cNvSpPr/>
              <p:nvPr/>
            </p:nvSpPr>
            <p:spPr>
              <a:xfrm>
                <a:off x="8171698" y="512141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3" name="Rectangle 292"/>
              <p:cNvSpPr/>
              <p:nvPr/>
            </p:nvSpPr>
            <p:spPr>
              <a:xfrm>
                <a:off x="8278251" y="512141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4" name="Rectangle 293"/>
              <p:cNvSpPr/>
              <p:nvPr/>
            </p:nvSpPr>
            <p:spPr>
              <a:xfrm>
                <a:off x="8384804" y="512141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5" name="Rectangle 294"/>
              <p:cNvSpPr/>
              <p:nvPr/>
            </p:nvSpPr>
            <p:spPr>
              <a:xfrm>
                <a:off x="8491359" y="512141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6" name="Freeform 295"/>
              <p:cNvSpPr/>
              <p:nvPr/>
            </p:nvSpPr>
            <p:spPr>
              <a:xfrm>
                <a:off x="8598720" y="4737540"/>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1075" name="Group 1074"/>
            <p:cNvGrpSpPr/>
            <p:nvPr/>
          </p:nvGrpSpPr>
          <p:grpSpPr>
            <a:xfrm>
              <a:off x="8022211" y="4925919"/>
              <a:ext cx="327443" cy="184125"/>
              <a:chOff x="4890305" y="1091446"/>
              <a:chExt cx="664361" cy="416604"/>
            </a:xfrm>
          </p:grpSpPr>
          <p:sp>
            <p:nvSpPr>
              <p:cNvPr id="1077" name="Rounded Rectangle 1076"/>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1078" name="Group 1077"/>
              <p:cNvGrpSpPr/>
              <p:nvPr/>
            </p:nvGrpSpPr>
            <p:grpSpPr>
              <a:xfrm>
                <a:off x="4949301" y="1134227"/>
                <a:ext cx="519489" cy="60348"/>
                <a:chOff x="4252385" y="4500804"/>
                <a:chExt cx="510355" cy="63317"/>
              </a:xfrm>
            </p:grpSpPr>
            <p:sp>
              <p:nvSpPr>
                <p:cNvPr id="1081" name="Oval 1080"/>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82" name="Oval 1081"/>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83" name="Oval 1082"/>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84" name="Oval 1083"/>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1079" name="Picture 10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1080" name="Picture 10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grpSp>
        <p:nvGrpSpPr>
          <p:cNvPr id="489" name="Group 488"/>
          <p:cNvGrpSpPr/>
          <p:nvPr/>
        </p:nvGrpSpPr>
        <p:grpSpPr>
          <a:xfrm>
            <a:off x="1722245" y="900411"/>
            <a:ext cx="1028700" cy="480060"/>
            <a:chOff x="7932351" y="984817"/>
            <a:chExt cx="1371600" cy="640080"/>
          </a:xfrm>
        </p:grpSpPr>
        <p:sp>
          <p:nvSpPr>
            <p:cNvPr id="490" name="Rounded Rectangle 489"/>
            <p:cNvSpPr/>
            <p:nvPr/>
          </p:nvSpPr>
          <p:spPr>
            <a:xfrm>
              <a:off x="7932351" y="984817"/>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F10W</a:t>
              </a:r>
            </a:p>
          </p:txBody>
        </p:sp>
        <p:grpSp>
          <p:nvGrpSpPr>
            <p:cNvPr id="491" name="Group 490"/>
            <p:cNvGrpSpPr/>
            <p:nvPr/>
          </p:nvGrpSpPr>
          <p:grpSpPr>
            <a:xfrm>
              <a:off x="8579322" y="1007062"/>
              <a:ext cx="656955" cy="481346"/>
              <a:chOff x="8038904" y="1045974"/>
              <a:chExt cx="656955" cy="481346"/>
            </a:xfrm>
          </p:grpSpPr>
          <p:sp>
            <p:nvSpPr>
              <p:cNvPr id="503" name="Rectangle 502"/>
              <p:cNvSpPr/>
              <p:nvPr/>
            </p:nvSpPr>
            <p:spPr>
              <a:xfrm>
                <a:off x="8038905" y="1201483"/>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04" name="Rectangle 503"/>
              <p:cNvSpPr/>
              <p:nvPr/>
            </p:nvSpPr>
            <p:spPr>
              <a:xfrm>
                <a:off x="8038904" y="1224192"/>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505" name="Rectangle 504"/>
              <p:cNvSpPr/>
              <p:nvPr/>
            </p:nvSpPr>
            <p:spPr>
              <a:xfrm>
                <a:off x="8065145" y="135281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06" name="Rectangle 505"/>
              <p:cNvSpPr/>
              <p:nvPr/>
            </p:nvSpPr>
            <p:spPr>
              <a:xfrm>
                <a:off x="8171698" y="135281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07" name="Rectangle 506"/>
              <p:cNvSpPr/>
              <p:nvPr/>
            </p:nvSpPr>
            <p:spPr>
              <a:xfrm>
                <a:off x="8278251" y="135281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08" name="Rectangle 507"/>
              <p:cNvSpPr/>
              <p:nvPr/>
            </p:nvSpPr>
            <p:spPr>
              <a:xfrm>
                <a:off x="8384804" y="135281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09" name="Rectangle 508"/>
              <p:cNvSpPr/>
              <p:nvPr/>
            </p:nvSpPr>
            <p:spPr>
              <a:xfrm>
                <a:off x="8491359" y="135281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10" name="Rectangle 509"/>
              <p:cNvSpPr/>
              <p:nvPr/>
            </p:nvSpPr>
            <p:spPr>
              <a:xfrm>
                <a:off x="8549265" y="1145121"/>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11" name="Rectangle 510"/>
              <p:cNvSpPr/>
              <p:nvPr/>
            </p:nvSpPr>
            <p:spPr>
              <a:xfrm>
                <a:off x="8065145" y="142984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12" name="Rectangle 511"/>
              <p:cNvSpPr/>
              <p:nvPr/>
            </p:nvSpPr>
            <p:spPr>
              <a:xfrm>
                <a:off x="8171698" y="142984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13" name="Rectangle 512"/>
              <p:cNvSpPr/>
              <p:nvPr/>
            </p:nvSpPr>
            <p:spPr>
              <a:xfrm>
                <a:off x="8278251" y="142984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14" name="Rectangle 513"/>
              <p:cNvSpPr/>
              <p:nvPr/>
            </p:nvSpPr>
            <p:spPr>
              <a:xfrm>
                <a:off x="8384804" y="142984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15" name="Rectangle 514"/>
              <p:cNvSpPr/>
              <p:nvPr/>
            </p:nvSpPr>
            <p:spPr>
              <a:xfrm>
                <a:off x="8491359" y="142984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16" name="Freeform 515"/>
              <p:cNvSpPr/>
              <p:nvPr/>
            </p:nvSpPr>
            <p:spPr>
              <a:xfrm>
                <a:off x="8598720" y="1045974"/>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493" name="Group 492"/>
            <p:cNvGrpSpPr/>
            <p:nvPr/>
          </p:nvGrpSpPr>
          <p:grpSpPr>
            <a:xfrm>
              <a:off x="8022211" y="1224231"/>
              <a:ext cx="327443" cy="184125"/>
              <a:chOff x="4890305" y="1091446"/>
              <a:chExt cx="664361" cy="416604"/>
            </a:xfrm>
          </p:grpSpPr>
          <p:sp>
            <p:nvSpPr>
              <p:cNvPr id="495" name="Rounded Rectangle 494"/>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496" name="Group 495"/>
              <p:cNvGrpSpPr/>
              <p:nvPr/>
            </p:nvGrpSpPr>
            <p:grpSpPr>
              <a:xfrm>
                <a:off x="4949301" y="1134227"/>
                <a:ext cx="519489" cy="60348"/>
                <a:chOff x="4252385" y="4500804"/>
                <a:chExt cx="510355" cy="63317"/>
              </a:xfrm>
            </p:grpSpPr>
            <p:sp>
              <p:nvSpPr>
                <p:cNvPr id="499" name="Oval 498"/>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500" name="Oval 499"/>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501" name="Oval 500"/>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502" name="Oval 501"/>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497" name="Picture 49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498" name="Picture 4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spTree>
    <p:extLst>
      <p:ext uri="{BB962C8B-B14F-4D97-AF65-F5344CB8AC3E}">
        <p14:creationId xmlns:p14="http://schemas.microsoft.com/office/powerpoint/2010/main" val="176180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GDW Architecture</a:t>
            </a:r>
          </a:p>
        </p:txBody>
      </p:sp>
      <p:sp>
        <p:nvSpPr>
          <p:cNvPr id="5" name="Slide Number Placeholder 4"/>
          <p:cNvSpPr>
            <a:spLocks noGrp="1"/>
          </p:cNvSpPr>
          <p:nvPr>
            <p:ph type="sldNum" sz="quarter" idx="4"/>
          </p:nvPr>
        </p:nvSpPr>
        <p:spPr/>
        <p:txBody>
          <a:bodyPr/>
          <a:lstStyle/>
          <a:p>
            <a:fld id="{0D904593-1668-4B95-BA96-EF3EF43EDF4E}" type="slidenum">
              <a:rPr lang="en-US" smtClean="0"/>
              <a:pPr/>
              <a:t>11</a:t>
            </a:fld>
            <a:endParaRPr lang="en-US" dirty="0"/>
          </a:p>
        </p:txBody>
      </p:sp>
      <p:sp>
        <p:nvSpPr>
          <p:cNvPr id="10" name="Text Placeholder 9"/>
          <p:cNvSpPr>
            <a:spLocks noGrp="1"/>
          </p:cNvSpPr>
          <p:nvPr>
            <p:ph type="body" sz="quarter" idx="14"/>
          </p:nvPr>
        </p:nvSpPr>
        <p:spPr/>
        <p:txBody>
          <a:bodyPr/>
          <a:lstStyle/>
          <a:p>
            <a:endParaRPr lang="en-US"/>
          </a:p>
        </p:txBody>
      </p:sp>
      <p:grpSp>
        <p:nvGrpSpPr>
          <p:cNvPr id="1111" name="Group 1110"/>
          <p:cNvGrpSpPr/>
          <p:nvPr/>
        </p:nvGrpSpPr>
        <p:grpSpPr>
          <a:xfrm>
            <a:off x="1213028" y="1717999"/>
            <a:ext cx="1028700" cy="480060"/>
            <a:chOff x="808753" y="2235421"/>
            <a:chExt cx="1371600" cy="640080"/>
          </a:xfrm>
        </p:grpSpPr>
        <p:sp>
          <p:nvSpPr>
            <p:cNvPr id="222" name="Rounded Rectangle 221"/>
            <p:cNvSpPr/>
            <p:nvPr/>
          </p:nvSpPr>
          <p:spPr>
            <a:xfrm>
              <a:off x="808753" y="2235421"/>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F2</a:t>
              </a:r>
            </a:p>
          </p:txBody>
        </p:sp>
        <p:grpSp>
          <p:nvGrpSpPr>
            <p:cNvPr id="766" name="Group 765"/>
            <p:cNvGrpSpPr/>
            <p:nvPr/>
          </p:nvGrpSpPr>
          <p:grpSpPr>
            <a:xfrm>
              <a:off x="915306" y="2296578"/>
              <a:ext cx="656955" cy="481346"/>
              <a:chOff x="1487013" y="2948381"/>
              <a:chExt cx="656955" cy="481346"/>
            </a:xfrm>
          </p:grpSpPr>
          <p:sp>
            <p:nvSpPr>
              <p:cNvPr id="223" name="Rectangle 222"/>
              <p:cNvSpPr/>
              <p:nvPr/>
            </p:nvSpPr>
            <p:spPr>
              <a:xfrm>
                <a:off x="1487014" y="3103890"/>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24" name="Rectangle 223"/>
              <p:cNvSpPr/>
              <p:nvPr/>
            </p:nvSpPr>
            <p:spPr>
              <a:xfrm>
                <a:off x="1487013" y="3126599"/>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225" name="Rectangle 224"/>
              <p:cNvSpPr/>
              <p:nvPr/>
            </p:nvSpPr>
            <p:spPr>
              <a:xfrm>
                <a:off x="1513254"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26" name="Rectangle 225"/>
              <p:cNvSpPr/>
              <p:nvPr/>
            </p:nvSpPr>
            <p:spPr>
              <a:xfrm>
                <a:off x="1619807"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27" name="Rectangle 226"/>
              <p:cNvSpPr/>
              <p:nvPr/>
            </p:nvSpPr>
            <p:spPr>
              <a:xfrm>
                <a:off x="1726360"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28" name="Rectangle 227"/>
              <p:cNvSpPr/>
              <p:nvPr/>
            </p:nvSpPr>
            <p:spPr>
              <a:xfrm>
                <a:off x="1832913"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29" name="Rectangle 228"/>
              <p:cNvSpPr/>
              <p:nvPr/>
            </p:nvSpPr>
            <p:spPr>
              <a:xfrm>
                <a:off x="1939468"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30" name="Rectangle 229"/>
              <p:cNvSpPr/>
              <p:nvPr/>
            </p:nvSpPr>
            <p:spPr>
              <a:xfrm>
                <a:off x="1997374" y="3047528"/>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31" name="Rectangle 230"/>
              <p:cNvSpPr/>
              <p:nvPr/>
            </p:nvSpPr>
            <p:spPr>
              <a:xfrm>
                <a:off x="1513254"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32" name="Rectangle 231"/>
              <p:cNvSpPr/>
              <p:nvPr/>
            </p:nvSpPr>
            <p:spPr>
              <a:xfrm>
                <a:off x="1619807"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33" name="Rectangle 232"/>
              <p:cNvSpPr/>
              <p:nvPr/>
            </p:nvSpPr>
            <p:spPr>
              <a:xfrm>
                <a:off x="1726360"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34" name="Rectangle 233"/>
              <p:cNvSpPr/>
              <p:nvPr/>
            </p:nvSpPr>
            <p:spPr>
              <a:xfrm>
                <a:off x="1832913"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35" name="Rectangle 234"/>
              <p:cNvSpPr/>
              <p:nvPr/>
            </p:nvSpPr>
            <p:spPr>
              <a:xfrm>
                <a:off x="1939468"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36" name="Freeform 235"/>
              <p:cNvSpPr/>
              <p:nvPr/>
            </p:nvSpPr>
            <p:spPr>
              <a:xfrm>
                <a:off x="2046829" y="2948381"/>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965" name="Group 964"/>
            <p:cNvGrpSpPr/>
            <p:nvPr/>
          </p:nvGrpSpPr>
          <p:grpSpPr>
            <a:xfrm>
              <a:off x="1701441" y="2394879"/>
              <a:ext cx="327443" cy="184125"/>
              <a:chOff x="4890305" y="1091446"/>
              <a:chExt cx="664361" cy="416604"/>
            </a:xfrm>
          </p:grpSpPr>
          <p:sp>
            <p:nvSpPr>
              <p:cNvPr id="967" name="Rounded Rectangle 966"/>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968" name="Group 967"/>
              <p:cNvGrpSpPr/>
              <p:nvPr/>
            </p:nvGrpSpPr>
            <p:grpSpPr>
              <a:xfrm>
                <a:off x="4949301" y="1134227"/>
                <a:ext cx="519489" cy="60348"/>
                <a:chOff x="4252385" y="4500804"/>
                <a:chExt cx="510355" cy="63317"/>
              </a:xfrm>
            </p:grpSpPr>
            <p:sp>
              <p:nvSpPr>
                <p:cNvPr id="971" name="Oval 970"/>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972" name="Oval 971"/>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973" name="Oval 972"/>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974" name="Oval 973"/>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969" name="Picture 9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970" name="Picture 9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grpSp>
        <p:nvGrpSpPr>
          <p:cNvPr id="1112" name="Group 1111"/>
          <p:cNvGrpSpPr/>
          <p:nvPr/>
        </p:nvGrpSpPr>
        <p:grpSpPr>
          <a:xfrm>
            <a:off x="1213028" y="2320315"/>
            <a:ext cx="1028700" cy="480060"/>
            <a:chOff x="804571" y="2983089"/>
            <a:chExt cx="1371600" cy="640080"/>
          </a:xfrm>
        </p:grpSpPr>
        <p:sp>
          <p:nvSpPr>
            <p:cNvPr id="177" name="Rounded Rectangle 176"/>
            <p:cNvSpPr/>
            <p:nvPr/>
          </p:nvSpPr>
          <p:spPr>
            <a:xfrm>
              <a:off x="804571" y="2983089"/>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F4</a:t>
              </a:r>
            </a:p>
          </p:txBody>
        </p:sp>
        <p:grpSp>
          <p:nvGrpSpPr>
            <p:cNvPr id="765" name="Group 764"/>
            <p:cNvGrpSpPr/>
            <p:nvPr/>
          </p:nvGrpSpPr>
          <p:grpSpPr>
            <a:xfrm>
              <a:off x="911124" y="3044246"/>
              <a:ext cx="656955" cy="481346"/>
              <a:chOff x="1482831" y="3696049"/>
              <a:chExt cx="656955" cy="481346"/>
            </a:xfrm>
          </p:grpSpPr>
          <p:sp>
            <p:nvSpPr>
              <p:cNvPr id="178" name="Rectangle 177"/>
              <p:cNvSpPr/>
              <p:nvPr/>
            </p:nvSpPr>
            <p:spPr>
              <a:xfrm>
                <a:off x="1482832" y="3851558"/>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9" name="Rectangle 178"/>
              <p:cNvSpPr/>
              <p:nvPr/>
            </p:nvSpPr>
            <p:spPr>
              <a:xfrm>
                <a:off x="1482831" y="3874267"/>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180" name="Rectangle 179"/>
              <p:cNvSpPr/>
              <p:nvPr/>
            </p:nvSpPr>
            <p:spPr>
              <a:xfrm>
                <a:off x="1509072" y="400288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1" name="Rectangle 180"/>
              <p:cNvSpPr/>
              <p:nvPr/>
            </p:nvSpPr>
            <p:spPr>
              <a:xfrm>
                <a:off x="1615625" y="400288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2" name="Rectangle 181"/>
              <p:cNvSpPr/>
              <p:nvPr/>
            </p:nvSpPr>
            <p:spPr>
              <a:xfrm>
                <a:off x="1722178" y="400288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3" name="Rectangle 182"/>
              <p:cNvSpPr/>
              <p:nvPr/>
            </p:nvSpPr>
            <p:spPr>
              <a:xfrm>
                <a:off x="1828731" y="400288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4" name="Rectangle 183"/>
              <p:cNvSpPr/>
              <p:nvPr/>
            </p:nvSpPr>
            <p:spPr>
              <a:xfrm>
                <a:off x="1935286" y="400288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5" name="Rectangle 184"/>
              <p:cNvSpPr/>
              <p:nvPr/>
            </p:nvSpPr>
            <p:spPr>
              <a:xfrm>
                <a:off x="1993192" y="3795196"/>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6" name="Rectangle 185"/>
              <p:cNvSpPr/>
              <p:nvPr/>
            </p:nvSpPr>
            <p:spPr>
              <a:xfrm>
                <a:off x="1509072" y="40799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7" name="Rectangle 186"/>
              <p:cNvSpPr/>
              <p:nvPr/>
            </p:nvSpPr>
            <p:spPr>
              <a:xfrm>
                <a:off x="1615625" y="40799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8" name="Rectangle 187"/>
              <p:cNvSpPr/>
              <p:nvPr/>
            </p:nvSpPr>
            <p:spPr>
              <a:xfrm>
                <a:off x="1722178" y="40799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9" name="Rectangle 188"/>
              <p:cNvSpPr/>
              <p:nvPr/>
            </p:nvSpPr>
            <p:spPr>
              <a:xfrm>
                <a:off x="1828731" y="40799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90" name="Rectangle 189"/>
              <p:cNvSpPr/>
              <p:nvPr/>
            </p:nvSpPr>
            <p:spPr>
              <a:xfrm>
                <a:off x="1935286" y="40799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91" name="Freeform 190"/>
              <p:cNvSpPr/>
              <p:nvPr/>
            </p:nvSpPr>
            <p:spPr>
              <a:xfrm>
                <a:off x="2042647" y="3696049"/>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976" name="Group 975"/>
            <p:cNvGrpSpPr/>
            <p:nvPr/>
          </p:nvGrpSpPr>
          <p:grpSpPr>
            <a:xfrm>
              <a:off x="1701441" y="3092933"/>
              <a:ext cx="327443" cy="184125"/>
              <a:chOff x="4890305" y="1091446"/>
              <a:chExt cx="664361" cy="416604"/>
            </a:xfrm>
          </p:grpSpPr>
          <p:sp>
            <p:nvSpPr>
              <p:cNvPr id="978" name="Rounded Rectangle 977"/>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979" name="Group 978"/>
              <p:cNvGrpSpPr/>
              <p:nvPr/>
            </p:nvGrpSpPr>
            <p:grpSpPr>
              <a:xfrm>
                <a:off x="4949301" y="1134227"/>
                <a:ext cx="519489" cy="60348"/>
                <a:chOff x="4252385" y="4500804"/>
                <a:chExt cx="510355" cy="63317"/>
              </a:xfrm>
            </p:grpSpPr>
            <p:sp>
              <p:nvSpPr>
                <p:cNvPr id="982" name="Oval 981"/>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983" name="Oval 982"/>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984" name="Oval 983"/>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985" name="Oval 984"/>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980" name="Picture 9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981" name="Picture 9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grpSp>
        <p:nvGrpSpPr>
          <p:cNvPr id="1113" name="Group 1112"/>
          <p:cNvGrpSpPr/>
          <p:nvPr/>
        </p:nvGrpSpPr>
        <p:grpSpPr>
          <a:xfrm>
            <a:off x="1213028" y="2922631"/>
            <a:ext cx="1028700" cy="480060"/>
            <a:chOff x="808753" y="3919216"/>
            <a:chExt cx="1371600" cy="640080"/>
          </a:xfrm>
        </p:grpSpPr>
        <p:sp>
          <p:nvSpPr>
            <p:cNvPr id="162" name="Rounded Rectangle 161"/>
            <p:cNvSpPr/>
            <p:nvPr/>
          </p:nvSpPr>
          <p:spPr>
            <a:xfrm>
              <a:off x="808753" y="3919216"/>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F6</a:t>
              </a:r>
            </a:p>
          </p:txBody>
        </p:sp>
        <p:grpSp>
          <p:nvGrpSpPr>
            <p:cNvPr id="764" name="Group 763"/>
            <p:cNvGrpSpPr/>
            <p:nvPr/>
          </p:nvGrpSpPr>
          <p:grpSpPr>
            <a:xfrm>
              <a:off x="915306" y="3980373"/>
              <a:ext cx="656955" cy="481346"/>
              <a:chOff x="1487013" y="4632176"/>
              <a:chExt cx="656955" cy="481346"/>
            </a:xfrm>
          </p:grpSpPr>
          <p:sp>
            <p:nvSpPr>
              <p:cNvPr id="163" name="Rectangle 162"/>
              <p:cNvSpPr/>
              <p:nvPr/>
            </p:nvSpPr>
            <p:spPr>
              <a:xfrm>
                <a:off x="1487014" y="4787685"/>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64" name="Rectangle 163"/>
              <p:cNvSpPr/>
              <p:nvPr/>
            </p:nvSpPr>
            <p:spPr>
              <a:xfrm>
                <a:off x="1487013" y="4810394"/>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165" name="Rectangle 164"/>
              <p:cNvSpPr/>
              <p:nvPr/>
            </p:nvSpPr>
            <p:spPr>
              <a:xfrm>
                <a:off x="1513254" y="493901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66" name="Rectangle 165"/>
              <p:cNvSpPr/>
              <p:nvPr/>
            </p:nvSpPr>
            <p:spPr>
              <a:xfrm>
                <a:off x="1619807" y="493901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67" name="Rectangle 166"/>
              <p:cNvSpPr/>
              <p:nvPr/>
            </p:nvSpPr>
            <p:spPr>
              <a:xfrm>
                <a:off x="1726360" y="493901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68" name="Rectangle 167"/>
              <p:cNvSpPr/>
              <p:nvPr/>
            </p:nvSpPr>
            <p:spPr>
              <a:xfrm>
                <a:off x="1832913" y="493901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69" name="Rectangle 168"/>
              <p:cNvSpPr/>
              <p:nvPr/>
            </p:nvSpPr>
            <p:spPr>
              <a:xfrm>
                <a:off x="1939468" y="493901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0" name="Rectangle 169"/>
              <p:cNvSpPr/>
              <p:nvPr/>
            </p:nvSpPr>
            <p:spPr>
              <a:xfrm>
                <a:off x="1997374" y="4731323"/>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1" name="Rectangle 170"/>
              <p:cNvSpPr/>
              <p:nvPr/>
            </p:nvSpPr>
            <p:spPr>
              <a:xfrm>
                <a:off x="1513254" y="501604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2" name="Rectangle 171"/>
              <p:cNvSpPr/>
              <p:nvPr/>
            </p:nvSpPr>
            <p:spPr>
              <a:xfrm>
                <a:off x="1619807" y="501604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3" name="Rectangle 172"/>
              <p:cNvSpPr/>
              <p:nvPr/>
            </p:nvSpPr>
            <p:spPr>
              <a:xfrm>
                <a:off x="1726360" y="501604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4" name="Rectangle 173"/>
              <p:cNvSpPr/>
              <p:nvPr/>
            </p:nvSpPr>
            <p:spPr>
              <a:xfrm>
                <a:off x="1832913" y="501604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5" name="Rectangle 174"/>
              <p:cNvSpPr/>
              <p:nvPr/>
            </p:nvSpPr>
            <p:spPr>
              <a:xfrm>
                <a:off x="1939468" y="501604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6" name="Freeform 175"/>
              <p:cNvSpPr/>
              <p:nvPr/>
            </p:nvSpPr>
            <p:spPr>
              <a:xfrm>
                <a:off x="2046829" y="4632176"/>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987" name="Group 986"/>
            <p:cNvGrpSpPr/>
            <p:nvPr/>
          </p:nvGrpSpPr>
          <p:grpSpPr>
            <a:xfrm>
              <a:off x="1701441" y="4046826"/>
              <a:ext cx="327443" cy="184125"/>
              <a:chOff x="4890305" y="1091446"/>
              <a:chExt cx="664361" cy="416604"/>
            </a:xfrm>
          </p:grpSpPr>
          <p:sp>
            <p:nvSpPr>
              <p:cNvPr id="989" name="Rounded Rectangle 988"/>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990" name="Group 989"/>
              <p:cNvGrpSpPr/>
              <p:nvPr/>
            </p:nvGrpSpPr>
            <p:grpSpPr>
              <a:xfrm>
                <a:off x="4949301" y="1134227"/>
                <a:ext cx="519489" cy="60348"/>
                <a:chOff x="4252385" y="4500804"/>
                <a:chExt cx="510355" cy="63317"/>
              </a:xfrm>
            </p:grpSpPr>
            <p:sp>
              <p:nvSpPr>
                <p:cNvPr id="993" name="Oval 992"/>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994" name="Oval 993"/>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995" name="Oval 994"/>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996" name="Oval 995"/>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991" name="Picture 9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992" name="Picture 9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grpSp>
        <p:nvGrpSpPr>
          <p:cNvPr id="1114" name="Group 1113"/>
          <p:cNvGrpSpPr/>
          <p:nvPr/>
        </p:nvGrpSpPr>
        <p:grpSpPr>
          <a:xfrm>
            <a:off x="1213028" y="3524947"/>
            <a:ext cx="1028700" cy="480060"/>
            <a:chOff x="807637" y="4644685"/>
            <a:chExt cx="1371600" cy="640080"/>
          </a:xfrm>
        </p:grpSpPr>
        <p:sp>
          <p:nvSpPr>
            <p:cNvPr id="741" name="Rounded Rectangle 740"/>
            <p:cNvSpPr/>
            <p:nvPr/>
          </p:nvSpPr>
          <p:spPr>
            <a:xfrm>
              <a:off x="807637" y="4644685"/>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F17</a:t>
              </a:r>
            </a:p>
          </p:txBody>
        </p:sp>
        <p:grpSp>
          <p:nvGrpSpPr>
            <p:cNvPr id="763" name="Group 762"/>
            <p:cNvGrpSpPr/>
            <p:nvPr/>
          </p:nvGrpSpPr>
          <p:grpSpPr>
            <a:xfrm>
              <a:off x="914190" y="4705842"/>
              <a:ext cx="656955" cy="481346"/>
              <a:chOff x="1485897" y="5357645"/>
              <a:chExt cx="656955" cy="481346"/>
            </a:xfrm>
          </p:grpSpPr>
          <p:sp>
            <p:nvSpPr>
              <p:cNvPr id="742" name="Rectangle 741"/>
              <p:cNvSpPr/>
              <p:nvPr/>
            </p:nvSpPr>
            <p:spPr>
              <a:xfrm>
                <a:off x="1485898" y="5513154"/>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43" name="Rectangle 742"/>
              <p:cNvSpPr/>
              <p:nvPr/>
            </p:nvSpPr>
            <p:spPr>
              <a:xfrm>
                <a:off x="1485897" y="5535863"/>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744" name="Rectangle 743"/>
              <p:cNvSpPr/>
              <p:nvPr/>
            </p:nvSpPr>
            <p:spPr>
              <a:xfrm>
                <a:off x="1512138" y="5664484"/>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45" name="Rectangle 744"/>
              <p:cNvSpPr/>
              <p:nvPr/>
            </p:nvSpPr>
            <p:spPr>
              <a:xfrm>
                <a:off x="1618691" y="5664484"/>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46" name="Rectangle 745"/>
              <p:cNvSpPr/>
              <p:nvPr/>
            </p:nvSpPr>
            <p:spPr>
              <a:xfrm>
                <a:off x="1725244" y="5664484"/>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47" name="Rectangle 746"/>
              <p:cNvSpPr/>
              <p:nvPr/>
            </p:nvSpPr>
            <p:spPr>
              <a:xfrm>
                <a:off x="1831797" y="5664484"/>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48" name="Rectangle 747"/>
              <p:cNvSpPr/>
              <p:nvPr/>
            </p:nvSpPr>
            <p:spPr>
              <a:xfrm>
                <a:off x="1938352" y="5664484"/>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49" name="Rectangle 748"/>
              <p:cNvSpPr/>
              <p:nvPr/>
            </p:nvSpPr>
            <p:spPr>
              <a:xfrm>
                <a:off x="1996258" y="5456792"/>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50" name="Rectangle 749"/>
              <p:cNvSpPr/>
              <p:nvPr/>
            </p:nvSpPr>
            <p:spPr>
              <a:xfrm>
                <a:off x="1512138" y="574151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51" name="Rectangle 750"/>
              <p:cNvSpPr/>
              <p:nvPr/>
            </p:nvSpPr>
            <p:spPr>
              <a:xfrm>
                <a:off x="1618691" y="574151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52" name="Rectangle 751"/>
              <p:cNvSpPr/>
              <p:nvPr/>
            </p:nvSpPr>
            <p:spPr>
              <a:xfrm>
                <a:off x="1725244" y="574151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53" name="Rectangle 752"/>
              <p:cNvSpPr/>
              <p:nvPr/>
            </p:nvSpPr>
            <p:spPr>
              <a:xfrm>
                <a:off x="1831797" y="574151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54" name="Rectangle 753"/>
              <p:cNvSpPr/>
              <p:nvPr/>
            </p:nvSpPr>
            <p:spPr>
              <a:xfrm>
                <a:off x="1938352" y="574151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55" name="Freeform 754"/>
              <p:cNvSpPr/>
              <p:nvPr/>
            </p:nvSpPr>
            <p:spPr>
              <a:xfrm>
                <a:off x="2045713" y="5357645"/>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998" name="Group 997"/>
            <p:cNvGrpSpPr/>
            <p:nvPr/>
          </p:nvGrpSpPr>
          <p:grpSpPr>
            <a:xfrm>
              <a:off x="1701441" y="4776028"/>
              <a:ext cx="327443" cy="184125"/>
              <a:chOff x="4890305" y="1091446"/>
              <a:chExt cx="664361" cy="416604"/>
            </a:xfrm>
          </p:grpSpPr>
          <p:sp>
            <p:nvSpPr>
              <p:cNvPr id="1000" name="Rounded Rectangle 999"/>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1001" name="Group 1000"/>
              <p:cNvGrpSpPr/>
              <p:nvPr/>
            </p:nvGrpSpPr>
            <p:grpSpPr>
              <a:xfrm>
                <a:off x="4949301" y="1134227"/>
                <a:ext cx="519489" cy="60348"/>
                <a:chOff x="4252385" y="4500804"/>
                <a:chExt cx="510355" cy="63317"/>
              </a:xfrm>
            </p:grpSpPr>
            <p:sp>
              <p:nvSpPr>
                <p:cNvPr id="1004" name="Oval 1003"/>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05" name="Oval 1004"/>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06" name="Oval 1005"/>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07" name="Oval 1006"/>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1002" name="Picture 10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1003" name="Picture 10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grpSp>
        <p:nvGrpSpPr>
          <p:cNvPr id="1097" name="Group 1096"/>
          <p:cNvGrpSpPr/>
          <p:nvPr/>
        </p:nvGrpSpPr>
        <p:grpSpPr>
          <a:xfrm>
            <a:off x="2844449" y="903110"/>
            <a:ext cx="1028700" cy="480060"/>
            <a:chOff x="7932351" y="984817"/>
            <a:chExt cx="1371600" cy="640080"/>
          </a:xfrm>
        </p:grpSpPr>
        <p:sp>
          <p:nvSpPr>
            <p:cNvPr id="237" name="Rounded Rectangle 236"/>
            <p:cNvSpPr/>
            <p:nvPr/>
          </p:nvSpPr>
          <p:spPr>
            <a:xfrm>
              <a:off x="7932351" y="984817"/>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F10N</a:t>
              </a:r>
            </a:p>
          </p:txBody>
        </p:sp>
        <p:grpSp>
          <p:nvGrpSpPr>
            <p:cNvPr id="756" name="Group 755"/>
            <p:cNvGrpSpPr/>
            <p:nvPr/>
          </p:nvGrpSpPr>
          <p:grpSpPr>
            <a:xfrm>
              <a:off x="8579322" y="1007062"/>
              <a:ext cx="656955" cy="481346"/>
              <a:chOff x="8038904" y="1045974"/>
              <a:chExt cx="656955" cy="481346"/>
            </a:xfrm>
          </p:grpSpPr>
          <p:sp>
            <p:nvSpPr>
              <p:cNvPr id="238" name="Rectangle 237"/>
              <p:cNvSpPr/>
              <p:nvPr/>
            </p:nvSpPr>
            <p:spPr>
              <a:xfrm>
                <a:off x="8038905" y="1201483"/>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39" name="Rectangle 238"/>
              <p:cNvSpPr/>
              <p:nvPr/>
            </p:nvSpPr>
            <p:spPr>
              <a:xfrm>
                <a:off x="8038904" y="1224192"/>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240" name="Rectangle 239"/>
              <p:cNvSpPr/>
              <p:nvPr/>
            </p:nvSpPr>
            <p:spPr>
              <a:xfrm>
                <a:off x="8065145" y="135281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1" name="Rectangle 240"/>
              <p:cNvSpPr/>
              <p:nvPr/>
            </p:nvSpPr>
            <p:spPr>
              <a:xfrm>
                <a:off x="8171698" y="135281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2" name="Rectangle 241"/>
              <p:cNvSpPr/>
              <p:nvPr/>
            </p:nvSpPr>
            <p:spPr>
              <a:xfrm>
                <a:off x="8278251" y="135281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3" name="Rectangle 242"/>
              <p:cNvSpPr/>
              <p:nvPr/>
            </p:nvSpPr>
            <p:spPr>
              <a:xfrm>
                <a:off x="8384804" y="135281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4" name="Rectangle 243"/>
              <p:cNvSpPr/>
              <p:nvPr/>
            </p:nvSpPr>
            <p:spPr>
              <a:xfrm>
                <a:off x="8491359" y="135281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5" name="Rectangle 244"/>
              <p:cNvSpPr/>
              <p:nvPr/>
            </p:nvSpPr>
            <p:spPr>
              <a:xfrm>
                <a:off x="8549265" y="1145121"/>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6" name="Rectangle 245"/>
              <p:cNvSpPr/>
              <p:nvPr/>
            </p:nvSpPr>
            <p:spPr>
              <a:xfrm>
                <a:off x="8065145" y="142984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7" name="Rectangle 246"/>
              <p:cNvSpPr/>
              <p:nvPr/>
            </p:nvSpPr>
            <p:spPr>
              <a:xfrm>
                <a:off x="8171698" y="142984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8" name="Rectangle 247"/>
              <p:cNvSpPr/>
              <p:nvPr/>
            </p:nvSpPr>
            <p:spPr>
              <a:xfrm>
                <a:off x="8278251" y="142984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9" name="Rectangle 248"/>
              <p:cNvSpPr/>
              <p:nvPr/>
            </p:nvSpPr>
            <p:spPr>
              <a:xfrm>
                <a:off x="8384804" y="142984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50" name="Rectangle 249"/>
              <p:cNvSpPr/>
              <p:nvPr/>
            </p:nvSpPr>
            <p:spPr>
              <a:xfrm>
                <a:off x="8491359" y="142984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51" name="Freeform 250"/>
              <p:cNvSpPr/>
              <p:nvPr/>
            </p:nvSpPr>
            <p:spPr>
              <a:xfrm>
                <a:off x="8598720" y="1045974"/>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1009" name="Group 1008"/>
            <p:cNvGrpSpPr/>
            <p:nvPr/>
          </p:nvGrpSpPr>
          <p:grpSpPr>
            <a:xfrm>
              <a:off x="8022211" y="1224231"/>
              <a:ext cx="327443" cy="184125"/>
              <a:chOff x="4890305" y="1091446"/>
              <a:chExt cx="664361" cy="416604"/>
            </a:xfrm>
          </p:grpSpPr>
          <p:sp>
            <p:nvSpPr>
              <p:cNvPr id="1011" name="Rounded Rectangle 1010"/>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1012" name="Group 1011"/>
              <p:cNvGrpSpPr/>
              <p:nvPr/>
            </p:nvGrpSpPr>
            <p:grpSpPr>
              <a:xfrm>
                <a:off x="4949301" y="1134227"/>
                <a:ext cx="519489" cy="60348"/>
                <a:chOff x="4252385" y="4500804"/>
                <a:chExt cx="510355" cy="63317"/>
              </a:xfrm>
            </p:grpSpPr>
            <p:sp>
              <p:nvSpPr>
                <p:cNvPr id="1015" name="Oval 1014"/>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16" name="Oval 1015"/>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17" name="Oval 1016"/>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18" name="Oval 1017"/>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1013" name="Picture 10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1014" name="Picture 10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grpSp>
        <p:nvGrpSpPr>
          <p:cNvPr id="1099" name="Group 1098"/>
          <p:cNvGrpSpPr/>
          <p:nvPr/>
        </p:nvGrpSpPr>
        <p:grpSpPr>
          <a:xfrm>
            <a:off x="6863042" y="2329740"/>
            <a:ext cx="1028700" cy="480060"/>
            <a:chOff x="7918288" y="1705290"/>
            <a:chExt cx="1371600" cy="640080"/>
          </a:xfrm>
        </p:grpSpPr>
        <p:sp>
          <p:nvSpPr>
            <p:cNvPr id="252" name="Rounded Rectangle 251"/>
            <p:cNvSpPr/>
            <p:nvPr/>
          </p:nvSpPr>
          <p:spPr>
            <a:xfrm>
              <a:off x="7918288" y="1705290"/>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MSB</a:t>
              </a:r>
            </a:p>
          </p:txBody>
        </p:sp>
        <p:grpSp>
          <p:nvGrpSpPr>
            <p:cNvPr id="757" name="Group 756"/>
            <p:cNvGrpSpPr/>
            <p:nvPr/>
          </p:nvGrpSpPr>
          <p:grpSpPr>
            <a:xfrm>
              <a:off x="8579322" y="1727535"/>
              <a:ext cx="656955" cy="481346"/>
              <a:chOff x="8024841" y="1766447"/>
              <a:chExt cx="656955" cy="481346"/>
            </a:xfrm>
          </p:grpSpPr>
          <p:sp>
            <p:nvSpPr>
              <p:cNvPr id="253" name="Rectangle 252"/>
              <p:cNvSpPr/>
              <p:nvPr/>
            </p:nvSpPr>
            <p:spPr>
              <a:xfrm>
                <a:off x="8024842" y="1921956"/>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54" name="Rectangle 253"/>
              <p:cNvSpPr/>
              <p:nvPr/>
            </p:nvSpPr>
            <p:spPr>
              <a:xfrm>
                <a:off x="8024841" y="1944665"/>
                <a:ext cx="656955" cy="9194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255" name="Rectangle 254"/>
              <p:cNvSpPr/>
              <p:nvPr/>
            </p:nvSpPr>
            <p:spPr>
              <a:xfrm>
                <a:off x="8051082"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56" name="Rectangle 255"/>
              <p:cNvSpPr/>
              <p:nvPr/>
            </p:nvSpPr>
            <p:spPr>
              <a:xfrm>
                <a:off x="8157635"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57" name="Rectangle 256"/>
              <p:cNvSpPr/>
              <p:nvPr/>
            </p:nvSpPr>
            <p:spPr>
              <a:xfrm>
                <a:off x="8264188"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58" name="Rectangle 257"/>
              <p:cNvSpPr/>
              <p:nvPr/>
            </p:nvSpPr>
            <p:spPr>
              <a:xfrm>
                <a:off x="8370741"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59" name="Rectangle 258"/>
              <p:cNvSpPr/>
              <p:nvPr/>
            </p:nvSpPr>
            <p:spPr>
              <a:xfrm>
                <a:off x="8477296"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0" name="Rectangle 259"/>
              <p:cNvSpPr/>
              <p:nvPr/>
            </p:nvSpPr>
            <p:spPr>
              <a:xfrm>
                <a:off x="8535202" y="1865594"/>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1" name="Rectangle 260"/>
              <p:cNvSpPr/>
              <p:nvPr/>
            </p:nvSpPr>
            <p:spPr>
              <a:xfrm>
                <a:off x="8051082"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2" name="Rectangle 261"/>
              <p:cNvSpPr/>
              <p:nvPr/>
            </p:nvSpPr>
            <p:spPr>
              <a:xfrm>
                <a:off x="8157635"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3" name="Rectangle 262"/>
              <p:cNvSpPr/>
              <p:nvPr/>
            </p:nvSpPr>
            <p:spPr>
              <a:xfrm>
                <a:off x="8264188"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4" name="Rectangle 263"/>
              <p:cNvSpPr/>
              <p:nvPr/>
            </p:nvSpPr>
            <p:spPr>
              <a:xfrm>
                <a:off x="8370741"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5" name="Rectangle 264"/>
              <p:cNvSpPr/>
              <p:nvPr/>
            </p:nvSpPr>
            <p:spPr>
              <a:xfrm>
                <a:off x="8477296"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6" name="Freeform 265"/>
              <p:cNvSpPr/>
              <p:nvPr/>
            </p:nvSpPr>
            <p:spPr>
              <a:xfrm>
                <a:off x="8584657" y="1766447"/>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1020" name="Group 1019"/>
            <p:cNvGrpSpPr/>
            <p:nvPr/>
          </p:nvGrpSpPr>
          <p:grpSpPr>
            <a:xfrm>
              <a:off x="8022211" y="1955604"/>
              <a:ext cx="327443" cy="184125"/>
              <a:chOff x="4890305" y="1091446"/>
              <a:chExt cx="664361" cy="416604"/>
            </a:xfrm>
          </p:grpSpPr>
          <p:sp>
            <p:nvSpPr>
              <p:cNvPr id="1022" name="Rounded Rectangle 1021"/>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1023" name="Group 1022"/>
              <p:cNvGrpSpPr/>
              <p:nvPr/>
            </p:nvGrpSpPr>
            <p:grpSpPr>
              <a:xfrm>
                <a:off x="4949301" y="1134227"/>
                <a:ext cx="519489" cy="60348"/>
                <a:chOff x="4252385" y="4500804"/>
                <a:chExt cx="510355" cy="63317"/>
              </a:xfrm>
            </p:grpSpPr>
            <p:sp>
              <p:nvSpPr>
                <p:cNvPr id="1026" name="Oval 1025"/>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27" name="Oval 1026"/>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28" name="Oval 1027"/>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29" name="Oval 1028"/>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1024" name="Picture 10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1025" name="Picture 10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grpSp>
        <p:nvGrpSpPr>
          <p:cNvPr id="1101" name="Group 1100"/>
          <p:cNvGrpSpPr/>
          <p:nvPr/>
        </p:nvGrpSpPr>
        <p:grpSpPr>
          <a:xfrm>
            <a:off x="5105507" y="882713"/>
            <a:ext cx="1028700" cy="480060"/>
            <a:chOff x="7936533" y="2408301"/>
            <a:chExt cx="1371600" cy="640080"/>
          </a:xfrm>
        </p:grpSpPr>
        <p:sp>
          <p:nvSpPr>
            <p:cNvPr id="192" name="Rounded Rectangle 191"/>
            <p:cNvSpPr/>
            <p:nvPr/>
          </p:nvSpPr>
          <p:spPr>
            <a:xfrm>
              <a:off x="7936533" y="2408301"/>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F15</a:t>
              </a:r>
            </a:p>
          </p:txBody>
        </p:sp>
        <p:grpSp>
          <p:nvGrpSpPr>
            <p:cNvPr id="758" name="Group 757"/>
            <p:cNvGrpSpPr/>
            <p:nvPr/>
          </p:nvGrpSpPr>
          <p:grpSpPr>
            <a:xfrm>
              <a:off x="8579322" y="2430546"/>
              <a:ext cx="656955" cy="481346"/>
              <a:chOff x="8043086" y="2469458"/>
              <a:chExt cx="656955" cy="481346"/>
            </a:xfrm>
          </p:grpSpPr>
          <p:sp>
            <p:nvSpPr>
              <p:cNvPr id="193" name="Rectangle 192"/>
              <p:cNvSpPr/>
              <p:nvPr/>
            </p:nvSpPr>
            <p:spPr>
              <a:xfrm>
                <a:off x="8043087" y="2624967"/>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94" name="Rectangle 193"/>
              <p:cNvSpPr/>
              <p:nvPr/>
            </p:nvSpPr>
            <p:spPr>
              <a:xfrm>
                <a:off x="8043086" y="2647676"/>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195" name="Rectangle 194"/>
              <p:cNvSpPr/>
              <p:nvPr/>
            </p:nvSpPr>
            <p:spPr>
              <a:xfrm>
                <a:off x="8069327" y="277629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96" name="Rectangle 195"/>
              <p:cNvSpPr/>
              <p:nvPr/>
            </p:nvSpPr>
            <p:spPr>
              <a:xfrm>
                <a:off x="8175880" y="277629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97" name="Rectangle 196"/>
              <p:cNvSpPr/>
              <p:nvPr/>
            </p:nvSpPr>
            <p:spPr>
              <a:xfrm>
                <a:off x="8282433" y="277629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98" name="Rectangle 197"/>
              <p:cNvSpPr/>
              <p:nvPr/>
            </p:nvSpPr>
            <p:spPr>
              <a:xfrm>
                <a:off x="8388986" y="277629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99" name="Rectangle 198"/>
              <p:cNvSpPr/>
              <p:nvPr/>
            </p:nvSpPr>
            <p:spPr>
              <a:xfrm>
                <a:off x="8495541" y="277629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0" name="Rectangle 199"/>
              <p:cNvSpPr/>
              <p:nvPr/>
            </p:nvSpPr>
            <p:spPr>
              <a:xfrm>
                <a:off x="8553447" y="2568605"/>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1" name="Rectangle 200"/>
              <p:cNvSpPr/>
              <p:nvPr/>
            </p:nvSpPr>
            <p:spPr>
              <a:xfrm>
                <a:off x="8069327" y="285332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2" name="Rectangle 201"/>
              <p:cNvSpPr/>
              <p:nvPr/>
            </p:nvSpPr>
            <p:spPr>
              <a:xfrm>
                <a:off x="8175880" y="285332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3" name="Rectangle 202"/>
              <p:cNvSpPr/>
              <p:nvPr/>
            </p:nvSpPr>
            <p:spPr>
              <a:xfrm>
                <a:off x="8282433" y="285332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4" name="Rectangle 203"/>
              <p:cNvSpPr/>
              <p:nvPr/>
            </p:nvSpPr>
            <p:spPr>
              <a:xfrm>
                <a:off x="8388986" y="285332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5" name="Rectangle 204"/>
              <p:cNvSpPr/>
              <p:nvPr/>
            </p:nvSpPr>
            <p:spPr>
              <a:xfrm>
                <a:off x="8495541" y="285332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6" name="Freeform 205"/>
              <p:cNvSpPr/>
              <p:nvPr/>
            </p:nvSpPr>
            <p:spPr>
              <a:xfrm>
                <a:off x="8602902" y="2469458"/>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1031" name="Group 1030"/>
            <p:cNvGrpSpPr/>
            <p:nvPr/>
          </p:nvGrpSpPr>
          <p:grpSpPr>
            <a:xfrm>
              <a:off x="8022211" y="2642601"/>
              <a:ext cx="327443" cy="184125"/>
              <a:chOff x="4890305" y="1091446"/>
              <a:chExt cx="664361" cy="416604"/>
            </a:xfrm>
          </p:grpSpPr>
          <p:sp>
            <p:nvSpPr>
              <p:cNvPr id="1033" name="Rounded Rectangle 1032"/>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1034" name="Group 1033"/>
              <p:cNvGrpSpPr/>
              <p:nvPr/>
            </p:nvGrpSpPr>
            <p:grpSpPr>
              <a:xfrm>
                <a:off x="4949301" y="1134227"/>
                <a:ext cx="519489" cy="60348"/>
                <a:chOff x="4252385" y="4500804"/>
                <a:chExt cx="510355" cy="63317"/>
              </a:xfrm>
            </p:grpSpPr>
            <p:sp>
              <p:nvSpPr>
                <p:cNvPr id="1037" name="Oval 1036"/>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38" name="Oval 1037"/>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39" name="Oval 1038"/>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40" name="Oval 1039"/>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1035" name="Picture 10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1036" name="Picture 10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grpSp>
        <p:nvGrpSpPr>
          <p:cNvPr id="1103" name="Group 1102"/>
          <p:cNvGrpSpPr/>
          <p:nvPr/>
        </p:nvGrpSpPr>
        <p:grpSpPr>
          <a:xfrm>
            <a:off x="6229733" y="882713"/>
            <a:ext cx="1028700" cy="480060"/>
            <a:chOff x="7932351" y="3963099"/>
            <a:chExt cx="1371600" cy="640080"/>
          </a:xfrm>
        </p:grpSpPr>
        <p:sp>
          <p:nvSpPr>
            <p:cNvPr id="267" name="Rounded Rectangle 266"/>
            <p:cNvSpPr/>
            <p:nvPr/>
          </p:nvSpPr>
          <p:spPr>
            <a:xfrm>
              <a:off x="7932351" y="3963099"/>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F16</a:t>
              </a:r>
            </a:p>
          </p:txBody>
        </p:sp>
        <p:grpSp>
          <p:nvGrpSpPr>
            <p:cNvPr id="760" name="Group 759"/>
            <p:cNvGrpSpPr/>
            <p:nvPr/>
          </p:nvGrpSpPr>
          <p:grpSpPr>
            <a:xfrm>
              <a:off x="8579322" y="3985344"/>
              <a:ext cx="656955" cy="481346"/>
              <a:chOff x="8038904" y="4024256"/>
              <a:chExt cx="656955" cy="481346"/>
            </a:xfrm>
          </p:grpSpPr>
          <p:sp>
            <p:nvSpPr>
              <p:cNvPr id="268" name="Rectangle 267"/>
              <p:cNvSpPr/>
              <p:nvPr/>
            </p:nvSpPr>
            <p:spPr>
              <a:xfrm>
                <a:off x="8038905" y="4179765"/>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9" name="Rectangle 268"/>
              <p:cNvSpPr/>
              <p:nvPr/>
            </p:nvSpPr>
            <p:spPr>
              <a:xfrm>
                <a:off x="8038904" y="4202474"/>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270" name="Rectangle 269"/>
              <p:cNvSpPr/>
              <p:nvPr/>
            </p:nvSpPr>
            <p:spPr>
              <a:xfrm>
                <a:off x="8065145" y="433109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1" name="Rectangle 270"/>
              <p:cNvSpPr/>
              <p:nvPr/>
            </p:nvSpPr>
            <p:spPr>
              <a:xfrm>
                <a:off x="8171698" y="433109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2" name="Rectangle 271"/>
              <p:cNvSpPr/>
              <p:nvPr/>
            </p:nvSpPr>
            <p:spPr>
              <a:xfrm>
                <a:off x="8278251" y="433109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3" name="Rectangle 272"/>
              <p:cNvSpPr/>
              <p:nvPr/>
            </p:nvSpPr>
            <p:spPr>
              <a:xfrm>
                <a:off x="8384804" y="433109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4" name="Rectangle 273"/>
              <p:cNvSpPr/>
              <p:nvPr/>
            </p:nvSpPr>
            <p:spPr>
              <a:xfrm>
                <a:off x="8491359" y="433109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5" name="Rectangle 274"/>
              <p:cNvSpPr/>
              <p:nvPr/>
            </p:nvSpPr>
            <p:spPr>
              <a:xfrm>
                <a:off x="8549265" y="4123403"/>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6" name="Rectangle 275"/>
              <p:cNvSpPr/>
              <p:nvPr/>
            </p:nvSpPr>
            <p:spPr>
              <a:xfrm>
                <a:off x="8065145" y="440812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7" name="Rectangle 276"/>
              <p:cNvSpPr/>
              <p:nvPr/>
            </p:nvSpPr>
            <p:spPr>
              <a:xfrm>
                <a:off x="8171698" y="440812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8" name="Rectangle 277"/>
              <p:cNvSpPr/>
              <p:nvPr/>
            </p:nvSpPr>
            <p:spPr>
              <a:xfrm>
                <a:off x="8278251" y="440812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9" name="Rectangle 278"/>
              <p:cNvSpPr/>
              <p:nvPr/>
            </p:nvSpPr>
            <p:spPr>
              <a:xfrm>
                <a:off x="8384804" y="440812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80" name="Rectangle 279"/>
              <p:cNvSpPr/>
              <p:nvPr/>
            </p:nvSpPr>
            <p:spPr>
              <a:xfrm>
                <a:off x="8491359" y="4408127"/>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81" name="Freeform 280"/>
              <p:cNvSpPr/>
              <p:nvPr/>
            </p:nvSpPr>
            <p:spPr>
              <a:xfrm>
                <a:off x="8598720" y="4024256"/>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1064" name="Group 1063"/>
            <p:cNvGrpSpPr/>
            <p:nvPr/>
          </p:nvGrpSpPr>
          <p:grpSpPr>
            <a:xfrm>
              <a:off x="8022211" y="4216461"/>
              <a:ext cx="327443" cy="184125"/>
              <a:chOff x="4890305" y="1091446"/>
              <a:chExt cx="664361" cy="416604"/>
            </a:xfrm>
          </p:grpSpPr>
          <p:sp>
            <p:nvSpPr>
              <p:cNvPr id="1066" name="Rounded Rectangle 1065"/>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1067" name="Group 1066"/>
              <p:cNvGrpSpPr/>
              <p:nvPr/>
            </p:nvGrpSpPr>
            <p:grpSpPr>
              <a:xfrm>
                <a:off x="4949301" y="1134227"/>
                <a:ext cx="519489" cy="60348"/>
                <a:chOff x="4252385" y="4500804"/>
                <a:chExt cx="510355" cy="63317"/>
              </a:xfrm>
            </p:grpSpPr>
            <p:sp>
              <p:nvSpPr>
                <p:cNvPr id="1070" name="Oval 1069"/>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71" name="Oval 1070"/>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72" name="Oval 1071"/>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73" name="Oval 1072"/>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1068" name="Picture 10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1069" name="Picture 10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grpSp>
        <p:nvGrpSpPr>
          <p:cNvPr id="1104" name="Group 1103"/>
          <p:cNvGrpSpPr/>
          <p:nvPr/>
        </p:nvGrpSpPr>
        <p:grpSpPr>
          <a:xfrm>
            <a:off x="3973492" y="892820"/>
            <a:ext cx="1028700" cy="480060"/>
            <a:chOff x="7932351" y="4676383"/>
            <a:chExt cx="1371600" cy="640080"/>
          </a:xfrm>
        </p:grpSpPr>
        <p:sp>
          <p:nvSpPr>
            <p:cNvPr id="282" name="Rounded Rectangle 281"/>
            <p:cNvSpPr/>
            <p:nvPr/>
          </p:nvSpPr>
          <p:spPr>
            <a:xfrm>
              <a:off x="7932351" y="4676383"/>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F11</a:t>
              </a:r>
            </a:p>
          </p:txBody>
        </p:sp>
        <p:grpSp>
          <p:nvGrpSpPr>
            <p:cNvPr id="761" name="Group 760"/>
            <p:cNvGrpSpPr/>
            <p:nvPr/>
          </p:nvGrpSpPr>
          <p:grpSpPr>
            <a:xfrm>
              <a:off x="8579322" y="4698628"/>
              <a:ext cx="656955" cy="481346"/>
              <a:chOff x="8038904" y="4737540"/>
              <a:chExt cx="656955" cy="481346"/>
            </a:xfrm>
          </p:grpSpPr>
          <p:sp>
            <p:nvSpPr>
              <p:cNvPr id="283" name="Rectangle 282"/>
              <p:cNvSpPr/>
              <p:nvPr/>
            </p:nvSpPr>
            <p:spPr>
              <a:xfrm>
                <a:off x="8038905" y="4893049"/>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84" name="Rectangle 283"/>
              <p:cNvSpPr/>
              <p:nvPr/>
            </p:nvSpPr>
            <p:spPr>
              <a:xfrm>
                <a:off x="8038904" y="4915758"/>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285" name="Rectangle 284"/>
              <p:cNvSpPr/>
              <p:nvPr/>
            </p:nvSpPr>
            <p:spPr>
              <a:xfrm>
                <a:off x="8065145" y="504437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86" name="Rectangle 285"/>
              <p:cNvSpPr/>
              <p:nvPr/>
            </p:nvSpPr>
            <p:spPr>
              <a:xfrm>
                <a:off x="8171698" y="504437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87" name="Rectangle 286"/>
              <p:cNvSpPr/>
              <p:nvPr/>
            </p:nvSpPr>
            <p:spPr>
              <a:xfrm>
                <a:off x="8278251" y="504437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88" name="Rectangle 287"/>
              <p:cNvSpPr/>
              <p:nvPr/>
            </p:nvSpPr>
            <p:spPr>
              <a:xfrm>
                <a:off x="8384804" y="504437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89" name="Rectangle 288"/>
              <p:cNvSpPr/>
              <p:nvPr/>
            </p:nvSpPr>
            <p:spPr>
              <a:xfrm>
                <a:off x="8491359" y="504437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0" name="Rectangle 289"/>
              <p:cNvSpPr/>
              <p:nvPr/>
            </p:nvSpPr>
            <p:spPr>
              <a:xfrm>
                <a:off x="8549265" y="4836687"/>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1" name="Rectangle 290"/>
              <p:cNvSpPr/>
              <p:nvPr/>
            </p:nvSpPr>
            <p:spPr>
              <a:xfrm>
                <a:off x="8065145" y="512141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2" name="Rectangle 291"/>
              <p:cNvSpPr/>
              <p:nvPr/>
            </p:nvSpPr>
            <p:spPr>
              <a:xfrm>
                <a:off x="8171698" y="512141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3" name="Rectangle 292"/>
              <p:cNvSpPr/>
              <p:nvPr/>
            </p:nvSpPr>
            <p:spPr>
              <a:xfrm>
                <a:off x="8278251" y="512141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4" name="Rectangle 293"/>
              <p:cNvSpPr/>
              <p:nvPr/>
            </p:nvSpPr>
            <p:spPr>
              <a:xfrm>
                <a:off x="8384804" y="512141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5" name="Rectangle 294"/>
              <p:cNvSpPr/>
              <p:nvPr/>
            </p:nvSpPr>
            <p:spPr>
              <a:xfrm>
                <a:off x="8491359" y="512141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6" name="Freeform 295"/>
              <p:cNvSpPr/>
              <p:nvPr/>
            </p:nvSpPr>
            <p:spPr>
              <a:xfrm>
                <a:off x="8598720" y="4737540"/>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1075" name="Group 1074"/>
            <p:cNvGrpSpPr/>
            <p:nvPr/>
          </p:nvGrpSpPr>
          <p:grpSpPr>
            <a:xfrm>
              <a:off x="8022211" y="4925919"/>
              <a:ext cx="327443" cy="184125"/>
              <a:chOff x="4890305" y="1091446"/>
              <a:chExt cx="664361" cy="416604"/>
            </a:xfrm>
          </p:grpSpPr>
          <p:sp>
            <p:nvSpPr>
              <p:cNvPr id="1077" name="Rounded Rectangle 1076"/>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1078" name="Group 1077"/>
              <p:cNvGrpSpPr/>
              <p:nvPr/>
            </p:nvGrpSpPr>
            <p:grpSpPr>
              <a:xfrm>
                <a:off x="4949301" y="1134227"/>
                <a:ext cx="519489" cy="60348"/>
                <a:chOff x="4252385" y="4500804"/>
                <a:chExt cx="510355" cy="63317"/>
              </a:xfrm>
            </p:grpSpPr>
            <p:sp>
              <p:nvSpPr>
                <p:cNvPr id="1081" name="Oval 1080"/>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82" name="Oval 1081"/>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83" name="Oval 1082"/>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084" name="Oval 1083"/>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1079" name="Picture 10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1080" name="Picture 10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grpSp>
        <p:nvGrpSpPr>
          <p:cNvPr id="1106" name="Group 1105"/>
          <p:cNvGrpSpPr/>
          <p:nvPr/>
        </p:nvGrpSpPr>
        <p:grpSpPr>
          <a:xfrm>
            <a:off x="3584889" y="3423578"/>
            <a:ext cx="1783080" cy="828304"/>
            <a:chOff x="3957992" y="3905247"/>
            <a:chExt cx="2377440" cy="1104405"/>
          </a:xfrm>
        </p:grpSpPr>
        <p:sp>
          <p:nvSpPr>
            <p:cNvPr id="668" name="Rounded Rectangle 667"/>
            <p:cNvSpPr/>
            <p:nvPr/>
          </p:nvSpPr>
          <p:spPr>
            <a:xfrm>
              <a:off x="3957992" y="3912372"/>
              <a:ext cx="2377440" cy="10972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Boise</a:t>
              </a:r>
            </a:p>
          </p:txBody>
        </p:sp>
        <p:grpSp>
          <p:nvGrpSpPr>
            <p:cNvPr id="767" name="Group 766"/>
            <p:cNvGrpSpPr/>
            <p:nvPr/>
          </p:nvGrpSpPr>
          <p:grpSpPr>
            <a:xfrm>
              <a:off x="4074272" y="4158356"/>
              <a:ext cx="656955" cy="481346"/>
              <a:chOff x="3435601" y="4041150"/>
              <a:chExt cx="656955" cy="481346"/>
            </a:xfrm>
          </p:grpSpPr>
          <p:sp>
            <p:nvSpPr>
              <p:cNvPr id="669" name="Rectangle 668"/>
              <p:cNvSpPr/>
              <p:nvPr/>
            </p:nvSpPr>
            <p:spPr>
              <a:xfrm>
                <a:off x="3435602" y="4196659"/>
                <a:ext cx="656954" cy="325837"/>
              </a:xfrm>
              <a:prstGeom prst="rect">
                <a:avLst/>
              </a:pr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70" name="Rectangle 669"/>
              <p:cNvSpPr/>
              <p:nvPr/>
            </p:nvSpPr>
            <p:spPr>
              <a:xfrm>
                <a:off x="3435601" y="4219368"/>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671" name="Rectangle 670"/>
              <p:cNvSpPr/>
              <p:nvPr/>
            </p:nvSpPr>
            <p:spPr>
              <a:xfrm>
                <a:off x="3461842" y="434798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72" name="Rectangle 671"/>
              <p:cNvSpPr/>
              <p:nvPr/>
            </p:nvSpPr>
            <p:spPr>
              <a:xfrm>
                <a:off x="3568395" y="434798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73" name="Rectangle 672"/>
              <p:cNvSpPr/>
              <p:nvPr/>
            </p:nvSpPr>
            <p:spPr>
              <a:xfrm>
                <a:off x="3674948" y="434798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74" name="Rectangle 673"/>
              <p:cNvSpPr/>
              <p:nvPr/>
            </p:nvSpPr>
            <p:spPr>
              <a:xfrm>
                <a:off x="3781501" y="434798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75" name="Rectangle 674"/>
              <p:cNvSpPr/>
              <p:nvPr/>
            </p:nvSpPr>
            <p:spPr>
              <a:xfrm>
                <a:off x="3888056" y="434798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76" name="Rectangle 675"/>
              <p:cNvSpPr/>
              <p:nvPr/>
            </p:nvSpPr>
            <p:spPr>
              <a:xfrm>
                <a:off x="3945962" y="4140297"/>
                <a:ext cx="146594" cy="63990"/>
              </a:xfrm>
              <a:prstGeom prst="rect">
                <a:avLst/>
              </a:pr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77" name="Rectangle 676"/>
              <p:cNvSpPr/>
              <p:nvPr/>
            </p:nvSpPr>
            <p:spPr>
              <a:xfrm>
                <a:off x="3461842" y="442502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78" name="Rectangle 677"/>
              <p:cNvSpPr/>
              <p:nvPr/>
            </p:nvSpPr>
            <p:spPr>
              <a:xfrm>
                <a:off x="3568395" y="442502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79" name="Rectangle 678"/>
              <p:cNvSpPr/>
              <p:nvPr/>
            </p:nvSpPr>
            <p:spPr>
              <a:xfrm>
                <a:off x="3674948" y="442502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80" name="Rectangle 679"/>
              <p:cNvSpPr/>
              <p:nvPr/>
            </p:nvSpPr>
            <p:spPr>
              <a:xfrm>
                <a:off x="3781501" y="442502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81" name="Rectangle 680"/>
              <p:cNvSpPr/>
              <p:nvPr/>
            </p:nvSpPr>
            <p:spPr>
              <a:xfrm>
                <a:off x="3888056" y="442502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82" name="Freeform 681"/>
              <p:cNvSpPr/>
              <p:nvPr/>
            </p:nvSpPr>
            <p:spPr>
              <a:xfrm>
                <a:off x="3995417" y="4041150"/>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sp>
          <p:nvSpPr>
            <p:cNvPr id="740" name="TextBox 739"/>
            <p:cNvSpPr txBox="1"/>
            <p:nvPr/>
          </p:nvSpPr>
          <p:spPr>
            <a:xfrm>
              <a:off x="5436171" y="3905247"/>
              <a:ext cx="528349" cy="261611"/>
            </a:xfrm>
            <a:prstGeom prst="rect">
              <a:avLst/>
            </a:prstGeom>
            <a:noFill/>
          </p:spPr>
          <p:txBody>
            <a:bodyPr wrap="none" rtlCol="0">
              <a:sp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GDW</a:t>
              </a:r>
            </a:p>
          </p:txBody>
        </p:sp>
      </p:grpSp>
      <p:sp>
        <p:nvSpPr>
          <p:cNvPr id="1109" name="Rounded Rectangle 1108"/>
          <p:cNvSpPr/>
          <p:nvPr/>
        </p:nvSpPr>
        <p:spPr>
          <a:xfrm>
            <a:off x="3320631" y="1906130"/>
            <a:ext cx="2346014" cy="2601707"/>
          </a:xfrm>
          <a:prstGeom prst="roundRect">
            <a:avLst>
              <a:gd name="adj" fmla="val 8716"/>
            </a:avLst>
          </a:prstGeom>
          <a:noFill/>
          <a:ln>
            <a:solidFill>
              <a:schemeClr val="tx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cxnSp>
        <p:nvCxnSpPr>
          <p:cNvPr id="1116" name="Straight Arrow Connector 1115"/>
          <p:cNvCxnSpPr>
            <a:stCxn id="222" idx="3"/>
          </p:cNvCxnSpPr>
          <p:nvPr/>
        </p:nvCxnSpPr>
        <p:spPr>
          <a:xfrm>
            <a:off x="2241729" y="1958029"/>
            <a:ext cx="1064348" cy="21850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17" name="Straight Arrow Connector 1116"/>
          <p:cNvCxnSpPr>
            <a:stCxn id="237" idx="2"/>
          </p:cNvCxnSpPr>
          <p:nvPr/>
        </p:nvCxnSpPr>
        <p:spPr>
          <a:xfrm>
            <a:off x="3358800" y="1383171"/>
            <a:ext cx="226090" cy="50875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18" name="Straight Arrow Connector 1117"/>
          <p:cNvCxnSpPr>
            <a:stCxn id="537" idx="1"/>
          </p:cNvCxnSpPr>
          <p:nvPr/>
        </p:nvCxnSpPr>
        <p:spPr>
          <a:xfrm flipH="1">
            <a:off x="5664622" y="1983722"/>
            <a:ext cx="1202634" cy="2301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19" name="Straight Arrow Connector 1118"/>
          <p:cNvCxnSpPr>
            <a:stCxn id="177" idx="3"/>
          </p:cNvCxnSpPr>
          <p:nvPr/>
        </p:nvCxnSpPr>
        <p:spPr>
          <a:xfrm>
            <a:off x="2241728" y="2560345"/>
            <a:ext cx="1031609" cy="2569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20" name="Straight Arrow Connector 1119"/>
          <p:cNvCxnSpPr>
            <a:stCxn id="162" idx="3"/>
          </p:cNvCxnSpPr>
          <p:nvPr/>
        </p:nvCxnSpPr>
        <p:spPr>
          <a:xfrm>
            <a:off x="2241728" y="3162661"/>
            <a:ext cx="971675" cy="678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21" name="Straight Arrow Connector 1120"/>
          <p:cNvCxnSpPr>
            <a:stCxn id="741" idx="3"/>
          </p:cNvCxnSpPr>
          <p:nvPr/>
        </p:nvCxnSpPr>
        <p:spPr>
          <a:xfrm>
            <a:off x="2241729" y="3764977"/>
            <a:ext cx="1071086" cy="144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36" name="Straight Arrow Connector 1135"/>
          <p:cNvCxnSpPr>
            <a:stCxn id="192" idx="2"/>
          </p:cNvCxnSpPr>
          <p:nvPr/>
        </p:nvCxnSpPr>
        <p:spPr>
          <a:xfrm flipH="1">
            <a:off x="5415347" y="1362774"/>
            <a:ext cx="204510" cy="54386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39" name="Straight Arrow Connector 1138"/>
          <p:cNvCxnSpPr>
            <a:stCxn id="267" idx="2"/>
          </p:cNvCxnSpPr>
          <p:nvPr/>
        </p:nvCxnSpPr>
        <p:spPr>
          <a:xfrm flipH="1">
            <a:off x="5630353" y="1362773"/>
            <a:ext cx="1113731" cy="62078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43" name="Straight Arrow Connector 1142"/>
          <p:cNvCxnSpPr>
            <a:stCxn id="282" idx="2"/>
            <a:endCxn id="1109" idx="0"/>
          </p:cNvCxnSpPr>
          <p:nvPr/>
        </p:nvCxnSpPr>
        <p:spPr>
          <a:xfrm>
            <a:off x="4487842" y="1372880"/>
            <a:ext cx="5796" cy="533251"/>
          </a:xfrm>
          <a:prstGeom prst="straightConnector1">
            <a:avLst/>
          </a:prstGeom>
          <a:ln>
            <a:prstDash val="dash"/>
            <a:tailEnd type="triangle"/>
          </a:ln>
        </p:spPr>
        <p:style>
          <a:lnRef idx="3">
            <a:schemeClr val="accent1"/>
          </a:lnRef>
          <a:fillRef idx="0">
            <a:schemeClr val="accent1"/>
          </a:fillRef>
          <a:effectRef idx="2">
            <a:schemeClr val="accent1"/>
          </a:effectRef>
          <a:fontRef idx="minor">
            <a:schemeClr val="tx1"/>
          </a:fontRef>
        </p:style>
      </p:cxnSp>
      <p:cxnSp>
        <p:nvCxnSpPr>
          <p:cNvPr id="1146" name="Straight Arrow Connector 1145"/>
          <p:cNvCxnSpPr>
            <a:stCxn id="207" idx="1"/>
          </p:cNvCxnSpPr>
          <p:nvPr/>
        </p:nvCxnSpPr>
        <p:spPr>
          <a:xfrm flipH="1" flipV="1">
            <a:off x="5733011" y="3161022"/>
            <a:ext cx="1130031" cy="163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53" name="Up-Down Arrow 1152"/>
          <p:cNvSpPr/>
          <p:nvPr/>
        </p:nvSpPr>
        <p:spPr>
          <a:xfrm>
            <a:off x="4332253" y="2967724"/>
            <a:ext cx="272488" cy="461198"/>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489" name="Group 488"/>
          <p:cNvGrpSpPr/>
          <p:nvPr/>
        </p:nvGrpSpPr>
        <p:grpSpPr>
          <a:xfrm>
            <a:off x="1722245" y="900411"/>
            <a:ext cx="1028700" cy="480060"/>
            <a:chOff x="7932351" y="984817"/>
            <a:chExt cx="1371600" cy="640080"/>
          </a:xfrm>
        </p:grpSpPr>
        <p:sp>
          <p:nvSpPr>
            <p:cNvPr id="490" name="Rounded Rectangle 489"/>
            <p:cNvSpPr/>
            <p:nvPr/>
          </p:nvSpPr>
          <p:spPr>
            <a:xfrm>
              <a:off x="7932351" y="984817"/>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F10W</a:t>
              </a:r>
            </a:p>
          </p:txBody>
        </p:sp>
        <p:grpSp>
          <p:nvGrpSpPr>
            <p:cNvPr id="491" name="Group 490"/>
            <p:cNvGrpSpPr/>
            <p:nvPr/>
          </p:nvGrpSpPr>
          <p:grpSpPr>
            <a:xfrm>
              <a:off x="8579322" y="1007062"/>
              <a:ext cx="656955" cy="481346"/>
              <a:chOff x="8038904" y="1045974"/>
              <a:chExt cx="656955" cy="481346"/>
            </a:xfrm>
          </p:grpSpPr>
          <p:sp>
            <p:nvSpPr>
              <p:cNvPr id="503" name="Rectangle 502"/>
              <p:cNvSpPr/>
              <p:nvPr/>
            </p:nvSpPr>
            <p:spPr>
              <a:xfrm>
                <a:off x="8038905" y="1201483"/>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04" name="Rectangle 503"/>
              <p:cNvSpPr/>
              <p:nvPr/>
            </p:nvSpPr>
            <p:spPr>
              <a:xfrm>
                <a:off x="8038904" y="1224192"/>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505" name="Rectangle 504"/>
              <p:cNvSpPr/>
              <p:nvPr/>
            </p:nvSpPr>
            <p:spPr>
              <a:xfrm>
                <a:off x="8065145" y="135281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06" name="Rectangle 505"/>
              <p:cNvSpPr/>
              <p:nvPr/>
            </p:nvSpPr>
            <p:spPr>
              <a:xfrm>
                <a:off x="8171698" y="135281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07" name="Rectangle 506"/>
              <p:cNvSpPr/>
              <p:nvPr/>
            </p:nvSpPr>
            <p:spPr>
              <a:xfrm>
                <a:off x="8278251" y="135281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08" name="Rectangle 507"/>
              <p:cNvSpPr/>
              <p:nvPr/>
            </p:nvSpPr>
            <p:spPr>
              <a:xfrm>
                <a:off x="8384804" y="135281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09" name="Rectangle 508"/>
              <p:cNvSpPr/>
              <p:nvPr/>
            </p:nvSpPr>
            <p:spPr>
              <a:xfrm>
                <a:off x="8491359" y="135281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10" name="Rectangle 509"/>
              <p:cNvSpPr/>
              <p:nvPr/>
            </p:nvSpPr>
            <p:spPr>
              <a:xfrm>
                <a:off x="8549265" y="1145121"/>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11" name="Rectangle 510"/>
              <p:cNvSpPr/>
              <p:nvPr/>
            </p:nvSpPr>
            <p:spPr>
              <a:xfrm>
                <a:off x="8065145" y="142984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12" name="Rectangle 511"/>
              <p:cNvSpPr/>
              <p:nvPr/>
            </p:nvSpPr>
            <p:spPr>
              <a:xfrm>
                <a:off x="8171698" y="142984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13" name="Rectangle 512"/>
              <p:cNvSpPr/>
              <p:nvPr/>
            </p:nvSpPr>
            <p:spPr>
              <a:xfrm>
                <a:off x="8278251" y="142984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14" name="Rectangle 513"/>
              <p:cNvSpPr/>
              <p:nvPr/>
            </p:nvSpPr>
            <p:spPr>
              <a:xfrm>
                <a:off x="8384804" y="142984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15" name="Rectangle 514"/>
              <p:cNvSpPr/>
              <p:nvPr/>
            </p:nvSpPr>
            <p:spPr>
              <a:xfrm>
                <a:off x="8491359" y="1429845"/>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16" name="Freeform 515"/>
              <p:cNvSpPr/>
              <p:nvPr/>
            </p:nvSpPr>
            <p:spPr>
              <a:xfrm>
                <a:off x="8598720" y="1045974"/>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493" name="Group 492"/>
            <p:cNvGrpSpPr/>
            <p:nvPr/>
          </p:nvGrpSpPr>
          <p:grpSpPr>
            <a:xfrm>
              <a:off x="8022211" y="1224231"/>
              <a:ext cx="327443" cy="184125"/>
              <a:chOff x="4890305" y="1091446"/>
              <a:chExt cx="664361" cy="416604"/>
            </a:xfrm>
          </p:grpSpPr>
          <p:sp>
            <p:nvSpPr>
              <p:cNvPr id="495" name="Rounded Rectangle 494"/>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496" name="Group 495"/>
              <p:cNvGrpSpPr/>
              <p:nvPr/>
            </p:nvGrpSpPr>
            <p:grpSpPr>
              <a:xfrm>
                <a:off x="4949301" y="1134227"/>
                <a:ext cx="519489" cy="60348"/>
                <a:chOff x="4252385" y="4500804"/>
                <a:chExt cx="510355" cy="63317"/>
              </a:xfrm>
            </p:grpSpPr>
            <p:sp>
              <p:nvSpPr>
                <p:cNvPr id="499" name="Oval 498"/>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500" name="Oval 499"/>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501" name="Oval 500"/>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502" name="Oval 501"/>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497" name="Picture 49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498" name="Picture 4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cxnSp>
        <p:nvCxnSpPr>
          <p:cNvPr id="518" name="Straight Arrow Connector 517"/>
          <p:cNvCxnSpPr>
            <a:stCxn id="490" idx="2"/>
          </p:cNvCxnSpPr>
          <p:nvPr/>
        </p:nvCxnSpPr>
        <p:spPr>
          <a:xfrm>
            <a:off x="2236595" y="1380471"/>
            <a:ext cx="1141848" cy="61003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21" name="Straight Arrow Connector 520"/>
          <p:cNvCxnSpPr>
            <a:stCxn id="769" idx="1"/>
          </p:cNvCxnSpPr>
          <p:nvPr/>
        </p:nvCxnSpPr>
        <p:spPr>
          <a:xfrm flipH="1">
            <a:off x="5645705" y="4323917"/>
            <a:ext cx="123942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24" name="Straight Arrow Connector 523"/>
          <p:cNvCxnSpPr>
            <a:stCxn id="474" idx="1"/>
          </p:cNvCxnSpPr>
          <p:nvPr/>
        </p:nvCxnSpPr>
        <p:spPr>
          <a:xfrm flipH="1" flipV="1">
            <a:off x="5676445" y="3752038"/>
            <a:ext cx="1191917" cy="775"/>
          </a:xfrm>
          <a:prstGeom prst="straightConnector1">
            <a:avLst/>
          </a:prstGeom>
          <a:ln>
            <a:prstDash val="dash"/>
            <a:tailEnd type="triangle"/>
          </a:ln>
        </p:spPr>
        <p:style>
          <a:lnRef idx="3">
            <a:schemeClr val="accent1"/>
          </a:lnRef>
          <a:fillRef idx="0">
            <a:schemeClr val="accent1"/>
          </a:fillRef>
          <a:effectRef idx="2">
            <a:schemeClr val="accent1"/>
          </a:effectRef>
          <a:fontRef idx="minor">
            <a:schemeClr val="tx1"/>
          </a:fontRef>
        </p:style>
      </p:cxnSp>
      <p:grpSp>
        <p:nvGrpSpPr>
          <p:cNvPr id="536" name="Group 535"/>
          <p:cNvGrpSpPr/>
          <p:nvPr/>
        </p:nvGrpSpPr>
        <p:grpSpPr>
          <a:xfrm>
            <a:off x="6867256" y="1743692"/>
            <a:ext cx="1028700" cy="480060"/>
            <a:chOff x="7918288" y="1705290"/>
            <a:chExt cx="1371600" cy="640080"/>
          </a:xfrm>
        </p:grpSpPr>
        <p:sp>
          <p:nvSpPr>
            <p:cNvPr id="537" name="Rounded Rectangle 251"/>
            <p:cNvSpPr/>
            <p:nvPr/>
          </p:nvSpPr>
          <p:spPr>
            <a:xfrm>
              <a:off x="7918288" y="1705290"/>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MTI</a:t>
              </a:r>
            </a:p>
          </p:txBody>
        </p:sp>
        <p:grpSp>
          <p:nvGrpSpPr>
            <p:cNvPr id="538" name="Group 537"/>
            <p:cNvGrpSpPr/>
            <p:nvPr/>
          </p:nvGrpSpPr>
          <p:grpSpPr>
            <a:xfrm>
              <a:off x="8579322" y="1727535"/>
              <a:ext cx="656955" cy="481346"/>
              <a:chOff x="8024841" y="1766447"/>
              <a:chExt cx="656955" cy="481346"/>
            </a:xfrm>
          </p:grpSpPr>
          <p:sp>
            <p:nvSpPr>
              <p:cNvPr id="550" name="Rectangle 549"/>
              <p:cNvSpPr/>
              <p:nvPr/>
            </p:nvSpPr>
            <p:spPr>
              <a:xfrm>
                <a:off x="8024842" y="1921956"/>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51" name="Rectangle 550"/>
              <p:cNvSpPr/>
              <p:nvPr/>
            </p:nvSpPr>
            <p:spPr>
              <a:xfrm>
                <a:off x="8024841" y="1944665"/>
                <a:ext cx="656955" cy="9194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552" name="Rectangle 551"/>
              <p:cNvSpPr/>
              <p:nvPr/>
            </p:nvSpPr>
            <p:spPr>
              <a:xfrm>
                <a:off x="8051082"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53" name="Rectangle 552"/>
              <p:cNvSpPr/>
              <p:nvPr/>
            </p:nvSpPr>
            <p:spPr>
              <a:xfrm>
                <a:off x="8157635"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54" name="Rectangle 553"/>
              <p:cNvSpPr/>
              <p:nvPr/>
            </p:nvSpPr>
            <p:spPr>
              <a:xfrm>
                <a:off x="8264188"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55" name="Rectangle 554"/>
              <p:cNvSpPr/>
              <p:nvPr/>
            </p:nvSpPr>
            <p:spPr>
              <a:xfrm>
                <a:off x="8370741"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56" name="Rectangle 555"/>
              <p:cNvSpPr/>
              <p:nvPr/>
            </p:nvSpPr>
            <p:spPr>
              <a:xfrm>
                <a:off x="8477296"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57" name="Rectangle 556"/>
              <p:cNvSpPr/>
              <p:nvPr/>
            </p:nvSpPr>
            <p:spPr>
              <a:xfrm>
                <a:off x="8535202" y="1865594"/>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58" name="Rectangle 557"/>
              <p:cNvSpPr/>
              <p:nvPr/>
            </p:nvSpPr>
            <p:spPr>
              <a:xfrm>
                <a:off x="8051082"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59" name="Rectangle 558"/>
              <p:cNvSpPr/>
              <p:nvPr/>
            </p:nvSpPr>
            <p:spPr>
              <a:xfrm>
                <a:off x="8157635"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60" name="Rectangle 559"/>
              <p:cNvSpPr/>
              <p:nvPr/>
            </p:nvSpPr>
            <p:spPr>
              <a:xfrm>
                <a:off x="8264188"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61" name="Rectangle 560"/>
              <p:cNvSpPr/>
              <p:nvPr/>
            </p:nvSpPr>
            <p:spPr>
              <a:xfrm>
                <a:off x="8370741"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62" name="Rectangle 561"/>
              <p:cNvSpPr/>
              <p:nvPr/>
            </p:nvSpPr>
            <p:spPr>
              <a:xfrm>
                <a:off x="8477296"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63" name="Freeform 265"/>
              <p:cNvSpPr/>
              <p:nvPr/>
            </p:nvSpPr>
            <p:spPr>
              <a:xfrm>
                <a:off x="8584657" y="1766447"/>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540" name="Group 539"/>
            <p:cNvGrpSpPr/>
            <p:nvPr/>
          </p:nvGrpSpPr>
          <p:grpSpPr>
            <a:xfrm>
              <a:off x="8022211" y="1955604"/>
              <a:ext cx="327443" cy="184125"/>
              <a:chOff x="4890305" y="1091446"/>
              <a:chExt cx="664361" cy="416604"/>
            </a:xfrm>
          </p:grpSpPr>
          <p:sp>
            <p:nvSpPr>
              <p:cNvPr id="542" name="Rounded Rectangle 1021"/>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543" name="Group 542"/>
              <p:cNvGrpSpPr/>
              <p:nvPr/>
            </p:nvGrpSpPr>
            <p:grpSpPr>
              <a:xfrm>
                <a:off x="4949301" y="1134227"/>
                <a:ext cx="519489" cy="60348"/>
                <a:chOff x="4252385" y="4500804"/>
                <a:chExt cx="510355" cy="63317"/>
              </a:xfrm>
            </p:grpSpPr>
            <p:sp>
              <p:nvSpPr>
                <p:cNvPr id="546" name="Oval 545"/>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547" name="Oval 546"/>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548" name="Oval 547"/>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549" name="Oval 548"/>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544" name="Picture 5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545" name="Picture 5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cxnSp>
        <p:nvCxnSpPr>
          <p:cNvPr id="566" name="Straight Arrow Connector 565"/>
          <p:cNvCxnSpPr>
            <a:stCxn id="252" idx="1"/>
          </p:cNvCxnSpPr>
          <p:nvPr/>
        </p:nvCxnSpPr>
        <p:spPr>
          <a:xfrm flipH="1">
            <a:off x="5667911" y="2569770"/>
            <a:ext cx="1195131" cy="1547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565" name="Group 564"/>
          <p:cNvGrpSpPr/>
          <p:nvPr/>
        </p:nvGrpSpPr>
        <p:grpSpPr>
          <a:xfrm>
            <a:off x="6867256" y="2936396"/>
            <a:ext cx="1028700" cy="480060"/>
            <a:chOff x="7918288" y="1705290"/>
            <a:chExt cx="1371600" cy="640080"/>
          </a:xfrm>
        </p:grpSpPr>
        <p:sp>
          <p:nvSpPr>
            <p:cNvPr id="567" name="Rounded Rectangle 251"/>
            <p:cNvSpPr/>
            <p:nvPr/>
          </p:nvSpPr>
          <p:spPr>
            <a:xfrm>
              <a:off x="7918288" y="1705290"/>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MAI</a:t>
              </a:r>
            </a:p>
          </p:txBody>
        </p:sp>
        <p:grpSp>
          <p:nvGrpSpPr>
            <p:cNvPr id="568" name="Group 567"/>
            <p:cNvGrpSpPr/>
            <p:nvPr/>
          </p:nvGrpSpPr>
          <p:grpSpPr>
            <a:xfrm>
              <a:off x="8579322" y="1727535"/>
              <a:ext cx="656955" cy="481346"/>
              <a:chOff x="8024841" y="1766447"/>
              <a:chExt cx="656955" cy="481346"/>
            </a:xfrm>
          </p:grpSpPr>
          <p:sp>
            <p:nvSpPr>
              <p:cNvPr id="578" name="Rectangle 577"/>
              <p:cNvSpPr/>
              <p:nvPr/>
            </p:nvSpPr>
            <p:spPr>
              <a:xfrm>
                <a:off x="8024842" y="1921956"/>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79" name="Rectangle 578"/>
              <p:cNvSpPr/>
              <p:nvPr/>
            </p:nvSpPr>
            <p:spPr>
              <a:xfrm>
                <a:off x="8024841" y="1944665"/>
                <a:ext cx="656955" cy="9194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580" name="Rectangle 579"/>
              <p:cNvSpPr/>
              <p:nvPr/>
            </p:nvSpPr>
            <p:spPr>
              <a:xfrm>
                <a:off x="8051082"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81" name="Rectangle 580"/>
              <p:cNvSpPr/>
              <p:nvPr/>
            </p:nvSpPr>
            <p:spPr>
              <a:xfrm>
                <a:off x="8157635"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82" name="Rectangle 581"/>
              <p:cNvSpPr/>
              <p:nvPr/>
            </p:nvSpPr>
            <p:spPr>
              <a:xfrm>
                <a:off x="8264188"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83" name="Rectangle 582"/>
              <p:cNvSpPr/>
              <p:nvPr/>
            </p:nvSpPr>
            <p:spPr>
              <a:xfrm>
                <a:off x="8370741"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84" name="Rectangle 583"/>
              <p:cNvSpPr/>
              <p:nvPr/>
            </p:nvSpPr>
            <p:spPr>
              <a:xfrm>
                <a:off x="8477296"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85" name="Rectangle 584"/>
              <p:cNvSpPr/>
              <p:nvPr/>
            </p:nvSpPr>
            <p:spPr>
              <a:xfrm>
                <a:off x="8535202" y="1865594"/>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86" name="Rectangle 585"/>
              <p:cNvSpPr/>
              <p:nvPr/>
            </p:nvSpPr>
            <p:spPr>
              <a:xfrm>
                <a:off x="8051082"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87" name="Rectangle 586"/>
              <p:cNvSpPr/>
              <p:nvPr/>
            </p:nvSpPr>
            <p:spPr>
              <a:xfrm>
                <a:off x="8157635"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88" name="Rectangle 587"/>
              <p:cNvSpPr/>
              <p:nvPr/>
            </p:nvSpPr>
            <p:spPr>
              <a:xfrm>
                <a:off x="8264188"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89" name="Rectangle 588"/>
              <p:cNvSpPr/>
              <p:nvPr/>
            </p:nvSpPr>
            <p:spPr>
              <a:xfrm>
                <a:off x="8370741"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90" name="Rectangle 589"/>
              <p:cNvSpPr/>
              <p:nvPr/>
            </p:nvSpPr>
            <p:spPr>
              <a:xfrm>
                <a:off x="8477296"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91" name="Freeform 265"/>
              <p:cNvSpPr/>
              <p:nvPr/>
            </p:nvSpPr>
            <p:spPr>
              <a:xfrm>
                <a:off x="8584657" y="1766447"/>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569" name="Group 568"/>
            <p:cNvGrpSpPr/>
            <p:nvPr/>
          </p:nvGrpSpPr>
          <p:grpSpPr>
            <a:xfrm>
              <a:off x="8022211" y="1955604"/>
              <a:ext cx="327443" cy="184125"/>
              <a:chOff x="4890305" y="1091446"/>
              <a:chExt cx="664361" cy="416604"/>
            </a:xfrm>
          </p:grpSpPr>
          <p:sp>
            <p:nvSpPr>
              <p:cNvPr id="570" name="Rounded Rectangle 1021"/>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571" name="Group 570"/>
              <p:cNvGrpSpPr/>
              <p:nvPr/>
            </p:nvGrpSpPr>
            <p:grpSpPr>
              <a:xfrm>
                <a:off x="4949301" y="1134227"/>
                <a:ext cx="519489" cy="60348"/>
                <a:chOff x="4252385" y="4500804"/>
                <a:chExt cx="510355" cy="63317"/>
              </a:xfrm>
            </p:grpSpPr>
            <p:sp>
              <p:nvSpPr>
                <p:cNvPr id="574" name="Oval 573"/>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575" name="Oval 574"/>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576" name="Oval 575"/>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577" name="Oval 576"/>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572" name="Picture 5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573" name="Picture 5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grpSp>
        <p:nvGrpSpPr>
          <p:cNvPr id="592" name="Group 591"/>
          <p:cNvGrpSpPr/>
          <p:nvPr/>
        </p:nvGrpSpPr>
        <p:grpSpPr>
          <a:xfrm>
            <a:off x="6868362" y="3522445"/>
            <a:ext cx="1028700" cy="480060"/>
            <a:chOff x="7918288" y="1705290"/>
            <a:chExt cx="1371600" cy="640080"/>
          </a:xfrm>
        </p:grpSpPr>
        <p:sp>
          <p:nvSpPr>
            <p:cNvPr id="593" name="Rounded Rectangle 251"/>
            <p:cNvSpPr/>
            <p:nvPr/>
          </p:nvSpPr>
          <p:spPr>
            <a:xfrm>
              <a:off x="7918288" y="1705290"/>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BE-Taiwan</a:t>
              </a:r>
            </a:p>
          </p:txBody>
        </p:sp>
        <p:grpSp>
          <p:nvGrpSpPr>
            <p:cNvPr id="594" name="Group 593"/>
            <p:cNvGrpSpPr/>
            <p:nvPr/>
          </p:nvGrpSpPr>
          <p:grpSpPr>
            <a:xfrm>
              <a:off x="8579322" y="1727535"/>
              <a:ext cx="656955" cy="481346"/>
              <a:chOff x="8024841" y="1766447"/>
              <a:chExt cx="656955" cy="481346"/>
            </a:xfrm>
          </p:grpSpPr>
          <p:sp>
            <p:nvSpPr>
              <p:cNvPr id="604" name="Rectangle 603"/>
              <p:cNvSpPr/>
              <p:nvPr/>
            </p:nvSpPr>
            <p:spPr>
              <a:xfrm>
                <a:off x="8024842" y="1921956"/>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05" name="Rectangle 604"/>
              <p:cNvSpPr/>
              <p:nvPr/>
            </p:nvSpPr>
            <p:spPr>
              <a:xfrm>
                <a:off x="8024841" y="1944665"/>
                <a:ext cx="656955" cy="9194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606" name="Rectangle 605"/>
              <p:cNvSpPr/>
              <p:nvPr/>
            </p:nvSpPr>
            <p:spPr>
              <a:xfrm>
                <a:off x="8051082"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07" name="Rectangle 606"/>
              <p:cNvSpPr/>
              <p:nvPr/>
            </p:nvSpPr>
            <p:spPr>
              <a:xfrm>
                <a:off x="8157635"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08" name="Rectangle 607"/>
              <p:cNvSpPr/>
              <p:nvPr/>
            </p:nvSpPr>
            <p:spPr>
              <a:xfrm>
                <a:off x="8264188"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09" name="Rectangle 608"/>
              <p:cNvSpPr/>
              <p:nvPr/>
            </p:nvSpPr>
            <p:spPr>
              <a:xfrm>
                <a:off x="8370741"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10" name="Rectangle 609"/>
              <p:cNvSpPr/>
              <p:nvPr/>
            </p:nvSpPr>
            <p:spPr>
              <a:xfrm>
                <a:off x="8477296"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11" name="Rectangle 610"/>
              <p:cNvSpPr/>
              <p:nvPr/>
            </p:nvSpPr>
            <p:spPr>
              <a:xfrm>
                <a:off x="8535202" y="1865594"/>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12" name="Rectangle 611"/>
              <p:cNvSpPr/>
              <p:nvPr/>
            </p:nvSpPr>
            <p:spPr>
              <a:xfrm>
                <a:off x="8051082"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13" name="Rectangle 612"/>
              <p:cNvSpPr/>
              <p:nvPr/>
            </p:nvSpPr>
            <p:spPr>
              <a:xfrm>
                <a:off x="8157635"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14" name="Rectangle 613"/>
              <p:cNvSpPr/>
              <p:nvPr/>
            </p:nvSpPr>
            <p:spPr>
              <a:xfrm>
                <a:off x="8264188"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15" name="Rectangle 614"/>
              <p:cNvSpPr/>
              <p:nvPr/>
            </p:nvSpPr>
            <p:spPr>
              <a:xfrm>
                <a:off x="8370741"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16" name="Rectangle 615"/>
              <p:cNvSpPr/>
              <p:nvPr/>
            </p:nvSpPr>
            <p:spPr>
              <a:xfrm>
                <a:off x="8477296"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17" name="Freeform 265"/>
              <p:cNvSpPr/>
              <p:nvPr/>
            </p:nvSpPr>
            <p:spPr>
              <a:xfrm>
                <a:off x="8584657" y="1766447"/>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595" name="Group 594"/>
            <p:cNvGrpSpPr/>
            <p:nvPr/>
          </p:nvGrpSpPr>
          <p:grpSpPr>
            <a:xfrm>
              <a:off x="8022211" y="1955604"/>
              <a:ext cx="327443" cy="184125"/>
              <a:chOff x="4890305" y="1091446"/>
              <a:chExt cx="664361" cy="416604"/>
            </a:xfrm>
          </p:grpSpPr>
          <p:sp>
            <p:nvSpPr>
              <p:cNvPr id="596" name="Rounded Rectangle 1021"/>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597" name="Group 596"/>
              <p:cNvGrpSpPr/>
              <p:nvPr/>
            </p:nvGrpSpPr>
            <p:grpSpPr>
              <a:xfrm>
                <a:off x="4949301" y="1134227"/>
                <a:ext cx="519489" cy="60348"/>
                <a:chOff x="4252385" y="4500804"/>
                <a:chExt cx="510355" cy="63317"/>
              </a:xfrm>
            </p:grpSpPr>
            <p:sp>
              <p:nvSpPr>
                <p:cNvPr id="600" name="Oval 599"/>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601" name="Oval 600"/>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602" name="Oval 601"/>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603" name="Oval 602"/>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598" name="Picture 5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599" name="Picture 5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grpSp>
        <p:nvGrpSpPr>
          <p:cNvPr id="618" name="Group 617"/>
          <p:cNvGrpSpPr/>
          <p:nvPr/>
        </p:nvGrpSpPr>
        <p:grpSpPr>
          <a:xfrm>
            <a:off x="6868362" y="4108493"/>
            <a:ext cx="1028700" cy="480060"/>
            <a:chOff x="7918288" y="1705290"/>
            <a:chExt cx="1371600" cy="640080"/>
          </a:xfrm>
        </p:grpSpPr>
        <p:sp>
          <p:nvSpPr>
            <p:cNvPr id="619" name="Rounded Rectangle 251"/>
            <p:cNvSpPr/>
            <p:nvPr/>
          </p:nvSpPr>
          <p:spPr>
            <a:xfrm>
              <a:off x="7918288" y="1705290"/>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MXA</a:t>
              </a:r>
            </a:p>
          </p:txBody>
        </p:sp>
        <p:grpSp>
          <p:nvGrpSpPr>
            <p:cNvPr id="620" name="Group 619"/>
            <p:cNvGrpSpPr/>
            <p:nvPr/>
          </p:nvGrpSpPr>
          <p:grpSpPr>
            <a:xfrm>
              <a:off x="8579322" y="1727535"/>
              <a:ext cx="656955" cy="481346"/>
              <a:chOff x="8024841" y="1766447"/>
              <a:chExt cx="656955" cy="481346"/>
            </a:xfrm>
          </p:grpSpPr>
          <p:sp>
            <p:nvSpPr>
              <p:cNvPr id="630" name="Rectangle 629"/>
              <p:cNvSpPr/>
              <p:nvPr/>
            </p:nvSpPr>
            <p:spPr>
              <a:xfrm>
                <a:off x="8024842" y="1921956"/>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31" name="Rectangle 630"/>
              <p:cNvSpPr/>
              <p:nvPr/>
            </p:nvSpPr>
            <p:spPr>
              <a:xfrm>
                <a:off x="8024841" y="1944665"/>
                <a:ext cx="656955" cy="9194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632" name="Rectangle 631"/>
              <p:cNvSpPr/>
              <p:nvPr/>
            </p:nvSpPr>
            <p:spPr>
              <a:xfrm>
                <a:off x="8051082"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33" name="Rectangle 632"/>
              <p:cNvSpPr/>
              <p:nvPr/>
            </p:nvSpPr>
            <p:spPr>
              <a:xfrm>
                <a:off x="8157635"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34" name="Rectangle 633"/>
              <p:cNvSpPr/>
              <p:nvPr/>
            </p:nvSpPr>
            <p:spPr>
              <a:xfrm>
                <a:off x="8264188"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35" name="Rectangle 634"/>
              <p:cNvSpPr/>
              <p:nvPr/>
            </p:nvSpPr>
            <p:spPr>
              <a:xfrm>
                <a:off x="8370741"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36" name="Rectangle 635"/>
              <p:cNvSpPr/>
              <p:nvPr/>
            </p:nvSpPr>
            <p:spPr>
              <a:xfrm>
                <a:off x="8477296" y="2073286"/>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37" name="Rectangle 636"/>
              <p:cNvSpPr/>
              <p:nvPr/>
            </p:nvSpPr>
            <p:spPr>
              <a:xfrm>
                <a:off x="8535202" y="1865594"/>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38" name="Rectangle 637"/>
              <p:cNvSpPr/>
              <p:nvPr/>
            </p:nvSpPr>
            <p:spPr>
              <a:xfrm>
                <a:off x="8051082"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39" name="Rectangle 638"/>
              <p:cNvSpPr/>
              <p:nvPr/>
            </p:nvSpPr>
            <p:spPr>
              <a:xfrm>
                <a:off x="8157635"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40" name="Rectangle 639"/>
              <p:cNvSpPr/>
              <p:nvPr/>
            </p:nvSpPr>
            <p:spPr>
              <a:xfrm>
                <a:off x="8264188"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41" name="Rectangle 640"/>
              <p:cNvSpPr/>
              <p:nvPr/>
            </p:nvSpPr>
            <p:spPr>
              <a:xfrm>
                <a:off x="8370741"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42" name="Rectangle 641"/>
              <p:cNvSpPr/>
              <p:nvPr/>
            </p:nvSpPr>
            <p:spPr>
              <a:xfrm>
                <a:off x="8477296" y="2150318"/>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43" name="Freeform 265"/>
              <p:cNvSpPr/>
              <p:nvPr/>
            </p:nvSpPr>
            <p:spPr>
              <a:xfrm>
                <a:off x="8584657" y="1766447"/>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nvGrpSpPr>
            <p:cNvPr id="621" name="Group 620"/>
            <p:cNvGrpSpPr/>
            <p:nvPr/>
          </p:nvGrpSpPr>
          <p:grpSpPr>
            <a:xfrm>
              <a:off x="8022211" y="1955604"/>
              <a:ext cx="327443" cy="184125"/>
              <a:chOff x="4890305" y="1091446"/>
              <a:chExt cx="664361" cy="416604"/>
            </a:xfrm>
          </p:grpSpPr>
          <p:sp>
            <p:nvSpPr>
              <p:cNvPr id="622" name="Rounded Rectangle 1021"/>
              <p:cNvSpPr/>
              <p:nvPr/>
            </p:nvSpPr>
            <p:spPr>
              <a:xfrm>
                <a:off x="4890305" y="1091446"/>
                <a:ext cx="664361" cy="416604"/>
              </a:xfrm>
              <a:prstGeom prst="roundRect">
                <a:avLst>
                  <a:gd name="adj" fmla="val 9091"/>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nvGrpSpPr>
              <p:cNvPr id="623" name="Group 622"/>
              <p:cNvGrpSpPr/>
              <p:nvPr/>
            </p:nvGrpSpPr>
            <p:grpSpPr>
              <a:xfrm>
                <a:off x="4949301" y="1134227"/>
                <a:ext cx="519489" cy="60348"/>
                <a:chOff x="4252385" y="4500804"/>
                <a:chExt cx="510355" cy="63317"/>
              </a:xfrm>
            </p:grpSpPr>
            <p:sp>
              <p:nvSpPr>
                <p:cNvPr id="626" name="Oval 625"/>
                <p:cNvSpPr/>
                <p:nvPr/>
              </p:nvSpPr>
              <p:spPr>
                <a:xfrm>
                  <a:off x="4396716" y="4500804"/>
                  <a:ext cx="77361" cy="63317"/>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627" name="Oval 626"/>
                <p:cNvSpPr/>
                <p:nvPr/>
              </p:nvSpPr>
              <p:spPr>
                <a:xfrm>
                  <a:off x="4541047" y="4500804"/>
                  <a:ext cx="77361" cy="63317"/>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628" name="Oval 627"/>
                <p:cNvSpPr/>
                <p:nvPr/>
              </p:nvSpPr>
              <p:spPr>
                <a:xfrm>
                  <a:off x="4685379" y="4500804"/>
                  <a:ext cx="77361" cy="63317"/>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629" name="Oval 628"/>
                <p:cNvSpPr/>
                <p:nvPr/>
              </p:nvSpPr>
              <p:spPr>
                <a:xfrm>
                  <a:off x="4252385" y="4500804"/>
                  <a:ext cx="77361" cy="6331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grpSp>
          <p:pic>
            <p:nvPicPr>
              <p:cNvPr id="624" name="Picture 6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72" y="1235407"/>
                <a:ext cx="230354" cy="238379"/>
              </a:xfrm>
              <a:prstGeom prst="rect">
                <a:avLst/>
              </a:prstGeom>
            </p:spPr>
          </p:pic>
          <p:pic>
            <p:nvPicPr>
              <p:cNvPr id="625" name="Picture 6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00" y="1235407"/>
                <a:ext cx="230354" cy="238379"/>
              </a:xfrm>
              <a:prstGeom prst="rect">
                <a:avLst/>
              </a:prstGeom>
            </p:spPr>
          </p:pic>
        </p:grpSp>
      </p:grpSp>
      <p:pic>
        <p:nvPicPr>
          <p:cNvPr id="3" name="Picture 2"/>
          <p:cNvPicPr>
            <a:picLocks noChangeAspect="1"/>
          </p:cNvPicPr>
          <p:nvPr/>
        </p:nvPicPr>
        <p:blipFill>
          <a:blip r:embed="rId4"/>
          <a:stretch>
            <a:fillRect/>
          </a:stretch>
        </p:blipFill>
        <p:spPr>
          <a:xfrm>
            <a:off x="4263541" y="3591900"/>
            <a:ext cx="1065755" cy="255089"/>
          </a:xfrm>
          <a:prstGeom prst="rect">
            <a:avLst/>
          </a:prstGeom>
        </p:spPr>
      </p:pic>
      <p:pic>
        <p:nvPicPr>
          <p:cNvPr id="6" name="Picture 5"/>
          <p:cNvPicPr>
            <a:picLocks noChangeAspect="1"/>
          </p:cNvPicPr>
          <p:nvPr/>
        </p:nvPicPr>
        <p:blipFill>
          <a:blip r:embed="rId5"/>
          <a:stretch>
            <a:fillRect/>
          </a:stretch>
        </p:blipFill>
        <p:spPr>
          <a:xfrm>
            <a:off x="4257390" y="3890120"/>
            <a:ext cx="1079959" cy="309418"/>
          </a:xfrm>
          <a:prstGeom prst="rect">
            <a:avLst/>
          </a:prstGeom>
        </p:spPr>
      </p:pic>
      <p:grpSp>
        <p:nvGrpSpPr>
          <p:cNvPr id="564" name="Group 563"/>
          <p:cNvGrpSpPr/>
          <p:nvPr/>
        </p:nvGrpSpPr>
        <p:grpSpPr>
          <a:xfrm>
            <a:off x="3583355" y="2125223"/>
            <a:ext cx="1783080" cy="828304"/>
            <a:chOff x="3957992" y="3905247"/>
            <a:chExt cx="2377440" cy="1104405"/>
          </a:xfrm>
        </p:grpSpPr>
        <p:sp>
          <p:nvSpPr>
            <p:cNvPr id="644" name="Rounded Rectangle 667"/>
            <p:cNvSpPr/>
            <p:nvPr/>
          </p:nvSpPr>
          <p:spPr>
            <a:xfrm>
              <a:off x="3957992" y="3912372"/>
              <a:ext cx="2377440" cy="10972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Singapore</a:t>
              </a:r>
            </a:p>
          </p:txBody>
        </p:sp>
        <p:grpSp>
          <p:nvGrpSpPr>
            <p:cNvPr id="645" name="Group 644"/>
            <p:cNvGrpSpPr/>
            <p:nvPr/>
          </p:nvGrpSpPr>
          <p:grpSpPr>
            <a:xfrm>
              <a:off x="4074272" y="4158356"/>
              <a:ext cx="656955" cy="481346"/>
              <a:chOff x="3435601" y="4041150"/>
              <a:chExt cx="656955" cy="481346"/>
            </a:xfrm>
          </p:grpSpPr>
          <p:sp>
            <p:nvSpPr>
              <p:cNvPr id="647" name="Rectangle 646"/>
              <p:cNvSpPr/>
              <p:nvPr/>
            </p:nvSpPr>
            <p:spPr>
              <a:xfrm>
                <a:off x="3435602" y="4196659"/>
                <a:ext cx="656954" cy="325837"/>
              </a:xfrm>
              <a:prstGeom prst="rect">
                <a:avLst/>
              </a:pr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48" name="Rectangle 647"/>
              <p:cNvSpPr/>
              <p:nvPr/>
            </p:nvSpPr>
            <p:spPr>
              <a:xfrm>
                <a:off x="3435601" y="4219368"/>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649" name="Rectangle 648"/>
              <p:cNvSpPr/>
              <p:nvPr/>
            </p:nvSpPr>
            <p:spPr>
              <a:xfrm>
                <a:off x="3461842" y="434798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50" name="Rectangle 649"/>
              <p:cNvSpPr/>
              <p:nvPr/>
            </p:nvSpPr>
            <p:spPr>
              <a:xfrm>
                <a:off x="3568395" y="434798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51" name="Rectangle 650"/>
              <p:cNvSpPr/>
              <p:nvPr/>
            </p:nvSpPr>
            <p:spPr>
              <a:xfrm>
                <a:off x="3674948" y="434798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52" name="Rectangle 651"/>
              <p:cNvSpPr/>
              <p:nvPr/>
            </p:nvSpPr>
            <p:spPr>
              <a:xfrm>
                <a:off x="3781501" y="434798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53" name="Rectangle 652"/>
              <p:cNvSpPr/>
              <p:nvPr/>
            </p:nvSpPr>
            <p:spPr>
              <a:xfrm>
                <a:off x="3888056" y="4347989"/>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54" name="Rectangle 653"/>
              <p:cNvSpPr/>
              <p:nvPr/>
            </p:nvSpPr>
            <p:spPr>
              <a:xfrm>
                <a:off x="3945962" y="4140297"/>
                <a:ext cx="146594" cy="63990"/>
              </a:xfrm>
              <a:prstGeom prst="rect">
                <a:avLst/>
              </a:pr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55" name="Rectangle 654"/>
              <p:cNvSpPr/>
              <p:nvPr/>
            </p:nvSpPr>
            <p:spPr>
              <a:xfrm>
                <a:off x="3461842" y="442502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56" name="Rectangle 655"/>
              <p:cNvSpPr/>
              <p:nvPr/>
            </p:nvSpPr>
            <p:spPr>
              <a:xfrm>
                <a:off x="3568395" y="442502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57" name="Rectangle 656"/>
              <p:cNvSpPr/>
              <p:nvPr/>
            </p:nvSpPr>
            <p:spPr>
              <a:xfrm>
                <a:off x="3674948" y="442502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58" name="Rectangle 657"/>
              <p:cNvSpPr/>
              <p:nvPr/>
            </p:nvSpPr>
            <p:spPr>
              <a:xfrm>
                <a:off x="3781501" y="442502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59" name="Rectangle 658"/>
              <p:cNvSpPr/>
              <p:nvPr/>
            </p:nvSpPr>
            <p:spPr>
              <a:xfrm>
                <a:off x="3888056" y="442502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60" name="Freeform 681"/>
              <p:cNvSpPr/>
              <p:nvPr/>
            </p:nvSpPr>
            <p:spPr>
              <a:xfrm>
                <a:off x="3995417" y="4041150"/>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sp>
          <p:nvSpPr>
            <p:cNvPr id="646" name="TextBox 645"/>
            <p:cNvSpPr txBox="1"/>
            <p:nvPr/>
          </p:nvSpPr>
          <p:spPr>
            <a:xfrm>
              <a:off x="5436171" y="3905247"/>
              <a:ext cx="528349" cy="261611"/>
            </a:xfrm>
            <a:prstGeom prst="rect">
              <a:avLst/>
            </a:prstGeom>
            <a:noFill/>
          </p:spPr>
          <p:txBody>
            <a:bodyPr wrap="none" rtlCol="0">
              <a:sp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GDW</a:t>
              </a:r>
            </a:p>
          </p:txBody>
        </p:sp>
      </p:grpSp>
      <p:pic>
        <p:nvPicPr>
          <p:cNvPr id="661" name="Picture 660"/>
          <p:cNvPicPr>
            <a:picLocks noChangeAspect="1"/>
          </p:cNvPicPr>
          <p:nvPr/>
        </p:nvPicPr>
        <p:blipFill>
          <a:blip r:embed="rId4"/>
          <a:stretch>
            <a:fillRect/>
          </a:stretch>
        </p:blipFill>
        <p:spPr>
          <a:xfrm>
            <a:off x="4262006" y="2293545"/>
            <a:ext cx="1065755" cy="255089"/>
          </a:xfrm>
          <a:prstGeom prst="rect">
            <a:avLst/>
          </a:prstGeom>
        </p:spPr>
      </p:pic>
      <p:pic>
        <p:nvPicPr>
          <p:cNvPr id="662" name="Picture 661"/>
          <p:cNvPicPr>
            <a:picLocks noChangeAspect="1"/>
          </p:cNvPicPr>
          <p:nvPr/>
        </p:nvPicPr>
        <p:blipFill>
          <a:blip r:embed="rId5"/>
          <a:stretch>
            <a:fillRect/>
          </a:stretch>
        </p:blipFill>
        <p:spPr>
          <a:xfrm>
            <a:off x="4255855" y="2591765"/>
            <a:ext cx="1079959" cy="309418"/>
          </a:xfrm>
          <a:prstGeom prst="rect">
            <a:avLst/>
          </a:prstGeom>
        </p:spPr>
      </p:pic>
    </p:spTree>
    <p:extLst>
      <p:ext uri="{BB962C8B-B14F-4D97-AF65-F5344CB8AC3E}">
        <p14:creationId xmlns:p14="http://schemas.microsoft.com/office/powerpoint/2010/main" val="220232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12</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096001"/>
          </a:xfrm>
          <a:prstGeom prst="rect">
            <a:avLst/>
          </a:prstGeom>
        </p:spPr>
      </p:pic>
      <p:sp>
        <p:nvSpPr>
          <p:cNvPr id="22" name="TextBox 21"/>
          <p:cNvSpPr txBox="1"/>
          <p:nvPr/>
        </p:nvSpPr>
        <p:spPr>
          <a:xfrm>
            <a:off x="188439" y="4367575"/>
            <a:ext cx="4770825" cy="1431161"/>
          </a:xfrm>
          <a:prstGeom prst="rect">
            <a:avLst/>
          </a:prstGeom>
          <a:noFill/>
        </p:spPr>
        <p:txBody>
          <a:bodyPr wrap="square" rtlCol="0">
            <a:spAutoFit/>
          </a:bodyPr>
          <a:lstStyle/>
          <a:p>
            <a:r>
              <a:rPr lang="en-US" sz="3000" b="1" dirty="0">
                <a:solidFill>
                  <a:schemeClr val="bg1"/>
                </a:solidFill>
                <a:latin typeface="Segoe UI" panose="020B0502040204020203" pitchFamily="34" charset="0"/>
                <a:cs typeface="Segoe UI" panose="020B0502040204020203" pitchFamily="34" charset="0"/>
                <a:sym typeface="Wingdings" panose="05000000000000000000" pitchFamily="2" charset="2"/>
              </a:rPr>
              <a:t>Moving Data (ETL)</a:t>
            </a:r>
          </a:p>
          <a:p>
            <a:endParaRPr lang="en-US" sz="3000" b="1" dirty="0">
              <a:solidFill>
                <a:schemeClr val="bg1"/>
              </a:solidFill>
              <a:latin typeface="Segoe UI" panose="020B0502040204020203" pitchFamily="34" charset="0"/>
              <a:cs typeface="Segoe UI" panose="020B0502040204020203" pitchFamily="34" charset="0"/>
              <a:sym typeface="Wingdings" panose="05000000000000000000" pitchFamily="2" charset="2"/>
            </a:endParaRPr>
          </a:p>
          <a:p>
            <a:endParaRPr lang="en-US" sz="2700" dirty="0" err="1">
              <a:latin typeface="Segoe UI" panose="020B0502040204020203" pitchFamily="34" charset="0"/>
              <a:cs typeface="Segoe UI" panose="020B0502040204020203" pitchFamily="34" charset="0"/>
            </a:endParaRPr>
          </a:p>
        </p:txBody>
      </p:sp>
      <p:graphicFrame>
        <p:nvGraphicFramePr>
          <p:cNvPr id="29" name="Table 28"/>
          <p:cNvGraphicFramePr>
            <a:graphicFrameLocks noGrp="1"/>
          </p:cNvGraphicFramePr>
          <p:nvPr/>
        </p:nvGraphicFramePr>
        <p:xfrm>
          <a:off x="812131" y="-120324"/>
          <a:ext cx="7225229" cy="1824510"/>
        </p:xfrm>
        <a:graphic>
          <a:graphicData uri="http://schemas.openxmlformats.org/drawingml/2006/table">
            <a:tbl>
              <a:tblPr firstRow="1" bandRow="1">
                <a:tableStyleId>{2D5ABB26-0587-4C30-8999-92F81FD0307C}</a:tableStyleId>
              </a:tblPr>
              <a:tblGrid>
                <a:gridCol w="5151444">
                  <a:extLst>
                    <a:ext uri="{9D8B030D-6E8A-4147-A177-3AD203B41FA5}">
                      <a16:colId xmlns:a16="http://schemas.microsoft.com/office/drawing/2014/main" val="1819074681"/>
                    </a:ext>
                  </a:extLst>
                </a:gridCol>
                <a:gridCol w="2073785">
                  <a:extLst>
                    <a:ext uri="{9D8B030D-6E8A-4147-A177-3AD203B41FA5}">
                      <a16:colId xmlns:a16="http://schemas.microsoft.com/office/drawing/2014/main" val="1259703411"/>
                    </a:ext>
                  </a:extLst>
                </a:gridCol>
              </a:tblGrid>
              <a:tr h="278130">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898939379"/>
                  </a:ext>
                </a:extLst>
              </a:tr>
              <a:tr h="414810">
                <a:tc>
                  <a: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Segoe UI" panose="020B0502040204020203" pitchFamily="34" charset="0"/>
                          <a:cs typeface="Segoe UI" panose="020B0502040204020203" pitchFamily="34" charset="0"/>
                        </a:rPr>
                        <a:t># Data</a:t>
                      </a:r>
                      <a:r>
                        <a:rPr lang="en-US" sz="1400" baseline="0" dirty="0">
                          <a:solidFill>
                            <a:schemeClr val="bg1"/>
                          </a:solidFill>
                          <a:latin typeface="Segoe UI" panose="020B0502040204020203" pitchFamily="34" charset="0"/>
                          <a:cs typeface="Segoe UI" panose="020B0502040204020203" pitchFamily="34" charset="0"/>
                        </a:rPr>
                        <a:t> Feeds into GDW </a:t>
                      </a:r>
                      <a:r>
                        <a:rPr lang="en-US" sz="1200" baseline="0" dirty="0">
                          <a:solidFill>
                            <a:schemeClr val="bg1"/>
                          </a:solidFill>
                          <a:latin typeface="Segoe UI" panose="020B0502040204020203" pitchFamily="34" charset="0"/>
                          <a:cs typeface="Segoe UI" panose="020B0502040204020203" pitchFamily="34" charset="0"/>
                        </a:rPr>
                        <a:t>(Teradata and Hadoop)</a:t>
                      </a:r>
                      <a:endParaRPr lang="en-US" sz="1400" dirty="0">
                        <a:solidFill>
                          <a:schemeClr val="bg1"/>
                        </a:solidFill>
                        <a:latin typeface="Segoe UI" panose="020B0502040204020203" pitchFamily="34" charset="0"/>
                        <a:cs typeface="Segoe UI" panose="020B0502040204020203" pitchFamily="34" charset="0"/>
                      </a:endParaRPr>
                    </a:p>
                  </a:txBody>
                  <a:tcPr marL="68580" marR="68580" marT="34290" marB="34290"/>
                </a:tc>
                <a:tc>
                  <a:txBody>
                    <a:bodyPr/>
                    <a:lstStyle/>
                    <a:p>
                      <a:r>
                        <a:rPr lang="en-US" sz="1400" dirty="0">
                          <a:solidFill>
                            <a:schemeClr val="bg1"/>
                          </a:solidFill>
                        </a:rPr>
                        <a:t>~3800</a:t>
                      </a:r>
                      <a:r>
                        <a:rPr lang="en-US" sz="1400" baseline="0" dirty="0">
                          <a:solidFill>
                            <a:schemeClr val="bg1"/>
                          </a:solidFill>
                        </a:rPr>
                        <a:t> Pipelines</a:t>
                      </a:r>
                      <a:endParaRPr lang="en-US" sz="1400" dirty="0">
                        <a:solidFill>
                          <a:schemeClr val="bg1"/>
                        </a:solidFill>
                      </a:endParaRPr>
                    </a:p>
                  </a:txBody>
                  <a:tcPr marL="68580" marR="68580" marT="34290" marB="34290"/>
                </a:tc>
                <a:extLst>
                  <a:ext uri="{0D108BD9-81ED-4DB2-BD59-A6C34878D82A}">
                    <a16:rowId xmlns:a16="http://schemas.microsoft.com/office/drawing/2014/main" val="4163719966"/>
                  </a:ext>
                </a:extLst>
              </a:tr>
              <a:tr h="278130">
                <a:tc>
                  <a:txBody>
                    <a:bodyPr/>
                    <a:lstStyle/>
                    <a:p>
                      <a:r>
                        <a:rPr lang="en-US" sz="1400" dirty="0">
                          <a:solidFill>
                            <a:schemeClr val="bg1"/>
                          </a:solidFill>
                        </a:rPr>
                        <a:t>#</a:t>
                      </a:r>
                      <a:r>
                        <a:rPr lang="en-US" sz="1400" baseline="0" dirty="0">
                          <a:solidFill>
                            <a:schemeClr val="bg1"/>
                          </a:solidFill>
                        </a:rPr>
                        <a:t> Rows ingested into Teradata/day</a:t>
                      </a:r>
                      <a:endParaRPr lang="en-US" sz="1400" dirty="0">
                        <a:solidFill>
                          <a:schemeClr val="bg1"/>
                        </a:solidFill>
                      </a:endParaRPr>
                    </a:p>
                  </a:txBody>
                  <a:tcPr marL="68580" marR="68580" marT="34290" marB="34290"/>
                </a:tc>
                <a:tc>
                  <a:txBody>
                    <a:bodyPr/>
                    <a:lstStyle/>
                    <a:p>
                      <a:r>
                        <a:rPr lang="en-US" sz="1400" dirty="0">
                          <a:solidFill>
                            <a:schemeClr val="bg1"/>
                          </a:solidFill>
                        </a:rPr>
                        <a:t>6 Billion</a:t>
                      </a:r>
                    </a:p>
                  </a:txBody>
                  <a:tcPr marL="68580" marR="68580" marT="34290" marB="34290"/>
                </a:tc>
                <a:extLst>
                  <a:ext uri="{0D108BD9-81ED-4DB2-BD59-A6C34878D82A}">
                    <a16:rowId xmlns:a16="http://schemas.microsoft.com/office/drawing/2014/main" val="2503393557"/>
                  </a:ext>
                </a:extLst>
              </a:tr>
              <a:tr h="278130">
                <a:tc>
                  <a: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lang="en-US" sz="1400" dirty="0">
                          <a:solidFill>
                            <a:schemeClr val="bg1"/>
                          </a:solidFill>
                        </a:rPr>
                        <a:t># of rows FD Sensor Data ingested/day </a:t>
                      </a:r>
                      <a:endParaRPr lang="en-US" sz="1400" dirty="0">
                        <a:solidFill>
                          <a:schemeClr val="bg1"/>
                        </a:solidFill>
                        <a:latin typeface="Segoe UI" panose="020B0502040204020203" pitchFamily="34" charset="0"/>
                        <a:cs typeface="Segoe UI" panose="020B0502040204020203" pitchFamily="34" charset="0"/>
                      </a:endParaRPr>
                    </a:p>
                  </a:txBody>
                  <a:tcPr marL="68580" marR="68580" marT="34290" marB="34290"/>
                </a:tc>
                <a:tc>
                  <a:txBody>
                    <a:bodyPr/>
                    <a:lstStyle/>
                    <a:p>
                      <a:r>
                        <a:rPr lang="en-US" sz="1400" dirty="0">
                          <a:solidFill>
                            <a:schemeClr val="bg1"/>
                          </a:solidFill>
                        </a:rPr>
                        <a:t>35 Billion</a:t>
                      </a:r>
                    </a:p>
                  </a:txBody>
                  <a:tcPr marL="68580" marR="68580" marT="34290" marB="34290"/>
                </a:tc>
                <a:extLst>
                  <a:ext uri="{0D108BD9-81ED-4DB2-BD59-A6C34878D82A}">
                    <a16:rowId xmlns:a16="http://schemas.microsoft.com/office/drawing/2014/main" val="1865760399"/>
                  </a:ext>
                </a:extLst>
              </a:tr>
              <a:tr h="278130">
                <a:tc>
                  <a:txBody>
                    <a:bodyPr/>
                    <a:lstStyle/>
                    <a:p>
                      <a:r>
                        <a:rPr lang="en-US" sz="1400" dirty="0">
                          <a:solidFill>
                            <a:schemeClr val="bg1"/>
                          </a:solidFill>
                        </a:rPr>
                        <a:t># rows in Teradata (1.4</a:t>
                      </a:r>
                      <a:r>
                        <a:rPr lang="en-US" sz="1400" baseline="0" dirty="0">
                          <a:solidFill>
                            <a:schemeClr val="bg1"/>
                          </a:solidFill>
                        </a:rPr>
                        <a:t> years)</a:t>
                      </a:r>
                      <a:endParaRPr lang="en-US" sz="1400" dirty="0">
                        <a:solidFill>
                          <a:schemeClr val="bg1"/>
                        </a:solidFill>
                      </a:endParaRPr>
                    </a:p>
                  </a:txBody>
                  <a:tcPr marL="68580" marR="68580" marT="34290" marB="34290"/>
                </a:tc>
                <a:tc>
                  <a:txBody>
                    <a:bodyPr/>
                    <a:lstStyle/>
                    <a:p>
                      <a:r>
                        <a:rPr lang="en-US" sz="1400" dirty="0">
                          <a:solidFill>
                            <a:schemeClr val="bg1"/>
                          </a:solidFill>
                        </a:rPr>
                        <a:t>6</a:t>
                      </a:r>
                      <a:r>
                        <a:rPr lang="en-US" sz="1400" baseline="0" dirty="0">
                          <a:solidFill>
                            <a:schemeClr val="bg1"/>
                          </a:solidFill>
                        </a:rPr>
                        <a:t> Trillion</a:t>
                      </a:r>
                      <a:endParaRPr lang="en-US" sz="1400" dirty="0">
                        <a:solidFill>
                          <a:schemeClr val="bg1"/>
                        </a:solidFill>
                      </a:endParaRPr>
                    </a:p>
                  </a:txBody>
                  <a:tcPr marL="68580" marR="68580" marT="34290" marB="34290"/>
                </a:tc>
                <a:extLst>
                  <a:ext uri="{0D108BD9-81ED-4DB2-BD59-A6C34878D82A}">
                    <a16:rowId xmlns:a16="http://schemas.microsoft.com/office/drawing/2014/main" val="87407146"/>
                  </a:ext>
                </a:extLst>
              </a:tr>
              <a:tr h="278130">
                <a:tc>
                  <a:txBody>
                    <a:bodyPr/>
                    <a:lstStyle/>
                    <a:p>
                      <a:r>
                        <a:rPr lang="en-US" sz="1400" dirty="0">
                          <a:solidFill>
                            <a:schemeClr val="bg1"/>
                          </a:solidFill>
                        </a:rPr>
                        <a:t>WIS Data collected Annually</a:t>
                      </a:r>
                    </a:p>
                  </a:txBody>
                  <a:tcPr marL="68580" marR="68580" marT="34290" marB="34290"/>
                </a:tc>
                <a:tc>
                  <a:txBody>
                    <a:bodyPr/>
                    <a:lstStyle/>
                    <a:p>
                      <a:r>
                        <a:rPr lang="en-US" sz="1400" dirty="0">
                          <a:solidFill>
                            <a:schemeClr val="bg1"/>
                          </a:solidFill>
                        </a:rPr>
                        <a:t>1.5PB</a:t>
                      </a:r>
                    </a:p>
                  </a:txBody>
                  <a:tcPr marL="68580" marR="68580" marT="34290" marB="34290"/>
                </a:tc>
                <a:extLst>
                  <a:ext uri="{0D108BD9-81ED-4DB2-BD59-A6C34878D82A}">
                    <a16:rowId xmlns:a16="http://schemas.microsoft.com/office/drawing/2014/main" val="865284917"/>
                  </a:ext>
                </a:extLst>
              </a:tr>
            </a:tbl>
          </a:graphicData>
        </a:graphic>
      </p:graphicFrame>
    </p:spTree>
    <p:extLst>
      <p:ext uri="{BB962C8B-B14F-4D97-AF65-F5344CB8AC3E}">
        <p14:creationId xmlns:p14="http://schemas.microsoft.com/office/powerpoint/2010/main" val="2669210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 name="Group 173"/>
          <p:cNvGrpSpPr/>
          <p:nvPr/>
        </p:nvGrpSpPr>
        <p:grpSpPr>
          <a:xfrm>
            <a:off x="5008310" y="1234667"/>
            <a:ext cx="1137801" cy="604791"/>
            <a:chOff x="2095955" y="2439804"/>
            <a:chExt cx="1879286" cy="772885"/>
          </a:xfrm>
        </p:grpSpPr>
        <p:pic>
          <p:nvPicPr>
            <p:cNvPr id="175" name="Picture 1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955" y="2442261"/>
              <a:ext cx="485045" cy="76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6" name="Picture 1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717" y="2447096"/>
              <a:ext cx="458047" cy="76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776" y="2446474"/>
              <a:ext cx="485045" cy="76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194" y="2439804"/>
              <a:ext cx="458047" cy="76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9" name="Title 308"/>
          <p:cNvSpPr>
            <a:spLocks noGrp="1"/>
          </p:cNvSpPr>
          <p:nvPr>
            <p:ph type="title"/>
          </p:nvPr>
        </p:nvSpPr>
        <p:spPr>
          <a:xfrm>
            <a:off x="564948" y="116853"/>
            <a:ext cx="7880148" cy="632080"/>
          </a:xfrm>
        </p:spPr>
        <p:txBody>
          <a:bodyPr/>
          <a:lstStyle/>
          <a:p>
            <a:r>
              <a:rPr lang="en-US" dirty="0"/>
              <a:t>Micron – Global Infrastructure</a:t>
            </a:r>
          </a:p>
        </p:txBody>
      </p:sp>
      <p:grpSp>
        <p:nvGrpSpPr>
          <p:cNvPr id="76" name="Group 75"/>
          <p:cNvGrpSpPr/>
          <p:nvPr/>
        </p:nvGrpSpPr>
        <p:grpSpPr>
          <a:xfrm>
            <a:off x="5092270" y="3865756"/>
            <a:ext cx="1026587" cy="580938"/>
            <a:chOff x="6776563" y="2108538"/>
            <a:chExt cx="1224055" cy="704074"/>
          </a:xfrm>
        </p:grpSpPr>
        <p:grpSp>
          <p:nvGrpSpPr>
            <p:cNvPr id="343" name="Group 342"/>
            <p:cNvGrpSpPr/>
            <p:nvPr/>
          </p:nvGrpSpPr>
          <p:grpSpPr>
            <a:xfrm>
              <a:off x="6776563" y="2123738"/>
              <a:ext cx="269611" cy="688874"/>
              <a:chOff x="6263676" y="2583027"/>
              <a:chExt cx="204280" cy="311285"/>
            </a:xfrm>
          </p:grpSpPr>
          <p:sp>
            <p:nvSpPr>
              <p:cNvPr id="344" name="Rounded Rectangle 343"/>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45" name="Rectangle 344"/>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46" name="Rectangle 345"/>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47" name="Rectangle 346"/>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nvGrpSpPr>
            <p:cNvPr id="350" name="Group 349"/>
            <p:cNvGrpSpPr/>
            <p:nvPr/>
          </p:nvGrpSpPr>
          <p:grpSpPr>
            <a:xfrm>
              <a:off x="7102116" y="2119599"/>
              <a:ext cx="269611" cy="688874"/>
              <a:chOff x="6263676" y="2583027"/>
              <a:chExt cx="204280" cy="311285"/>
            </a:xfrm>
          </p:grpSpPr>
          <p:sp>
            <p:nvSpPr>
              <p:cNvPr id="351" name="Rounded Rectangle 350"/>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52" name="Rectangle 351"/>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53" name="Rectangle 352"/>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54" name="Rectangle 353"/>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nvGrpSpPr>
            <p:cNvPr id="355" name="Group 354"/>
            <p:cNvGrpSpPr/>
            <p:nvPr/>
          </p:nvGrpSpPr>
          <p:grpSpPr>
            <a:xfrm>
              <a:off x="7418505" y="2119298"/>
              <a:ext cx="269611" cy="688874"/>
              <a:chOff x="6263676" y="2583027"/>
              <a:chExt cx="204280" cy="311285"/>
            </a:xfrm>
          </p:grpSpPr>
          <p:sp>
            <p:nvSpPr>
              <p:cNvPr id="356" name="Rounded Rectangle 355"/>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57" name="Rectangle 356"/>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58" name="Rectangle 357"/>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59" name="Rectangle 358"/>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nvGrpSpPr>
            <p:cNvPr id="360" name="Group 359"/>
            <p:cNvGrpSpPr/>
            <p:nvPr/>
          </p:nvGrpSpPr>
          <p:grpSpPr>
            <a:xfrm>
              <a:off x="7731007" y="2108538"/>
              <a:ext cx="269611" cy="688874"/>
              <a:chOff x="6263676" y="2583027"/>
              <a:chExt cx="204280" cy="311285"/>
            </a:xfrm>
          </p:grpSpPr>
          <p:sp>
            <p:nvSpPr>
              <p:cNvPr id="361" name="Rounded Rectangle 360"/>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62" name="Rectangle 361"/>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63" name="Rectangle 362"/>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64" name="Rectangle 363"/>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grpSp>
        <p:nvGrpSpPr>
          <p:cNvPr id="365" name="Group 364"/>
          <p:cNvGrpSpPr/>
          <p:nvPr/>
        </p:nvGrpSpPr>
        <p:grpSpPr>
          <a:xfrm>
            <a:off x="5016577" y="3097152"/>
            <a:ext cx="1137803" cy="604792"/>
            <a:chOff x="2095954" y="2439804"/>
            <a:chExt cx="1879287" cy="772886"/>
          </a:xfrm>
        </p:grpSpPr>
        <p:pic>
          <p:nvPicPr>
            <p:cNvPr id="366" name="Picture 3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954" y="2442261"/>
              <a:ext cx="485044" cy="76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7" name="Picture 3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714" y="2447097"/>
              <a:ext cx="458047" cy="76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775" y="2446474"/>
              <a:ext cx="485044" cy="76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194" y="2439804"/>
              <a:ext cx="458047" cy="76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70" name="Group 369"/>
          <p:cNvGrpSpPr/>
          <p:nvPr/>
        </p:nvGrpSpPr>
        <p:grpSpPr>
          <a:xfrm>
            <a:off x="5078341" y="2015801"/>
            <a:ext cx="1026587" cy="580938"/>
            <a:chOff x="6776563" y="2108538"/>
            <a:chExt cx="1224055" cy="704074"/>
          </a:xfrm>
        </p:grpSpPr>
        <p:grpSp>
          <p:nvGrpSpPr>
            <p:cNvPr id="371" name="Group 370"/>
            <p:cNvGrpSpPr/>
            <p:nvPr/>
          </p:nvGrpSpPr>
          <p:grpSpPr>
            <a:xfrm>
              <a:off x="6776563" y="2123738"/>
              <a:ext cx="269611" cy="688874"/>
              <a:chOff x="6263676" y="2583027"/>
              <a:chExt cx="204280" cy="311285"/>
            </a:xfrm>
          </p:grpSpPr>
          <p:sp>
            <p:nvSpPr>
              <p:cNvPr id="387" name="Rounded Rectangle 386"/>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8" name="Rectangle 387"/>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9" name="Rectangle 388"/>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90" name="Rectangle 389"/>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nvGrpSpPr>
            <p:cNvPr id="372" name="Group 371"/>
            <p:cNvGrpSpPr/>
            <p:nvPr/>
          </p:nvGrpSpPr>
          <p:grpSpPr>
            <a:xfrm>
              <a:off x="7102116" y="2119599"/>
              <a:ext cx="269611" cy="688874"/>
              <a:chOff x="6263676" y="2583027"/>
              <a:chExt cx="204280" cy="311285"/>
            </a:xfrm>
          </p:grpSpPr>
          <p:sp>
            <p:nvSpPr>
              <p:cNvPr id="383" name="Rounded Rectangle 382"/>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4" name="Rectangle 383"/>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5" name="Rectangle 384"/>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6" name="Rectangle 385"/>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nvGrpSpPr>
            <p:cNvPr id="373" name="Group 372"/>
            <p:cNvGrpSpPr/>
            <p:nvPr/>
          </p:nvGrpSpPr>
          <p:grpSpPr>
            <a:xfrm>
              <a:off x="7418505" y="2119298"/>
              <a:ext cx="269611" cy="688874"/>
              <a:chOff x="6263676" y="2583027"/>
              <a:chExt cx="204280" cy="311285"/>
            </a:xfrm>
          </p:grpSpPr>
          <p:sp>
            <p:nvSpPr>
              <p:cNvPr id="379" name="Rounded Rectangle 378"/>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0" name="Rectangle 379"/>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1" name="Rectangle 380"/>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2" name="Rectangle 381"/>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nvGrpSpPr>
            <p:cNvPr id="374" name="Group 373"/>
            <p:cNvGrpSpPr/>
            <p:nvPr/>
          </p:nvGrpSpPr>
          <p:grpSpPr>
            <a:xfrm>
              <a:off x="7731007" y="2108538"/>
              <a:ext cx="269611" cy="688874"/>
              <a:chOff x="6263676" y="2583027"/>
              <a:chExt cx="204280" cy="311285"/>
            </a:xfrm>
          </p:grpSpPr>
          <p:sp>
            <p:nvSpPr>
              <p:cNvPr id="375" name="Rounded Rectangle 374"/>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76" name="Rectangle 375"/>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77" name="Rectangle 376"/>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78" name="Rectangle 377"/>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sp>
        <p:nvSpPr>
          <p:cNvPr id="398" name="Rounded Rectangle 397"/>
          <p:cNvSpPr/>
          <p:nvPr/>
        </p:nvSpPr>
        <p:spPr>
          <a:xfrm>
            <a:off x="1613304" y="1181209"/>
            <a:ext cx="5777610" cy="1490576"/>
          </a:xfrm>
          <a:prstGeom prst="roundRect">
            <a:avLst>
              <a:gd name="adj" fmla="val 5543"/>
            </a:avLst>
          </a:prstGeom>
          <a:noFill/>
          <a:ln>
            <a:solidFill>
              <a:schemeClr val="tx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99" name="TextBox 398"/>
          <p:cNvSpPr txBox="1"/>
          <p:nvPr/>
        </p:nvSpPr>
        <p:spPr>
          <a:xfrm>
            <a:off x="780346" y="844423"/>
            <a:ext cx="1546869" cy="323165"/>
          </a:xfrm>
          <a:prstGeom prst="rect">
            <a:avLst/>
          </a:prstGeom>
          <a:noFill/>
        </p:spPr>
        <p:txBody>
          <a:bodyPr wrap="square" rtlCol="0">
            <a:spAutoFit/>
          </a:bodyPr>
          <a:lstStyle/>
          <a:p>
            <a:pPr algn="ctr"/>
            <a:r>
              <a:rPr lang="en-US" sz="1500" b="1" dirty="0">
                <a:solidFill>
                  <a:schemeClr val="tx2"/>
                </a:solidFill>
              </a:rPr>
              <a:t>Boise</a:t>
            </a:r>
            <a:endParaRPr lang="en-US" b="1" dirty="0">
              <a:solidFill>
                <a:schemeClr val="tx2"/>
              </a:solidFill>
            </a:endParaRPr>
          </a:p>
        </p:txBody>
      </p:sp>
      <p:sp>
        <p:nvSpPr>
          <p:cNvPr id="400" name="Rounded Rectangle 399"/>
          <p:cNvSpPr/>
          <p:nvPr/>
        </p:nvSpPr>
        <p:spPr>
          <a:xfrm>
            <a:off x="1613304" y="2991602"/>
            <a:ext cx="5777610" cy="1558095"/>
          </a:xfrm>
          <a:prstGeom prst="roundRect">
            <a:avLst>
              <a:gd name="adj" fmla="val 5543"/>
            </a:avLst>
          </a:prstGeom>
          <a:noFill/>
          <a:ln>
            <a:solidFill>
              <a:schemeClr val="tx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420" name="TextBox 419"/>
          <p:cNvSpPr txBox="1"/>
          <p:nvPr/>
        </p:nvSpPr>
        <p:spPr>
          <a:xfrm>
            <a:off x="979211" y="2670111"/>
            <a:ext cx="1526628" cy="323165"/>
          </a:xfrm>
          <a:prstGeom prst="rect">
            <a:avLst/>
          </a:prstGeom>
          <a:noFill/>
        </p:spPr>
        <p:txBody>
          <a:bodyPr wrap="square" rtlCol="0">
            <a:spAutoFit/>
          </a:bodyPr>
          <a:lstStyle/>
          <a:p>
            <a:pPr algn="ctr"/>
            <a:r>
              <a:rPr lang="en-US" sz="1500" b="1" dirty="0">
                <a:solidFill>
                  <a:schemeClr val="tx2"/>
                </a:solidFill>
              </a:rPr>
              <a:t>Singapore</a:t>
            </a:r>
          </a:p>
        </p:txBody>
      </p:sp>
      <p:sp>
        <p:nvSpPr>
          <p:cNvPr id="427" name="TextBox 426"/>
          <p:cNvSpPr txBox="1"/>
          <p:nvPr/>
        </p:nvSpPr>
        <p:spPr>
          <a:xfrm>
            <a:off x="6000047" y="1376712"/>
            <a:ext cx="1355717" cy="293414"/>
          </a:xfrm>
          <a:prstGeom prst="rect">
            <a:avLst/>
          </a:prstGeom>
          <a:noFill/>
        </p:spPr>
        <p:txBody>
          <a:bodyPr wrap="square" rtlCol="0" anchor="ctr">
            <a:spAutoFit/>
          </a:bodyPr>
          <a:lstStyle/>
          <a:p>
            <a:pPr algn="ctr">
              <a:lnSpc>
                <a:spcPct val="95000"/>
              </a:lnSpc>
              <a:spcBef>
                <a:spcPts val="225"/>
              </a:spcBef>
            </a:pPr>
            <a:r>
              <a:rPr lang="en-US" sz="600" b="1" dirty="0">
                <a:solidFill>
                  <a:srgbClr val="231F20"/>
                </a:solidFill>
              </a:rPr>
              <a:t>64N IntelliFlex 2.0 System</a:t>
            </a:r>
          </a:p>
          <a:p>
            <a:pPr algn="ctr">
              <a:lnSpc>
                <a:spcPct val="95000"/>
              </a:lnSpc>
              <a:spcBef>
                <a:spcPts val="225"/>
              </a:spcBef>
            </a:pPr>
            <a:r>
              <a:rPr lang="en-US" sz="600" b="1" dirty="0">
                <a:solidFill>
                  <a:srgbClr val="231F20"/>
                </a:solidFill>
              </a:rPr>
              <a:t>Teradata 15.10</a:t>
            </a:r>
          </a:p>
        </p:txBody>
      </p:sp>
      <p:cxnSp>
        <p:nvCxnSpPr>
          <p:cNvPr id="1054" name="Straight Arrow Connector 1053"/>
          <p:cNvCxnSpPr/>
          <p:nvPr/>
        </p:nvCxnSpPr>
        <p:spPr>
          <a:xfrm flipH="1">
            <a:off x="5295147" y="1793645"/>
            <a:ext cx="2053" cy="21680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7" name="Straight Arrow Connector 436"/>
          <p:cNvCxnSpPr/>
          <p:nvPr/>
        </p:nvCxnSpPr>
        <p:spPr>
          <a:xfrm flipH="1">
            <a:off x="5588814" y="1792480"/>
            <a:ext cx="2053" cy="21680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8" name="Straight Arrow Connector 437"/>
          <p:cNvCxnSpPr/>
          <p:nvPr/>
        </p:nvCxnSpPr>
        <p:spPr>
          <a:xfrm flipH="1">
            <a:off x="5904631" y="1790224"/>
            <a:ext cx="2053" cy="21680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96" name="Rectangle 395"/>
          <p:cNvSpPr/>
          <p:nvPr/>
        </p:nvSpPr>
        <p:spPr>
          <a:xfrm>
            <a:off x="6208197" y="1793681"/>
            <a:ext cx="727617" cy="267766"/>
          </a:xfrm>
          <a:prstGeom prst="rect">
            <a:avLst/>
          </a:prstGeom>
        </p:spPr>
        <p:txBody>
          <a:bodyPr wrap="square">
            <a:spAutoFit/>
          </a:bodyPr>
          <a:lstStyle/>
          <a:p>
            <a:pPr algn="ctr">
              <a:lnSpc>
                <a:spcPct val="95000"/>
              </a:lnSpc>
              <a:spcBef>
                <a:spcPts val="225"/>
              </a:spcBef>
            </a:pPr>
            <a:r>
              <a:rPr lang="en-US" sz="600" b="1" dirty="0">
                <a:solidFill>
                  <a:srgbClr val="231F20"/>
                </a:solidFill>
              </a:rPr>
              <a:t>10Gb TDCH v1.5.2</a:t>
            </a:r>
          </a:p>
        </p:txBody>
      </p:sp>
      <p:cxnSp>
        <p:nvCxnSpPr>
          <p:cNvPr id="440" name="Straight Arrow Connector 439"/>
          <p:cNvCxnSpPr/>
          <p:nvPr/>
        </p:nvCxnSpPr>
        <p:spPr>
          <a:xfrm flipH="1">
            <a:off x="5309845" y="3648661"/>
            <a:ext cx="2053" cy="21680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1" name="Straight Arrow Connector 440"/>
          <p:cNvCxnSpPr/>
          <p:nvPr/>
        </p:nvCxnSpPr>
        <p:spPr>
          <a:xfrm flipH="1">
            <a:off x="5603512" y="3647496"/>
            <a:ext cx="2053" cy="21680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2" name="Straight Arrow Connector 441"/>
          <p:cNvCxnSpPr/>
          <p:nvPr/>
        </p:nvCxnSpPr>
        <p:spPr>
          <a:xfrm flipH="1">
            <a:off x="5919330" y="3645240"/>
            <a:ext cx="2053" cy="21680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43" name="Rectangle 442"/>
          <p:cNvSpPr/>
          <p:nvPr/>
        </p:nvSpPr>
        <p:spPr>
          <a:xfrm>
            <a:off x="6275403" y="3677415"/>
            <a:ext cx="727617" cy="267766"/>
          </a:xfrm>
          <a:prstGeom prst="rect">
            <a:avLst/>
          </a:prstGeom>
        </p:spPr>
        <p:txBody>
          <a:bodyPr wrap="square">
            <a:spAutoFit/>
          </a:bodyPr>
          <a:lstStyle/>
          <a:p>
            <a:pPr algn="ctr">
              <a:lnSpc>
                <a:spcPct val="95000"/>
              </a:lnSpc>
              <a:spcBef>
                <a:spcPts val="225"/>
              </a:spcBef>
            </a:pPr>
            <a:r>
              <a:rPr lang="en-US" sz="600" b="1" dirty="0">
                <a:solidFill>
                  <a:srgbClr val="231F20"/>
                </a:solidFill>
              </a:rPr>
              <a:t>10Gb TDCH v1.5.2</a:t>
            </a:r>
          </a:p>
        </p:txBody>
      </p:sp>
      <p:sp>
        <p:nvSpPr>
          <p:cNvPr id="444" name="TextBox 443"/>
          <p:cNvSpPr txBox="1"/>
          <p:nvPr/>
        </p:nvSpPr>
        <p:spPr>
          <a:xfrm>
            <a:off x="5957573" y="2169715"/>
            <a:ext cx="1355717" cy="180049"/>
          </a:xfrm>
          <a:prstGeom prst="rect">
            <a:avLst/>
          </a:prstGeom>
          <a:noFill/>
        </p:spPr>
        <p:txBody>
          <a:bodyPr wrap="square" rtlCol="0" anchor="ctr">
            <a:spAutoFit/>
          </a:bodyPr>
          <a:lstStyle/>
          <a:p>
            <a:pPr algn="ctr">
              <a:lnSpc>
                <a:spcPct val="95000"/>
              </a:lnSpc>
              <a:spcBef>
                <a:spcPts val="225"/>
              </a:spcBef>
            </a:pPr>
            <a:r>
              <a:rPr lang="en-US" sz="600" b="1" dirty="0">
                <a:solidFill>
                  <a:srgbClr val="231F20"/>
                </a:solidFill>
              </a:rPr>
              <a:t>HDP 2.6.2 Cluster</a:t>
            </a:r>
          </a:p>
        </p:txBody>
      </p:sp>
      <p:sp>
        <p:nvSpPr>
          <p:cNvPr id="445" name="TextBox 444"/>
          <p:cNvSpPr txBox="1"/>
          <p:nvPr/>
        </p:nvSpPr>
        <p:spPr>
          <a:xfrm>
            <a:off x="5981128" y="4017396"/>
            <a:ext cx="1355717" cy="180049"/>
          </a:xfrm>
          <a:prstGeom prst="rect">
            <a:avLst/>
          </a:prstGeom>
          <a:noFill/>
        </p:spPr>
        <p:txBody>
          <a:bodyPr wrap="square" rtlCol="0" anchor="ctr">
            <a:spAutoFit/>
          </a:bodyPr>
          <a:lstStyle/>
          <a:p>
            <a:pPr algn="ctr">
              <a:lnSpc>
                <a:spcPct val="95000"/>
              </a:lnSpc>
              <a:spcBef>
                <a:spcPts val="225"/>
              </a:spcBef>
            </a:pPr>
            <a:r>
              <a:rPr lang="en-US" sz="600" b="1" dirty="0">
                <a:solidFill>
                  <a:srgbClr val="231F20"/>
                </a:solidFill>
              </a:rPr>
              <a:t>HDP 2.6.2 Cluster</a:t>
            </a:r>
          </a:p>
        </p:txBody>
      </p:sp>
      <p:sp>
        <p:nvSpPr>
          <p:cNvPr id="258" name="TextBox 257"/>
          <p:cNvSpPr txBox="1"/>
          <p:nvPr/>
        </p:nvSpPr>
        <p:spPr>
          <a:xfrm>
            <a:off x="5985670" y="3264957"/>
            <a:ext cx="1355717" cy="293414"/>
          </a:xfrm>
          <a:prstGeom prst="rect">
            <a:avLst/>
          </a:prstGeom>
          <a:noFill/>
        </p:spPr>
        <p:txBody>
          <a:bodyPr wrap="square" rtlCol="0" anchor="ctr">
            <a:spAutoFit/>
          </a:bodyPr>
          <a:lstStyle/>
          <a:p>
            <a:pPr algn="ctr">
              <a:lnSpc>
                <a:spcPct val="95000"/>
              </a:lnSpc>
              <a:spcBef>
                <a:spcPts val="225"/>
              </a:spcBef>
            </a:pPr>
            <a:r>
              <a:rPr lang="en-US" sz="600" b="1" dirty="0">
                <a:solidFill>
                  <a:srgbClr val="231F20"/>
                </a:solidFill>
              </a:rPr>
              <a:t>64N IntelliFlex 2.0 System</a:t>
            </a:r>
          </a:p>
          <a:p>
            <a:pPr algn="ctr">
              <a:lnSpc>
                <a:spcPct val="95000"/>
              </a:lnSpc>
              <a:spcBef>
                <a:spcPts val="225"/>
              </a:spcBef>
            </a:pPr>
            <a:r>
              <a:rPr lang="en-US" sz="600" b="1" dirty="0">
                <a:solidFill>
                  <a:srgbClr val="231F20"/>
                </a:solidFill>
              </a:rPr>
              <a:t>Teradata 15.10</a:t>
            </a:r>
          </a:p>
        </p:txBody>
      </p:sp>
      <p:grpSp>
        <p:nvGrpSpPr>
          <p:cNvPr id="256" name="Group 39">
            <a:extLst>
              <a:ext uri="{FF2B5EF4-FFF2-40B4-BE49-F238E27FC236}">
                <a16:creationId xmlns:a16="http://schemas.microsoft.com/office/drawing/2014/main" id="{FCB90439-9026-4BEC-87EB-5C8E3D1C9A55}"/>
              </a:ext>
            </a:extLst>
          </p:cNvPr>
          <p:cNvGrpSpPr>
            <a:grpSpLocks/>
          </p:cNvGrpSpPr>
          <p:nvPr/>
        </p:nvGrpSpPr>
        <p:grpSpPr bwMode="auto">
          <a:xfrm>
            <a:off x="3751341" y="1357548"/>
            <a:ext cx="999043" cy="328308"/>
            <a:chOff x="3871" y="2912"/>
            <a:chExt cx="847" cy="195"/>
          </a:xfrm>
        </p:grpSpPr>
        <p:pic>
          <p:nvPicPr>
            <p:cNvPr id="259" name="Picture 40">
              <a:extLst>
                <a:ext uri="{FF2B5EF4-FFF2-40B4-BE49-F238E27FC236}">
                  <a16:creationId xmlns:a16="http://schemas.microsoft.com/office/drawing/2014/main" id="{6565D389-FE3B-4340-9858-009BCE011E08}"/>
                </a:ext>
              </a:extLst>
            </p:cNvPr>
            <p:cNvPicPr>
              <a:picLocks noChangeAspect="1" noChangeArrowheads="1"/>
            </p:cNvPicPr>
            <p:nvPr/>
          </p:nvPicPr>
          <p:blipFill>
            <a:blip r:embed="rId4"/>
            <a:srcRect/>
            <a:stretch>
              <a:fillRect/>
            </a:stretch>
          </p:blipFill>
          <p:spPr bwMode="auto">
            <a:xfrm>
              <a:off x="4035" y="2912"/>
              <a:ext cx="519" cy="128"/>
            </a:xfrm>
            <a:prstGeom prst="rect">
              <a:avLst/>
            </a:prstGeom>
            <a:noFill/>
            <a:ln w="9525" algn="ctr">
              <a:noFill/>
              <a:miter lim="800000"/>
              <a:headEnd/>
              <a:tailEnd/>
            </a:ln>
            <a:effectLst/>
          </p:spPr>
        </p:pic>
        <p:sp>
          <p:nvSpPr>
            <p:cNvPr id="260" name="Text Box 41">
              <a:extLst>
                <a:ext uri="{FF2B5EF4-FFF2-40B4-BE49-F238E27FC236}">
                  <a16:creationId xmlns:a16="http://schemas.microsoft.com/office/drawing/2014/main" id="{56DAE340-6D4E-4F49-828B-02E6BFF07698}"/>
                </a:ext>
              </a:extLst>
            </p:cNvPr>
            <p:cNvSpPr txBox="1">
              <a:spLocks noChangeArrowheads="1"/>
            </p:cNvSpPr>
            <p:nvPr/>
          </p:nvSpPr>
          <p:spPr bwMode="auto">
            <a:xfrm>
              <a:off x="3871" y="3056"/>
              <a:ext cx="847" cy="51"/>
            </a:xfrm>
            <a:prstGeom prst="rect">
              <a:avLst/>
            </a:prstGeom>
            <a:noFill/>
            <a:ln w="9525">
              <a:noFill/>
              <a:miter lim="800000"/>
              <a:headEnd/>
              <a:tailEnd/>
            </a:ln>
            <a:effectLst/>
          </p:spPr>
          <p:txBody>
            <a:bodyPr lIns="0" tIns="0" rIns="0" bIns="0">
              <a:spAutoFit/>
            </a:bodyPr>
            <a:lstStyle/>
            <a:p>
              <a:pPr algn="ctr">
                <a:spcBef>
                  <a:spcPct val="50000"/>
                </a:spcBef>
              </a:pPr>
              <a:r>
                <a:rPr lang="en-US" sz="563" b="1" dirty="0">
                  <a:solidFill>
                    <a:schemeClr val="accent1"/>
                  </a:solidFill>
                  <a:latin typeface="Times" pitchFamily="18" charset="0"/>
                </a:rPr>
                <a:t>Viewpoint (Active)</a:t>
              </a:r>
            </a:p>
          </p:txBody>
        </p:sp>
      </p:grpSp>
      <p:grpSp>
        <p:nvGrpSpPr>
          <p:cNvPr id="261" name="Group 39">
            <a:extLst>
              <a:ext uri="{FF2B5EF4-FFF2-40B4-BE49-F238E27FC236}">
                <a16:creationId xmlns:a16="http://schemas.microsoft.com/office/drawing/2014/main" id="{084906FF-575E-4D8E-AD20-B76F3F45DA5D}"/>
              </a:ext>
            </a:extLst>
          </p:cNvPr>
          <p:cNvGrpSpPr>
            <a:grpSpLocks/>
          </p:cNvGrpSpPr>
          <p:nvPr/>
        </p:nvGrpSpPr>
        <p:grpSpPr bwMode="auto">
          <a:xfrm>
            <a:off x="3717631" y="3656964"/>
            <a:ext cx="999043" cy="328308"/>
            <a:chOff x="3871" y="2912"/>
            <a:chExt cx="847" cy="195"/>
          </a:xfrm>
        </p:grpSpPr>
        <p:pic>
          <p:nvPicPr>
            <p:cNvPr id="268" name="Picture 40">
              <a:extLst>
                <a:ext uri="{FF2B5EF4-FFF2-40B4-BE49-F238E27FC236}">
                  <a16:creationId xmlns:a16="http://schemas.microsoft.com/office/drawing/2014/main" id="{E9EAA6B1-3B32-4FDA-89D1-59A43501EB8C}"/>
                </a:ext>
              </a:extLst>
            </p:cNvPr>
            <p:cNvPicPr>
              <a:picLocks noChangeAspect="1" noChangeArrowheads="1"/>
            </p:cNvPicPr>
            <p:nvPr/>
          </p:nvPicPr>
          <p:blipFill>
            <a:blip r:embed="rId4"/>
            <a:srcRect/>
            <a:stretch>
              <a:fillRect/>
            </a:stretch>
          </p:blipFill>
          <p:spPr bwMode="auto">
            <a:xfrm>
              <a:off x="4035" y="2912"/>
              <a:ext cx="519" cy="128"/>
            </a:xfrm>
            <a:prstGeom prst="rect">
              <a:avLst/>
            </a:prstGeom>
            <a:noFill/>
            <a:ln w="9525" algn="ctr">
              <a:noFill/>
              <a:miter lim="800000"/>
              <a:headEnd/>
              <a:tailEnd/>
            </a:ln>
            <a:effectLst/>
          </p:spPr>
        </p:pic>
        <p:sp>
          <p:nvSpPr>
            <p:cNvPr id="275" name="Text Box 41">
              <a:extLst>
                <a:ext uri="{FF2B5EF4-FFF2-40B4-BE49-F238E27FC236}">
                  <a16:creationId xmlns:a16="http://schemas.microsoft.com/office/drawing/2014/main" id="{EE5081B2-A201-4D8C-8092-523CA681498D}"/>
                </a:ext>
              </a:extLst>
            </p:cNvPr>
            <p:cNvSpPr txBox="1">
              <a:spLocks noChangeArrowheads="1"/>
            </p:cNvSpPr>
            <p:nvPr/>
          </p:nvSpPr>
          <p:spPr bwMode="auto">
            <a:xfrm>
              <a:off x="3871" y="3056"/>
              <a:ext cx="847" cy="51"/>
            </a:xfrm>
            <a:prstGeom prst="rect">
              <a:avLst/>
            </a:prstGeom>
            <a:noFill/>
            <a:ln w="9525">
              <a:noFill/>
              <a:miter lim="800000"/>
              <a:headEnd/>
              <a:tailEnd/>
            </a:ln>
            <a:effectLst/>
          </p:spPr>
          <p:txBody>
            <a:bodyPr lIns="0" tIns="0" rIns="0" bIns="0">
              <a:spAutoFit/>
            </a:bodyPr>
            <a:lstStyle/>
            <a:p>
              <a:pPr algn="ctr">
                <a:spcBef>
                  <a:spcPct val="50000"/>
                </a:spcBef>
              </a:pPr>
              <a:r>
                <a:rPr lang="en-US" sz="563" b="1" dirty="0">
                  <a:solidFill>
                    <a:schemeClr val="accent1"/>
                  </a:solidFill>
                  <a:latin typeface="Times" pitchFamily="18" charset="0"/>
                </a:rPr>
                <a:t>Viewpoint (Passive)</a:t>
              </a:r>
            </a:p>
          </p:txBody>
        </p:sp>
      </p:grpSp>
      <p:grpSp>
        <p:nvGrpSpPr>
          <p:cNvPr id="276" name="Group 42">
            <a:extLst>
              <a:ext uri="{FF2B5EF4-FFF2-40B4-BE49-F238E27FC236}">
                <a16:creationId xmlns:a16="http://schemas.microsoft.com/office/drawing/2014/main" id="{CC8D7F8D-83BF-4CC6-9429-70B76F8608B3}"/>
              </a:ext>
            </a:extLst>
          </p:cNvPr>
          <p:cNvGrpSpPr>
            <a:grpSpLocks/>
          </p:cNvGrpSpPr>
          <p:nvPr/>
        </p:nvGrpSpPr>
        <p:grpSpPr bwMode="auto">
          <a:xfrm>
            <a:off x="2432609" y="3161789"/>
            <a:ext cx="999043" cy="328307"/>
            <a:chOff x="3871" y="2912"/>
            <a:chExt cx="847" cy="195"/>
          </a:xfrm>
        </p:grpSpPr>
        <p:pic>
          <p:nvPicPr>
            <p:cNvPr id="277" name="Picture 43">
              <a:extLst>
                <a:ext uri="{FF2B5EF4-FFF2-40B4-BE49-F238E27FC236}">
                  <a16:creationId xmlns:a16="http://schemas.microsoft.com/office/drawing/2014/main" id="{BB2EC1CC-6341-4410-9B68-F787B28FECD9}"/>
                </a:ext>
              </a:extLst>
            </p:cNvPr>
            <p:cNvPicPr>
              <a:picLocks noChangeAspect="1" noChangeArrowheads="1"/>
            </p:cNvPicPr>
            <p:nvPr/>
          </p:nvPicPr>
          <p:blipFill>
            <a:blip r:embed="rId4"/>
            <a:srcRect/>
            <a:stretch>
              <a:fillRect/>
            </a:stretch>
          </p:blipFill>
          <p:spPr bwMode="auto">
            <a:xfrm>
              <a:off x="4035" y="2912"/>
              <a:ext cx="519" cy="128"/>
            </a:xfrm>
            <a:prstGeom prst="rect">
              <a:avLst/>
            </a:prstGeom>
            <a:noFill/>
            <a:ln w="9525" algn="ctr">
              <a:noFill/>
              <a:miter lim="800000"/>
              <a:headEnd/>
              <a:tailEnd/>
            </a:ln>
            <a:effectLst/>
          </p:spPr>
        </p:pic>
        <p:sp>
          <p:nvSpPr>
            <p:cNvPr id="280" name="Text Box 44">
              <a:extLst>
                <a:ext uri="{FF2B5EF4-FFF2-40B4-BE49-F238E27FC236}">
                  <a16:creationId xmlns:a16="http://schemas.microsoft.com/office/drawing/2014/main" id="{D8591DF3-838C-4DEC-824B-DE4E960C4CE7}"/>
                </a:ext>
              </a:extLst>
            </p:cNvPr>
            <p:cNvSpPr txBox="1">
              <a:spLocks noChangeArrowheads="1"/>
            </p:cNvSpPr>
            <p:nvPr/>
          </p:nvSpPr>
          <p:spPr bwMode="auto">
            <a:xfrm>
              <a:off x="3871" y="3056"/>
              <a:ext cx="847" cy="51"/>
            </a:xfrm>
            <a:prstGeom prst="rect">
              <a:avLst/>
            </a:prstGeom>
            <a:noFill/>
            <a:ln w="38100">
              <a:solidFill>
                <a:schemeClr val="bg1"/>
              </a:solidFill>
              <a:round/>
              <a:headEnd/>
              <a:tailEnd type="triangle" w="med" len="med"/>
            </a:ln>
            <a:effectLst/>
          </p:spPr>
          <p:txBody>
            <a:bodyPr lIns="0" tIns="0" rIns="0" bIns="0">
              <a:spAutoFit/>
            </a:bodyPr>
            <a:lstStyle/>
            <a:p>
              <a:pPr algn="ctr">
                <a:spcBef>
                  <a:spcPct val="50000"/>
                </a:spcBef>
              </a:pPr>
              <a:r>
                <a:rPr lang="en-US" sz="563" b="1" dirty="0">
                  <a:solidFill>
                    <a:srgbClr val="008000"/>
                  </a:solidFill>
                  <a:latin typeface="Times" pitchFamily="18" charset="0"/>
                </a:rPr>
                <a:t>Unity Director</a:t>
              </a:r>
            </a:p>
          </p:txBody>
        </p:sp>
      </p:grpSp>
      <p:grpSp>
        <p:nvGrpSpPr>
          <p:cNvPr id="285" name="Group 42">
            <a:extLst>
              <a:ext uri="{FF2B5EF4-FFF2-40B4-BE49-F238E27FC236}">
                <a16:creationId xmlns:a16="http://schemas.microsoft.com/office/drawing/2014/main" id="{6F01994C-5894-450B-B8B0-A8E065308410}"/>
              </a:ext>
            </a:extLst>
          </p:cNvPr>
          <p:cNvGrpSpPr>
            <a:grpSpLocks/>
          </p:cNvGrpSpPr>
          <p:nvPr/>
        </p:nvGrpSpPr>
        <p:grpSpPr bwMode="auto">
          <a:xfrm>
            <a:off x="2423545" y="2118565"/>
            <a:ext cx="999043" cy="345143"/>
            <a:chOff x="3871" y="2902"/>
            <a:chExt cx="847" cy="205"/>
          </a:xfrm>
        </p:grpSpPr>
        <p:pic>
          <p:nvPicPr>
            <p:cNvPr id="287" name="Picture 43">
              <a:extLst>
                <a:ext uri="{FF2B5EF4-FFF2-40B4-BE49-F238E27FC236}">
                  <a16:creationId xmlns:a16="http://schemas.microsoft.com/office/drawing/2014/main" id="{CEDBED9C-57AB-4233-8425-BBA8D356295A}"/>
                </a:ext>
              </a:extLst>
            </p:cNvPr>
            <p:cNvPicPr>
              <a:picLocks noChangeAspect="1" noChangeArrowheads="1"/>
            </p:cNvPicPr>
            <p:nvPr/>
          </p:nvPicPr>
          <p:blipFill>
            <a:blip r:embed="rId4"/>
            <a:srcRect/>
            <a:stretch>
              <a:fillRect/>
            </a:stretch>
          </p:blipFill>
          <p:spPr bwMode="auto">
            <a:xfrm>
              <a:off x="4025" y="2902"/>
              <a:ext cx="519" cy="128"/>
            </a:xfrm>
            <a:prstGeom prst="rect">
              <a:avLst/>
            </a:prstGeom>
            <a:noFill/>
            <a:ln w="9525" algn="ctr">
              <a:noFill/>
              <a:miter lim="800000"/>
              <a:headEnd/>
              <a:tailEnd/>
            </a:ln>
            <a:effectLst/>
          </p:spPr>
        </p:pic>
        <p:sp>
          <p:nvSpPr>
            <p:cNvPr id="288" name="Text Box 44">
              <a:extLst>
                <a:ext uri="{FF2B5EF4-FFF2-40B4-BE49-F238E27FC236}">
                  <a16:creationId xmlns:a16="http://schemas.microsoft.com/office/drawing/2014/main" id="{97B26D9E-131D-407E-92B5-72FB3F6E013E}"/>
                </a:ext>
              </a:extLst>
            </p:cNvPr>
            <p:cNvSpPr txBox="1">
              <a:spLocks noChangeArrowheads="1"/>
            </p:cNvSpPr>
            <p:nvPr/>
          </p:nvSpPr>
          <p:spPr bwMode="auto">
            <a:xfrm>
              <a:off x="3871" y="3056"/>
              <a:ext cx="847" cy="51"/>
            </a:xfrm>
            <a:prstGeom prst="rect">
              <a:avLst/>
            </a:prstGeom>
            <a:noFill/>
            <a:ln w="38100">
              <a:solidFill>
                <a:schemeClr val="bg1"/>
              </a:solidFill>
              <a:round/>
              <a:headEnd/>
              <a:tailEnd type="triangle" w="med" len="med"/>
            </a:ln>
            <a:effectLst/>
          </p:spPr>
          <p:txBody>
            <a:bodyPr lIns="0" tIns="0" rIns="0" bIns="0">
              <a:spAutoFit/>
            </a:bodyPr>
            <a:lstStyle/>
            <a:p>
              <a:pPr algn="ctr">
                <a:spcBef>
                  <a:spcPct val="50000"/>
                </a:spcBef>
              </a:pPr>
              <a:r>
                <a:rPr lang="en-US" sz="563" b="1" dirty="0">
                  <a:solidFill>
                    <a:srgbClr val="008000"/>
                  </a:solidFill>
                  <a:latin typeface="Times" pitchFamily="18" charset="0"/>
                </a:rPr>
                <a:t>Unity Director</a:t>
              </a:r>
            </a:p>
          </p:txBody>
        </p:sp>
      </p:grpSp>
      <p:sp>
        <p:nvSpPr>
          <p:cNvPr id="289" name="Rectangle 288">
            <a:extLst>
              <a:ext uri="{FF2B5EF4-FFF2-40B4-BE49-F238E27FC236}">
                <a16:creationId xmlns:a16="http://schemas.microsoft.com/office/drawing/2014/main" id="{31E3CEC6-ADD4-4278-84F5-1DAAE2E7EE01}"/>
              </a:ext>
            </a:extLst>
          </p:cNvPr>
          <p:cNvSpPr/>
          <p:nvPr/>
        </p:nvSpPr>
        <p:spPr>
          <a:xfrm>
            <a:off x="3645952" y="1304622"/>
            <a:ext cx="1223207" cy="3138408"/>
          </a:xfrm>
          <a:prstGeom prst="rect">
            <a:avLst/>
          </a:prstGeom>
          <a:noFill/>
          <a:ln w="28575">
            <a:solidFill>
              <a:schemeClr val="tx1"/>
            </a:solidFill>
            <a:prstDash val="sysDot"/>
            <a:miter lim="800000"/>
            <a:headEnd/>
            <a:tailEnd/>
          </a:ln>
          <a:effectLst/>
        </p:spPr>
        <p:txBody>
          <a:bodyPr wrap="square" tIns="51435" bIns="51435" rtlCol="0" anchor="t">
            <a:prstTxWarp prst="textNoShape">
              <a:avLst/>
            </a:prstTxWarp>
            <a:noAutofit/>
          </a:bodyPr>
          <a:lstStyle/>
          <a:p>
            <a:pPr algn="ctr"/>
            <a:endParaRPr lang="en-US" sz="1013" kern="0" dirty="0" err="1">
              <a:solidFill>
                <a:prstClr val="white"/>
              </a:solidFill>
            </a:endParaRPr>
          </a:p>
        </p:txBody>
      </p:sp>
      <p:sp>
        <p:nvSpPr>
          <p:cNvPr id="291" name="TextBox 290">
            <a:extLst>
              <a:ext uri="{FF2B5EF4-FFF2-40B4-BE49-F238E27FC236}">
                <a16:creationId xmlns:a16="http://schemas.microsoft.com/office/drawing/2014/main" id="{BCC3D57D-00D4-4A9B-A30C-60DCB0D8FD32}"/>
              </a:ext>
            </a:extLst>
          </p:cNvPr>
          <p:cNvSpPr txBox="1"/>
          <p:nvPr/>
        </p:nvSpPr>
        <p:spPr>
          <a:xfrm>
            <a:off x="3575831" y="4158324"/>
            <a:ext cx="1355717" cy="180049"/>
          </a:xfrm>
          <a:prstGeom prst="rect">
            <a:avLst/>
          </a:prstGeom>
          <a:noFill/>
        </p:spPr>
        <p:txBody>
          <a:bodyPr wrap="square" rtlCol="0" anchor="ctr">
            <a:spAutoFit/>
          </a:bodyPr>
          <a:lstStyle/>
          <a:p>
            <a:pPr algn="ctr">
              <a:lnSpc>
                <a:spcPct val="95000"/>
              </a:lnSpc>
              <a:spcBef>
                <a:spcPts val="225"/>
              </a:spcBef>
            </a:pPr>
            <a:r>
              <a:rPr lang="en-US" sz="600" b="1" dirty="0">
                <a:solidFill>
                  <a:srgbClr val="231F20"/>
                </a:solidFill>
              </a:rPr>
              <a:t>Viewpoint HA Cluster v16.11</a:t>
            </a:r>
          </a:p>
        </p:txBody>
      </p:sp>
      <p:cxnSp>
        <p:nvCxnSpPr>
          <p:cNvPr id="292" name="Straight Connector 291">
            <a:extLst>
              <a:ext uri="{FF2B5EF4-FFF2-40B4-BE49-F238E27FC236}">
                <a16:creationId xmlns:a16="http://schemas.microsoft.com/office/drawing/2014/main" id="{763E50FC-0E73-4123-A5BA-3DC30CBC649B}"/>
              </a:ext>
            </a:extLst>
          </p:cNvPr>
          <p:cNvCxnSpPr>
            <a:cxnSpLocks/>
            <a:stCxn id="259" idx="3"/>
            <a:endCxn id="175" idx="1"/>
          </p:cNvCxnSpPr>
          <p:nvPr/>
        </p:nvCxnSpPr>
        <p:spPr>
          <a:xfrm>
            <a:off x="4556944" y="1465301"/>
            <a:ext cx="451366" cy="69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0E4E4B73-B735-4975-B085-7D474EA6AAA3}"/>
              </a:ext>
            </a:extLst>
          </p:cNvPr>
          <p:cNvCxnSpPr>
            <a:cxnSpLocks/>
            <a:stCxn id="268" idx="3"/>
            <a:endCxn id="366" idx="1"/>
          </p:cNvCxnSpPr>
          <p:nvPr/>
        </p:nvCxnSpPr>
        <p:spPr>
          <a:xfrm flipV="1">
            <a:off x="4523234" y="3397657"/>
            <a:ext cx="493343" cy="367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267D5073-F837-4E21-ABE9-241AEE2B6D37}"/>
              </a:ext>
            </a:extLst>
          </p:cNvPr>
          <p:cNvCxnSpPr>
            <a:cxnSpLocks/>
            <a:stCxn id="287" idx="3"/>
            <a:endCxn id="175" idx="1"/>
          </p:cNvCxnSpPr>
          <p:nvPr/>
        </p:nvCxnSpPr>
        <p:spPr>
          <a:xfrm flipV="1">
            <a:off x="3217353" y="1535171"/>
            <a:ext cx="1790957" cy="691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91F44804-5AAC-4306-A971-37B4EF661D3B}"/>
              </a:ext>
            </a:extLst>
          </p:cNvPr>
          <p:cNvCxnSpPr>
            <a:cxnSpLocks/>
            <a:stCxn id="277" idx="3"/>
            <a:endCxn id="366" idx="1"/>
          </p:cNvCxnSpPr>
          <p:nvPr/>
        </p:nvCxnSpPr>
        <p:spPr>
          <a:xfrm>
            <a:off x="3238212" y="3269535"/>
            <a:ext cx="1778365" cy="128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AAF04CB0-5EE4-41A7-9D2C-1E1E1B0EAD19}"/>
              </a:ext>
            </a:extLst>
          </p:cNvPr>
          <p:cNvCxnSpPr>
            <a:cxnSpLocks/>
            <a:stCxn id="366" idx="1"/>
            <a:endCxn id="287" idx="3"/>
          </p:cNvCxnSpPr>
          <p:nvPr/>
        </p:nvCxnSpPr>
        <p:spPr>
          <a:xfrm flipH="1" flipV="1">
            <a:off x="3217353" y="2226312"/>
            <a:ext cx="1799224" cy="1171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C8429FB5-A625-478C-BB86-074323D0AA77}"/>
              </a:ext>
            </a:extLst>
          </p:cNvPr>
          <p:cNvCxnSpPr>
            <a:cxnSpLocks/>
            <a:stCxn id="277" idx="3"/>
            <a:endCxn id="175" idx="1"/>
          </p:cNvCxnSpPr>
          <p:nvPr/>
        </p:nvCxnSpPr>
        <p:spPr>
          <a:xfrm flipV="1">
            <a:off x="3238212" y="1535171"/>
            <a:ext cx="1770098" cy="1734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567466EC-AF3F-4D10-B981-FE1B89A0D734}"/>
              </a:ext>
            </a:extLst>
          </p:cNvPr>
          <p:cNvCxnSpPr>
            <a:cxnSpLocks/>
            <a:stCxn id="260" idx="2"/>
            <a:endCxn id="366" idx="1"/>
          </p:cNvCxnSpPr>
          <p:nvPr/>
        </p:nvCxnSpPr>
        <p:spPr>
          <a:xfrm>
            <a:off x="4250863" y="1685856"/>
            <a:ext cx="765714" cy="1711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C1C7CB6E-8DAD-49CA-A32A-3946066CA83C}"/>
              </a:ext>
            </a:extLst>
          </p:cNvPr>
          <p:cNvCxnSpPr>
            <a:cxnSpLocks/>
            <a:stCxn id="268" idx="0"/>
            <a:endCxn id="175" idx="1"/>
          </p:cNvCxnSpPr>
          <p:nvPr/>
        </p:nvCxnSpPr>
        <p:spPr>
          <a:xfrm flipV="1">
            <a:off x="4217152" y="1535171"/>
            <a:ext cx="791158" cy="2121793"/>
          </a:xfrm>
          <a:prstGeom prst="line">
            <a:avLst/>
          </a:prstGeom>
        </p:spPr>
        <p:style>
          <a:lnRef idx="1">
            <a:schemeClr val="accent1"/>
          </a:lnRef>
          <a:fillRef idx="0">
            <a:schemeClr val="accent1"/>
          </a:fillRef>
          <a:effectRef idx="0">
            <a:schemeClr val="accent1"/>
          </a:effectRef>
          <a:fontRef idx="minor">
            <a:schemeClr val="tx1"/>
          </a:fontRef>
        </p:style>
      </p:cxnSp>
      <p:sp>
        <p:nvSpPr>
          <p:cNvPr id="403" name="Rectangle 402">
            <a:extLst>
              <a:ext uri="{FF2B5EF4-FFF2-40B4-BE49-F238E27FC236}">
                <a16:creationId xmlns:a16="http://schemas.microsoft.com/office/drawing/2014/main" id="{9F5B7B7E-F9D6-49CA-9464-35A78A26F361}"/>
              </a:ext>
            </a:extLst>
          </p:cNvPr>
          <p:cNvSpPr/>
          <p:nvPr/>
        </p:nvSpPr>
        <p:spPr>
          <a:xfrm>
            <a:off x="2327215" y="1304622"/>
            <a:ext cx="1163061" cy="3138408"/>
          </a:xfrm>
          <a:prstGeom prst="rect">
            <a:avLst/>
          </a:prstGeom>
          <a:noFill/>
          <a:ln w="28575">
            <a:solidFill>
              <a:schemeClr val="tx1"/>
            </a:solidFill>
            <a:prstDash val="sysDot"/>
            <a:miter lim="800000"/>
            <a:headEnd/>
            <a:tailEnd/>
          </a:ln>
          <a:effectLst/>
        </p:spPr>
        <p:txBody>
          <a:bodyPr wrap="square" tIns="51435" bIns="51435" rtlCol="0" anchor="t">
            <a:prstTxWarp prst="textNoShape">
              <a:avLst/>
            </a:prstTxWarp>
            <a:noAutofit/>
          </a:bodyPr>
          <a:lstStyle/>
          <a:p>
            <a:pPr algn="ctr"/>
            <a:endParaRPr lang="en-US" sz="1013" kern="0" dirty="0" err="1">
              <a:solidFill>
                <a:prstClr val="white"/>
              </a:solidFill>
            </a:endParaRPr>
          </a:p>
        </p:txBody>
      </p:sp>
      <p:sp>
        <p:nvSpPr>
          <p:cNvPr id="64" name="Rectangle 63">
            <a:extLst>
              <a:ext uri="{FF2B5EF4-FFF2-40B4-BE49-F238E27FC236}">
                <a16:creationId xmlns:a16="http://schemas.microsoft.com/office/drawing/2014/main" id="{C110DF63-3F6A-47E4-8E5D-BF3EF0FE2AF2}"/>
              </a:ext>
            </a:extLst>
          </p:cNvPr>
          <p:cNvSpPr/>
          <p:nvPr/>
        </p:nvSpPr>
        <p:spPr>
          <a:xfrm>
            <a:off x="2264826" y="4106728"/>
            <a:ext cx="1227156" cy="267766"/>
          </a:xfrm>
          <a:prstGeom prst="rect">
            <a:avLst/>
          </a:prstGeom>
          <a:noFill/>
        </p:spPr>
        <p:txBody>
          <a:bodyPr wrap="square" rtlCol="0" anchor="ctr">
            <a:spAutoFit/>
          </a:bodyPr>
          <a:lstStyle/>
          <a:p>
            <a:pPr algn="ctr">
              <a:lnSpc>
                <a:spcPct val="95000"/>
              </a:lnSpc>
              <a:spcBef>
                <a:spcPts val="225"/>
              </a:spcBef>
            </a:pPr>
            <a:r>
              <a:rPr lang="en-US" sz="600" b="1" dirty="0">
                <a:solidFill>
                  <a:srgbClr val="231F20"/>
                </a:solidFill>
              </a:rPr>
              <a:t>Unity Director w/Passive Query Routing Only</a:t>
            </a:r>
          </a:p>
        </p:txBody>
      </p:sp>
    </p:spTree>
    <p:extLst>
      <p:ext uri="{BB962C8B-B14F-4D97-AF65-F5344CB8AC3E}">
        <p14:creationId xmlns:p14="http://schemas.microsoft.com/office/powerpoint/2010/main" val="1871582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 name="Group 173"/>
          <p:cNvGrpSpPr/>
          <p:nvPr/>
        </p:nvGrpSpPr>
        <p:grpSpPr>
          <a:xfrm>
            <a:off x="5008310" y="1234667"/>
            <a:ext cx="1137801" cy="604791"/>
            <a:chOff x="2095955" y="2439804"/>
            <a:chExt cx="1879286" cy="772885"/>
          </a:xfrm>
        </p:grpSpPr>
        <p:pic>
          <p:nvPicPr>
            <p:cNvPr id="175" name="Picture 1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955" y="2442261"/>
              <a:ext cx="485045" cy="76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6" name="Picture 1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717" y="2447096"/>
              <a:ext cx="458047" cy="76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776" y="2446474"/>
              <a:ext cx="485045" cy="76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194" y="2439804"/>
              <a:ext cx="458047" cy="76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9" name="Title 308"/>
          <p:cNvSpPr>
            <a:spLocks noGrp="1"/>
          </p:cNvSpPr>
          <p:nvPr>
            <p:ph type="title"/>
          </p:nvPr>
        </p:nvSpPr>
        <p:spPr>
          <a:xfrm>
            <a:off x="564948" y="116853"/>
            <a:ext cx="7880148" cy="632080"/>
          </a:xfrm>
        </p:spPr>
        <p:txBody>
          <a:bodyPr/>
          <a:lstStyle/>
          <a:p>
            <a:r>
              <a:rPr lang="en-US" dirty="0"/>
              <a:t>Micron – </a:t>
            </a:r>
            <a:r>
              <a:rPr lang="en-US" dirty="0" err="1"/>
              <a:t>Informatica</a:t>
            </a:r>
            <a:r>
              <a:rPr lang="en-US" dirty="0"/>
              <a:t> CDC Flow</a:t>
            </a:r>
          </a:p>
        </p:txBody>
      </p:sp>
      <p:grpSp>
        <p:nvGrpSpPr>
          <p:cNvPr id="79" name="Group 78"/>
          <p:cNvGrpSpPr/>
          <p:nvPr/>
        </p:nvGrpSpPr>
        <p:grpSpPr>
          <a:xfrm>
            <a:off x="1677730" y="2060536"/>
            <a:ext cx="369537" cy="270758"/>
            <a:chOff x="638322" y="1416262"/>
            <a:chExt cx="656955" cy="481346"/>
          </a:xfrm>
        </p:grpSpPr>
        <p:sp>
          <p:nvSpPr>
            <p:cNvPr id="80" name="Rectangle 79"/>
            <p:cNvSpPr/>
            <p:nvPr/>
          </p:nvSpPr>
          <p:spPr>
            <a:xfrm>
              <a:off x="638323" y="1571771"/>
              <a:ext cx="656954" cy="325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81" name="Rectangle 80"/>
            <p:cNvSpPr/>
            <p:nvPr/>
          </p:nvSpPr>
          <p:spPr>
            <a:xfrm>
              <a:off x="638322" y="1594480"/>
              <a:ext cx="656955" cy="919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en-US" sz="338" dirty="0">
                  <a:solidFill>
                    <a:schemeClr val="bg1"/>
                  </a:solidFill>
                  <a:cs typeface="Segoe UI" panose="020B0502040204020203" pitchFamily="34" charset="0"/>
                </a:rPr>
                <a:t>Micron</a:t>
              </a:r>
            </a:p>
          </p:txBody>
        </p:sp>
        <p:sp>
          <p:nvSpPr>
            <p:cNvPr id="82" name="Rectangle 81"/>
            <p:cNvSpPr/>
            <p:nvPr/>
          </p:nvSpPr>
          <p:spPr>
            <a:xfrm>
              <a:off x="664563"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83" name="Rectangle 82"/>
            <p:cNvSpPr/>
            <p:nvPr/>
          </p:nvSpPr>
          <p:spPr>
            <a:xfrm>
              <a:off x="771116"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84" name="Rectangle 83"/>
            <p:cNvSpPr/>
            <p:nvPr/>
          </p:nvSpPr>
          <p:spPr>
            <a:xfrm>
              <a:off x="877669"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85" name="Rectangle 84"/>
            <p:cNvSpPr/>
            <p:nvPr/>
          </p:nvSpPr>
          <p:spPr>
            <a:xfrm>
              <a:off x="984222"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86" name="Rectangle 85"/>
            <p:cNvSpPr/>
            <p:nvPr/>
          </p:nvSpPr>
          <p:spPr>
            <a:xfrm>
              <a:off x="1090777"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87" name="Rectangle 86"/>
            <p:cNvSpPr/>
            <p:nvPr/>
          </p:nvSpPr>
          <p:spPr>
            <a:xfrm>
              <a:off x="1148683" y="1515409"/>
              <a:ext cx="146594" cy="63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88" name="Rectangle 87"/>
            <p:cNvSpPr/>
            <p:nvPr/>
          </p:nvSpPr>
          <p:spPr>
            <a:xfrm>
              <a:off x="664563"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89" name="Rectangle 88"/>
            <p:cNvSpPr/>
            <p:nvPr/>
          </p:nvSpPr>
          <p:spPr>
            <a:xfrm>
              <a:off x="771116"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90" name="Rectangle 89"/>
            <p:cNvSpPr/>
            <p:nvPr/>
          </p:nvSpPr>
          <p:spPr>
            <a:xfrm>
              <a:off x="877669"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91" name="Rectangle 90"/>
            <p:cNvSpPr/>
            <p:nvPr/>
          </p:nvSpPr>
          <p:spPr>
            <a:xfrm>
              <a:off x="984222"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92" name="Rectangle 91"/>
            <p:cNvSpPr/>
            <p:nvPr/>
          </p:nvSpPr>
          <p:spPr>
            <a:xfrm>
              <a:off x="1090777"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93" name="Freeform 92"/>
            <p:cNvSpPr/>
            <p:nvPr/>
          </p:nvSpPr>
          <p:spPr>
            <a:xfrm>
              <a:off x="1198138" y="1416262"/>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grpSp>
      <p:grpSp>
        <p:nvGrpSpPr>
          <p:cNvPr id="94" name="Group 93"/>
          <p:cNvGrpSpPr/>
          <p:nvPr/>
        </p:nvGrpSpPr>
        <p:grpSpPr>
          <a:xfrm>
            <a:off x="1677730" y="2344930"/>
            <a:ext cx="369537" cy="270758"/>
            <a:chOff x="638322" y="1416262"/>
            <a:chExt cx="656955" cy="481346"/>
          </a:xfrm>
        </p:grpSpPr>
        <p:sp>
          <p:nvSpPr>
            <p:cNvPr id="95" name="Rectangle 94"/>
            <p:cNvSpPr/>
            <p:nvPr/>
          </p:nvSpPr>
          <p:spPr>
            <a:xfrm>
              <a:off x="638323" y="1571771"/>
              <a:ext cx="656954" cy="325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96" name="Rectangle 95"/>
            <p:cNvSpPr/>
            <p:nvPr/>
          </p:nvSpPr>
          <p:spPr>
            <a:xfrm>
              <a:off x="638322" y="1594480"/>
              <a:ext cx="656955" cy="919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en-US" sz="338" dirty="0">
                  <a:solidFill>
                    <a:schemeClr val="bg1"/>
                  </a:solidFill>
                  <a:cs typeface="Segoe UI" panose="020B0502040204020203" pitchFamily="34" charset="0"/>
                </a:rPr>
                <a:t>Micron</a:t>
              </a:r>
            </a:p>
          </p:txBody>
        </p:sp>
        <p:sp>
          <p:nvSpPr>
            <p:cNvPr id="97" name="Rectangle 96"/>
            <p:cNvSpPr/>
            <p:nvPr/>
          </p:nvSpPr>
          <p:spPr>
            <a:xfrm>
              <a:off x="664563"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00" name="Rectangle 99"/>
            <p:cNvSpPr/>
            <p:nvPr/>
          </p:nvSpPr>
          <p:spPr>
            <a:xfrm>
              <a:off x="771116"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01" name="Rectangle 100"/>
            <p:cNvSpPr/>
            <p:nvPr/>
          </p:nvSpPr>
          <p:spPr>
            <a:xfrm>
              <a:off x="877669"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02" name="Rectangle 101"/>
            <p:cNvSpPr/>
            <p:nvPr/>
          </p:nvSpPr>
          <p:spPr>
            <a:xfrm>
              <a:off x="984222"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03" name="Rectangle 102"/>
            <p:cNvSpPr/>
            <p:nvPr/>
          </p:nvSpPr>
          <p:spPr>
            <a:xfrm>
              <a:off x="1090777"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04" name="Rectangle 103"/>
            <p:cNvSpPr/>
            <p:nvPr/>
          </p:nvSpPr>
          <p:spPr>
            <a:xfrm>
              <a:off x="1148683" y="1515409"/>
              <a:ext cx="146594" cy="63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05" name="Rectangle 104"/>
            <p:cNvSpPr/>
            <p:nvPr/>
          </p:nvSpPr>
          <p:spPr>
            <a:xfrm>
              <a:off x="664563"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06" name="Rectangle 105"/>
            <p:cNvSpPr/>
            <p:nvPr/>
          </p:nvSpPr>
          <p:spPr>
            <a:xfrm>
              <a:off x="771116"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07" name="Rectangle 106"/>
            <p:cNvSpPr/>
            <p:nvPr/>
          </p:nvSpPr>
          <p:spPr>
            <a:xfrm>
              <a:off x="877669"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08" name="Rectangle 107"/>
            <p:cNvSpPr/>
            <p:nvPr/>
          </p:nvSpPr>
          <p:spPr>
            <a:xfrm>
              <a:off x="984222"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09" name="Rectangle 108"/>
            <p:cNvSpPr/>
            <p:nvPr/>
          </p:nvSpPr>
          <p:spPr>
            <a:xfrm>
              <a:off x="1090777"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10" name="Freeform 109"/>
            <p:cNvSpPr/>
            <p:nvPr/>
          </p:nvSpPr>
          <p:spPr>
            <a:xfrm>
              <a:off x="1198138" y="1416262"/>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grpSp>
      <p:grpSp>
        <p:nvGrpSpPr>
          <p:cNvPr id="111" name="Group 110"/>
          <p:cNvGrpSpPr/>
          <p:nvPr/>
        </p:nvGrpSpPr>
        <p:grpSpPr>
          <a:xfrm>
            <a:off x="1677730" y="2629324"/>
            <a:ext cx="369537" cy="270758"/>
            <a:chOff x="638322" y="1416262"/>
            <a:chExt cx="656955" cy="481346"/>
          </a:xfrm>
        </p:grpSpPr>
        <p:sp>
          <p:nvSpPr>
            <p:cNvPr id="112" name="Rectangle 111"/>
            <p:cNvSpPr/>
            <p:nvPr/>
          </p:nvSpPr>
          <p:spPr>
            <a:xfrm>
              <a:off x="638323" y="1571771"/>
              <a:ext cx="656954" cy="325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13" name="Rectangle 112"/>
            <p:cNvSpPr/>
            <p:nvPr/>
          </p:nvSpPr>
          <p:spPr>
            <a:xfrm>
              <a:off x="638322" y="1594480"/>
              <a:ext cx="656955" cy="919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en-US" sz="338" dirty="0">
                  <a:solidFill>
                    <a:schemeClr val="bg1"/>
                  </a:solidFill>
                  <a:cs typeface="Segoe UI" panose="020B0502040204020203" pitchFamily="34" charset="0"/>
                </a:rPr>
                <a:t>Micron</a:t>
              </a:r>
            </a:p>
          </p:txBody>
        </p:sp>
        <p:sp>
          <p:nvSpPr>
            <p:cNvPr id="114" name="Rectangle 113"/>
            <p:cNvSpPr/>
            <p:nvPr/>
          </p:nvSpPr>
          <p:spPr>
            <a:xfrm>
              <a:off x="664563"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15" name="Rectangle 114"/>
            <p:cNvSpPr/>
            <p:nvPr/>
          </p:nvSpPr>
          <p:spPr>
            <a:xfrm>
              <a:off x="771116"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16" name="Rectangle 115"/>
            <p:cNvSpPr/>
            <p:nvPr/>
          </p:nvSpPr>
          <p:spPr>
            <a:xfrm>
              <a:off x="877669"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17" name="Rectangle 116"/>
            <p:cNvSpPr/>
            <p:nvPr/>
          </p:nvSpPr>
          <p:spPr>
            <a:xfrm>
              <a:off x="984222"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18" name="Rectangle 117"/>
            <p:cNvSpPr/>
            <p:nvPr/>
          </p:nvSpPr>
          <p:spPr>
            <a:xfrm>
              <a:off x="1090777"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19" name="Rectangle 118"/>
            <p:cNvSpPr/>
            <p:nvPr/>
          </p:nvSpPr>
          <p:spPr>
            <a:xfrm>
              <a:off x="1148683" y="1515409"/>
              <a:ext cx="146594" cy="63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20" name="Rectangle 119"/>
            <p:cNvSpPr/>
            <p:nvPr/>
          </p:nvSpPr>
          <p:spPr>
            <a:xfrm>
              <a:off x="664563"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21" name="Rectangle 120"/>
            <p:cNvSpPr/>
            <p:nvPr/>
          </p:nvSpPr>
          <p:spPr>
            <a:xfrm>
              <a:off x="771116"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22" name="Rectangle 121"/>
            <p:cNvSpPr/>
            <p:nvPr/>
          </p:nvSpPr>
          <p:spPr>
            <a:xfrm>
              <a:off x="877669"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23" name="Rectangle 122"/>
            <p:cNvSpPr/>
            <p:nvPr/>
          </p:nvSpPr>
          <p:spPr>
            <a:xfrm>
              <a:off x="984222"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24" name="Rectangle 123"/>
            <p:cNvSpPr/>
            <p:nvPr/>
          </p:nvSpPr>
          <p:spPr>
            <a:xfrm>
              <a:off x="1090777"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25" name="Freeform 124"/>
            <p:cNvSpPr/>
            <p:nvPr/>
          </p:nvSpPr>
          <p:spPr>
            <a:xfrm>
              <a:off x="1198138" y="1416262"/>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grpSp>
      <p:grpSp>
        <p:nvGrpSpPr>
          <p:cNvPr id="126" name="Group 125"/>
          <p:cNvGrpSpPr/>
          <p:nvPr/>
        </p:nvGrpSpPr>
        <p:grpSpPr>
          <a:xfrm>
            <a:off x="1677730" y="2913719"/>
            <a:ext cx="369537" cy="270758"/>
            <a:chOff x="638322" y="1416262"/>
            <a:chExt cx="656955" cy="481346"/>
          </a:xfrm>
        </p:grpSpPr>
        <p:sp>
          <p:nvSpPr>
            <p:cNvPr id="127" name="Rectangle 126"/>
            <p:cNvSpPr/>
            <p:nvPr/>
          </p:nvSpPr>
          <p:spPr>
            <a:xfrm>
              <a:off x="638323" y="1571771"/>
              <a:ext cx="656954" cy="325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28" name="Rectangle 127"/>
            <p:cNvSpPr/>
            <p:nvPr/>
          </p:nvSpPr>
          <p:spPr>
            <a:xfrm>
              <a:off x="638322" y="1594480"/>
              <a:ext cx="656955" cy="919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en-US" sz="338" dirty="0">
                  <a:solidFill>
                    <a:schemeClr val="bg1"/>
                  </a:solidFill>
                  <a:cs typeface="Segoe UI" panose="020B0502040204020203" pitchFamily="34" charset="0"/>
                </a:rPr>
                <a:t>Micron</a:t>
              </a:r>
            </a:p>
          </p:txBody>
        </p:sp>
        <p:sp>
          <p:nvSpPr>
            <p:cNvPr id="129" name="Rectangle 128"/>
            <p:cNvSpPr/>
            <p:nvPr/>
          </p:nvSpPr>
          <p:spPr>
            <a:xfrm>
              <a:off x="664563"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30" name="Rectangle 129"/>
            <p:cNvSpPr/>
            <p:nvPr/>
          </p:nvSpPr>
          <p:spPr>
            <a:xfrm>
              <a:off x="771116"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31" name="Rectangle 130"/>
            <p:cNvSpPr/>
            <p:nvPr/>
          </p:nvSpPr>
          <p:spPr>
            <a:xfrm>
              <a:off x="877669"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32" name="Rectangle 131"/>
            <p:cNvSpPr/>
            <p:nvPr/>
          </p:nvSpPr>
          <p:spPr>
            <a:xfrm>
              <a:off x="984222"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34" name="Rectangle 133"/>
            <p:cNvSpPr/>
            <p:nvPr/>
          </p:nvSpPr>
          <p:spPr>
            <a:xfrm>
              <a:off x="1090777"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35" name="Rectangle 134"/>
            <p:cNvSpPr/>
            <p:nvPr/>
          </p:nvSpPr>
          <p:spPr>
            <a:xfrm>
              <a:off x="1148683" y="1515409"/>
              <a:ext cx="146594" cy="63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36" name="Rectangle 135"/>
            <p:cNvSpPr/>
            <p:nvPr/>
          </p:nvSpPr>
          <p:spPr>
            <a:xfrm>
              <a:off x="664563"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37" name="Rectangle 136"/>
            <p:cNvSpPr/>
            <p:nvPr/>
          </p:nvSpPr>
          <p:spPr>
            <a:xfrm>
              <a:off x="771116"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38" name="Rectangle 137"/>
            <p:cNvSpPr/>
            <p:nvPr/>
          </p:nvSpPr>
          <p:spPr>
            <a:xfrm>
              <a:off x="877669"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39" name="Rectangle 138"/>
            <p:cNvSpPr/>
            <p:nvPr/>
          </p:nvSpPr>
          <p:spPr>
            <a:xfrm>
              <a:off x="984222"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40" name="Rectangle 139"/>
            <p:cNvSpPr/>
            <p:nvPr/>
          </p:nvSpPr>
          <p:spPr>
            <a:xfrm>
              <a:off x="1090777"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41" name="Freeform 140"/>
            <p:cNvSpPr/>
            <p:nvPr/>
          </p:nvSpPr>
          <p:spPr>
            <a:xfrm>
              <a:off x="1198138" y="1416262"/>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grpSp>
      <p:grpSp>
        <p:nvGrpSpPr>
          <p:cNvPr id="142" name="Group 141"/>
          <p:cNvGrpSpPr/>
          <p:nvPr/>
        </p:nvGrpSpPr>
        <p:grpSpPr>
          <a:xfrm>
            <a:off x="1677730" y="3198113"/>
            <a:ext cx="369537" cy="270758"/>
            <a:chOff x="638322" y="1416262"/>
            <a:chExt cx="656955" cy="481346"/>
          </a:xfrm>
        </p:grpSpPr>
        <p:sp>
          <p:nvSpPr>
            <p:cNvPr id="143" name="Rectangle 142"/>
            <p:cNvSpPr/>
            <p:nvPr/>
          </p:nvSpPr>
          <p:spPr>
            <a:xfrm>
              <a:off x="638323" y="1571771"/>
              <a:ext cx="656954" cy="325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44" name="Rectangle 143"/>
            <p:cNvSpPr/>
            <p:nvPr/>
          </p:nvSpPr>
          <p:spPr>
            <a:xfrm>
              <a:off x="638322" y="1594480"/>
              <a:ext cx="656955" cy="919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en-US" sz="338" dirty="0">
                  <a:solidFill>
                    <a:schemeClr val="bg1"/>
                  </a:solidFill>
                  <a:cs typeface="Segoe UI" panose="020B0502040204020203" pitchFamily="34" charset="0"/>
                </a:rPr>
                <a:t>Micron</a:t>
              </a:r>
            </a:p>
          </p:txBody>
        </p:sp>
        <p:sp>
          <p:nvSpPr>
            <p:cNvPr id="145" name="Rectangle 144"/>
            <p:cNvSpPr/>
            <p:nvPr/>
          </p:nvSpPr>
          <p:spPr>
            <a:xfrm>
              <a:off x="664563"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46" name="Rectangle 145"/>
            <p:cNvSpPr/>
            <p:nvPr/>
          </p:nvSpPr>
          <p:spPr>
            <a:xfrm>
              <a:off x="771116"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47" name="Rectangle 146"/>
            <p:cNvSpPr/>
            <p:nvPr/>
          </p:nvSpPr>
          <p:spPr>
            <a:xfrm>
              <a:off x="877669"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48" name="Rectangle 147"/>
            <p:cNvSpPr/>
            <p:nvPr/>
          </p:nvSpPr>
          <p:spPr>
            <a:xfrm>
              <a:off x="984222"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49" name="Rectangle 148"/>
            <p:cNvSpPr/>
            <p:nvPr/>
          </p:nvSpPr>
          <p:spPr>
            <a:xfrm>
              <a:off x="1090777"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60" name="Rectangle 159"/>
            <p:cNvSpPr/>
            <p:nvPr/>
          </p:nvSpPr>
          <p:spPr>
            <a:xfrm>
              <a:off x="1148683" y="1515409"/>
              <a:ext cx="146594" cy="63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61" name="Rectangle 160"/>
            <p:cNvSpPr/>
            <p:nvPr/>
          </p:nvSpPr>
          <p:spPr>
            <a:xfrm>
              <a:off x="664563"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62" name="Rectangle 161"/>
            <p:cNvSpPr/>
            <p:nvPr/>
          </p:nvSpPr>
          <p:spPr>
            <a:xfrm>
              <a:off x="771116"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63" name="Rectangle 162"/>
            <p:cNvSpPr/>
            <p:nvPr/>
          </p:nvSpPr>
          <p:spPr>
            <a:xfrm>
              <a:off x="877669"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66" name="Rectangle 165"/>
            <p:cNvSpPr/>
            <p:nvPr/>
          </p:nvSpPr>
          <p:spPr>
            <a:xfrm>
              <a:off x="984222"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67" name="Rectangle 166"/>
            <p:cNvSpPr/>
            <p:nvPr/>
          </p:nvSpPr>
          <p:spPr>
            <a:xfrm>
              <a:off x="1090777"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68" name="Freeform 167"/>
            <p:cNvSpPr/>
            <p:nvPr/>
          </p:nvSpPr>
          <p:spPr>
            <a:xfrm>
              <a:off x="1198138" y="1416262"/>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grpSp>
      <p:grpSp>
        <p:nvGrpSpPr>
          <p:cNvPr id="169" name="Group 168"/>
          <p:cNvGrpSpPr/>
          <p:nvPr/>
        </p:nvGrpSpPr>
        <p:grpSpPr>
          <a:xfrm>
            <a:off x="1677730" y="3482508"/>
            <a:ext cx="369537" cy="270758"/>
            <a:chOff x="638322" y="1416262"/>
            <a:chExt cx="656955" cy="481346"/>
          </a:xfrm>
        </p:grpSpPr>
        <p:sp>
          <p:nvSpPr>
            <p:cNvPr id="170" name="Rectangle 169"/>
            <p:cNvSpPr/>
            <p:nvPr/>
          </p:nvSpPr>
          <p:spPr>
            <a:xfrm>
              <a:off x="638323" y="1571771"/>
              <a:ext cx="656954" cy="325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80" name="Rectangle 179"/>
            <p:cNvSpPr/>
            <p:nvPr/>
          </p:nvSpPr>
          <p:spPr>
            <a:xfrm>
              <a:off x="638322" y="1594480"/>
              <a:ext cx="656955" cy="919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en-US" sz="338" dirty="0">
                  <a:solidFill>
                    <a:schemeClr val="bg1"/>
                  </a:solidFill>
                  <a:cs typeface="Segoe UI" panose="020B0502040204020203" pitchFamily="34" charset="0"/>
                </a:rPr>
                <a:t>Micron</a:t>
              </a:r>
            </a:p>
          </p:txBody>
        </p:sp>
        <p:sp>
          <p:nvSpPr>
            <p:cNvPr id="181" name="Rectangle 180"/>
            <p:cNvSpPr/>
            <p:nvPr/>
          </p:nvSpPr>
          <p:spPr>
            <a:xfrm>
              <a:off x="664563"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82" name="Rectangle 181"/>
            <p:cNvSpPr/>
            <p:nvPr/>
          </p:nvSpPr>
          <p:spPr>
            <a:xfrm>
              <a:off x="771116"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83" name="Rectangle 182"/>
            <p:cNvSpPr/>
            <p:nvPr/>
          </p:nvSpPr>
          <p:spPr>
            <a:xfrm>
              <a:off x="877669"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84" name="Rectangle 183"/>
            <p:cNvSpPr/>
            <p:nvPr/>
          </p:nvSpPr>
          <p:spPr>
            <a:xfrm>
              <a:off x="984222"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85" name="Rectangle 184"/>
            <p:cNvSpPr/>
            <p:nvPr/>
          </p:nvSpPr>
          <p:spPr>
            <a:xfrm>
              <a:off x="1090777"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89" name="Rectangle 188"/>
            <p:cNvSpPr/>
            <p:nvPr/>
          </p:nvSpPr>
          <p:spPr>
            <a:xfrm>
              <a:off x="1148683" y="1515409"/>
              <a:ext cx="146594" cy="63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90" name="Rectangle 189"/>
            <p:cNvSpPr/>
            <p:nvPr/>
          </p:nvSpPr>
          <p:spPr>
            <a:xfrm>
              <a:off x="664563"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91" name="Rectangle 190"/>
            <p:cNvSpPr/>
            <p:nvPr/>
          </p:nvSpPr>
          <p:spPr>
            <a:xfrm>
              <a:off x="771116"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92" name="Rectangle 191"/>
            <p:cNvSpPr/>
            <p:nvPr/>
          </p:nvSpPr>
          <p:spPr>
            <a:xfrm>
              <a:off x="877669"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95" name="Rectangle 194"/>
            <p:cNvSpPr/>
            <p:nvPr/>
          </p:nvSpPr>
          <p:spPr>
            <a:xfrm>
              <a:off x="984222"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96" name="Rectangle 195"/>
            <p:cNvSpPr/>
            <p:nvPr/>
          </p:nvSpPr>
          <p:spPr>
            <a:xfrm>
              <a:off x="1090777"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97" name="Freeform 196"/>
            <p:cNvSpPr/>
            <p:nvPr/>
          </p:nvSpPr>
          <p:spPr>
            <a:xfrm>
              <a:off x="1198138" y="1416262"/>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grpSp>
      <p:grpSp>
        <p:nvGrpSpPr>
          <p:cNvPr id="198" name="Group 197"/>
          <p:cNvGrpSpPr/>
          <p:nvPr/>
        </p:nvGrpSpPr>
        <p:grpSpPr>
          <a:xfrm>
            <a:off x="1677730" y="1776142"/>
            <a:ext cx="369537" cy="270758"/>
            <a:chOff x="638322" y="1416262"/>
            <a:chExt cx="656955" cy="481346"/>
          </a:xfrm>
        </p:grpSpPr>
        <p:sp>
          <p:nvSpPr>
            <p:cNvPr id="199" name="Rectangle 198"/>
            <p:cNvSpPr/>
            <p:nvPr/>
          </p:nvSpPr>
          <p:spPr>
            <a:xfrm>
              <a:off x="638323" y="1571771"/>
              <a:ext cx="656954" cy="325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00" name="Rectangle 199"/>
            <p:cNvSpPr/>
            <p:nvPr/>
          </p:nvSpPr>
          <p:spPr>
            <a:xfrm>
              <a:off x="638322" y="1594480"/>
              <a:ext cx="656955" cy="919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en-US" sz="338" dirty="0">
                  <a:solidFill>
                    <a:schemeClr val="bg1"/>
                  </a:solidFill>
                  <a:cs typeface="Segoe UI" panose="020B0502040204020203" pitchFamily="34" charset="0"/>
                </a:rPr>
                <a:t>Micron</a:t>
              </a:r>
            </a:p>
          </p:txBody>
        </p:sp>
        <p:sp>
          <p:nvSpPr>
            <p:cNvPr id="201" name="Rectangle 200"/>
            <p:cNvSpPr/>
            <p:nvPr/>
          </p:nvSpPr>
          <p:spPr>
            <a:xfrm>
              <a:off x="664563"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02" name="Rectangle 201"/>
            <p:cNvSpPr/>
            <p:nvPr/>
          </p:nvSpPr>
          <p:spPr>
            <a:xfrm>
              <a:off x="771116"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03" name="Rectangle 202"/>
            <p:cNvSpPr/>
            <p:nvPr/>
          </p:nvSpPr>
          <p:spPr>
            <a:xfrm>
              <a:off x="877669"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04" name="Rectangle 203"/>
            <p:cNvSpPr/>
            <p:nvPr/>
          </p:nvSpPr>
          <p:spPr>
            <a:xfrm>
              <a:off x="984222"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14" name="Rectangle 213"/>
            <p:cNvSpPr/>
            <p:nvPr/>
          </p:nvSpPr>
          <p:spPr>
            <a:xfrm>
              <a:off x="1090777"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16" name="Rectangle 215"/>
            <p:cNvSpPr/>
            <p:nvPr/>
          </p:nvSpPr>
          <p:spPr>
            <a:xfrm>
              <a:off x="1148683" y="1515409"/>
              <a:ext cx="146594" cy="63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17" name="Rectangle 216"/>
            <p:cNvSpPr/>
            <p:nvPr/>
          </p:nvSpPr>
          <p:spPr>
            <a:xfrm>
              <a:off x="664563"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26" name="Rectangle 225"/>
            <p:cNvSpPr/>
            <p:nvPr/>
          </p:nvSpPr>
          <p:spPr>
            <a:xfrm>
              <a:off x="771116"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27" name="Rectangle 226"/>
            <p:cNvSpPr/>
            <p:nvPr/>
          </p:nvSpPr>
          <p:spPr>
            <a:xfrm>
              <a:off x="877669"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28" name="Rectangle 227"/>
            <p:cNvSpPr/>
            <p:nvPr/>
          </p:nvSpPr>
          <p:spPr>
            <a:xfrm>
              <a:off x="984222"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29" name="Rectangle 228"/>
            <p:cNvSpPr/>
            <p:nvPr/>
          </p:nvSpPr>
          <p:spPr>
            <a:xfrm>
              <a:off x="1090777"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30" name="Freeform 229"/>
            <p:cNvSpPr/>
            <p:nvPr/>
          </p:nvSpPr>
          <p:spPr>
            <a:xfrm>
              <a:off x="1198138" y="1416262"/>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grpSp>
      <p:grpSp>
        <p:nvGrpSpPr>
          <p:cNvPr id="231" name="Group 230"/>
          <p:cNvGrpSpPr/>
          <p:nvPr/>
        </p:nvGrpSpPr>
        <p:grpSpPr>
          <a:xfrm>
            <a:off x="1677730" y="1491747"/>
            <a:ext cx="369537" cy="270758"/>
            <a:chOff x="638322" y="1416262"/>
            <a:chExt cx="656955" cy="481346"/>
          </a:xfrm>
        </p:grpSpPr>
        <p:sp>
          <p:nvSpPr>
            <p:cNvPr id="232" name="Rectangle 231"/>
            <p:cNvSpPr/>
            <p:nvPr/>
          </p:nvSpPr>
          <p:spPr>
            <a:xfrm>
              <a:off x="638323" y="1571771"/>
              <a:ext cx="656954" cy="325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33" name="Rectangle 232"/>
            <p:cNvSpPr/>
            <p:nvPr/>
          </p:nvSpPr>
          <p:spPr>
            <a:xfrm>
              <a:off x="638322" y="1594480"/>
              <a:ext cx="656955" cy="919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en-US" sz="338" dirty="0">
                  <a:solidFill>
                    <a:schemeClr val="bg1"/>
                  </a:solidFill>
                  <a:cs typeface="Segoe UI" panose="020B0502040204020203" pitchFamily="34" charset="0"/>
                </a:rPr>
                <a:t>Micron</a:t>
              </a:r>
            </a:p>
          </p:txBody>
        </p:sp>
        <p:sp>
          <p:nvSpPr>
            <p:cNvPr id="234" name="Rectangle 233"/>
            <p:cNvSpPr/>
            <p:nvPr/>
          </p:nvSpPr>
          <p:spPr>
            <a:xfrm>
              <a:off x="664563"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35" name="Rectangle 234"/>
            <p:cNvSpPr/>
            <p:nvPr/>
          </p:nvSpPr>
          <p:spPr>
            <a:xfrm>
              <a:off x="771116"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36" name="Rectangle 235"/>
            <p:cNvSpPr/>
            <p:nvPr/>
          </p:nvSpPr>
          <p:spPr>
            <a:xfrm>
              <a:off x="877669"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37" name="Rectangle 236"/>
            <p:cNvSpPr/>
            <p:nvPr/>
          </p:nvSpPr>
          <p:spPr>
            <a:xfrm>
              <a:off x="984222"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38" name="Rectangle 237"/>
            <p:cNvSpPr/>
            <p:nvPr/>
          </p:nvSpPr>
          <p:spPr>
            <a:xfrm>
              <a:off x="1090777"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39" name="Rectangle 238"/>
            <p:cNvSpPr/>
            <p:nvPr/>
          </p:nvSpPr>
          <p:spPr>
            <a:xfrm>
              <a:off x="1148683" y="1515409"/>
              <a:ext cx="146594" cy="63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40" name="Rectangle 239"/>
            <p:cNvSpPr/>
            <p:nvPr/>
          </p:nvSpPr>
          <p:spPr>
            <a:xfrm>
              <a:off x="664563"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41" name="Rectangle 240"/>
            <p:cNvSpPr/>
            <p:nvPr/>
          </p:nvSpPr>
          <p:spPr>
            <a:xfrm>
              <a:off x="771116"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42" name="Rectangle 241"/>
            <p:cNvSpPr/>
            <p:nvPr/>
          </p:nvSpPr>
          <p:spPr>
            <a:xfrm>
              <a:off x="877669"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43" name="Rectangle 242"/>
            <p:cNvSpPr/>
            <p:nvPr/>
          </p:nvSpPr>
          <p:spPr>
            <a:xfrm>
              <a:off x="984222"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44" name="Rectangle 243"/>
            <p:cNvSpPr/>
            <p:nvPr/>
          </p:nvSpPr>
          <p:spPr>
            <a:xfrm>
              <a:off x="1090777"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45" name="Freeform 244"/>
            <p:cNvSpPr/>
            <p:nvPr/>
          </p:nvSpPr>
          <p:spPr>
            <a:xfrm>
              <a:off x="1198138" y="1416262"/>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grpSp>
      <p:grpSp>
        <p:nvGrpSpPr>
          <p:cNvPr id="246" name="Group 245"/>
          <p:cNvGrpSpPr/>
          <p:nvPr/>
        </p:nvGrpSpPr>
        <p:grpSpPr>
          <a:xfrm>
            <a:off x="1677730" y="3766902"/>
            <a:ext cx="369537" cy="270758"/>
            <a:chOff x="638322" y="1416262"/>
            <a:chExt cx="656955" cy="481346"/>
          </a:xfrm>
        </p:grpSpPr>
        <p:sp>
          <p:nvSpPr>
            <p:cNvPr id="247" name="Rectangle 246"/>
            <p:cNvSpPr/>
            <p:nvPr/>
          </p:nvSpPr>
          <p:spPr>
            <a:xfrm>
              <a:off x="638323" y="1571771"/>
              <a:ext cx="656954" cy="325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48" name="Rectangle 247"/>
            <p:cNvSpPr/>
            <p:nvPr/>
          </p:nvSpPr>
          <p:spPr>
            <a:xfrm>
              <a:off x="638322" y="1594480"/>
              <a:ext cx="656955" cy="919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en-US" sz="338" dirty="0">
                  <a:solidFill>
                    <a:schemeClr val="bg1"/>
                  </a:solidFill>
                  <a:cs typeface="Segoe UI" panose="020B0502040204020203" pitchFamily="34" charset="0"/>
                </a:rPr>
                <a:t>Micron</a:t>
              </a:r>
            </a:p>
          </p:txBody>
        </p:sp>
        <p:sp>
          <p:nvSpPr>
            <p:cNvPr id="249" name="Rectangle 248"/>
            <p:cNvSpPr/>
            <p:nvPr/>
          </p:nvSpPr>
          <p:spPr>
            <a:xfrm>
              <a:off x="664563"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50" name="Rectangle 249"/>
            <p:cNvSpPr/>
            <p:nvPr/>
          </p:nvSpPr>
          <p:spPr>
            <a:xfrm>
              <a:off x="771116"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51" name="Rectangle 250"/>
            <p:cNvSpPr/>
            <p:nvPr/>
          </p:nvSpPr>
          <p:spPr>
            <a:xfrm>
              <a:off x="877669"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52" name="Rectangle 251"/>
            <p:cNvSpPr/>
            <p:nvPr/>
          </p:nvSpPr>
          <p:spPr>
            <a:xfrm>
              <a:off x="984222"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53" name="Rectangle 252"/>
            <p:cNvSpPr/>
            <p:nvPr/>
          </p:nvSpPr>
          <p:spPr>
            <a:xfrm>
              <a:off x="1090777"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54" name="Rectangle 253"/>
            <p:cNvSpPr/>
            <p:nvPr/>
          </p:nvSpPr>
          <p:spPr>
            <a:xfrm>
              <a:off x="1148683" y="1515409"/>
              <a:ext cx="146594" cy="63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55" name="Rectangle 254"/>
            <p:cNvSpPr/>
            <p:nvPr/>
          </p:nvSpPr>
          <p:spPr>
            <a:xfrm>
              <a:off x="664563"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57" name="Rectangle 256"/>
            <p:cNvSpPr/>
            <p:nvPr/>
          </p:nvSpPr>
          <p:spPr>
            <a:xfrm>
              <a:off x="771116"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62" name="Rectangle 261"/>
            <p:cNvSpPr/>
            <p:nvPr/>
          </p:nvSpPr>
          <p:spPr>
            <a:xfrm>
              <a:off x="877669"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63" name="Rectangle 262"/>
            <p:cNvSpPr/>
            <p:nvPr/>
          </p:nvSpPr>
          <p:spPr>
            <a:xfrm>
              <a:off x="984222"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64" name="Rectangle 263"/>
            <p:cNvSpPr/>
            <p:nvPr/>
          </p:nvSpPr>
          <p:spPr>
            <a:xfrm>
              <a:off x="1090777"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65" name="Freeform 264"/>
            <p:cNvSpPr/>
            <p:nvPr/>
          </p:nvSpPr>
          <p:spPr>
            <a:xfrm>
              <a:off x="1198138" y="1416262"/>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grpSp>
      <p:grpSp>
        <p:nvGrpSpPr>
          <p:cNvPr id="266" name="Group 265"/>
          <p:cNvGrpSpPr/>
          <p:nvPr/>
        </p:nvGrpSpPr>
        <p:grpSpPr>
          <a:xfrm>
            <a:off x="1677730" y="4051297"/>
            <a:ext cx="369537" cy="270758"/>
            <a:chOff x="638322" y="1416262"/>
            <a:chExt cx="656955" cy="481346"/>
          </a:xfrm>
        </p:grpSpPr>
        <p:sp>
          <p:nvSpPr>
            <p:cNvPr id="267" name="Rectangle 266"/>
            <p:cNvSpPr/>
            <p:nvPr/>
          </p:nvSpPr>
          <p:spPr>
            <a:xfrm>
              <a:off x="638323" y="1571771"/>
              <a:ext cx="656954" cy="325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69" name="Rectangle 268"/>
            <p:cNvSpPr/>
            <p:nvPr/>
          </p:nvSpPr>
          <p:spPr>
            <a:xfrm>
              <a:off x="638322" y="1594480"/>
              <a:ext cx="656955" cy="919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en-US" sz="338" dirty="0">
                  <a:solidFill>
                    <a:schemeClr val="bg1"/>
                  </a:solidFill>
                  <a:cs typeface="Segoe UI" panose="020B0502040204020203" pitchFamily="34" charset="0"/>
                </a:rPr>
                <a:t>Micron</a:t>
              </a:r>
            </a:p>
          </p:txBody>
        </p:sp>
        <p:sp>
          <p:nvSpPr>
            <p:cNvPr id="270" name="Rectangle 269"/>
            <p:cNvSpPr/>
            <p:nvPr/>
          </p:nvSpPr>
          <p:spPr>
            <a:xfrm>
              <a:off x="664563"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71" name="Rectangle 270"/>
            <p:cNvSpPr/>
            <p:nvPr/>
          </p:nvSpPr>
          <p:spPr>
            <a:xfrm>
              <a:off x="771116"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72" name="Rectangle 271"/>
            <p:cNvSpPr/>
            <p:nvPr/>
          </p:nvSpPr>
          <p:spPr>
            <a:xfrm>
              <a:off x="877669"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73" name="Rectangle 272"/>
            <p:cNvSpPr/>
            <p:nvPr/>
          </p:nvSpPr>
          <p:spPr>
            <a:xfrm>
              <a:off x="984222"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74" name="Rectangle 273"/>
            <p:cNvSpPr/>
            <p:nvPr/>
          </p:nvSpPr>
          <p:spPr>
            <a:xfrm>
              <a:off x="1090777"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78" name="Rectangle 277"/>
            <p:cNvSpPr/>
            <p:nvPr/>
          </p:nvSpPr>
          <p:spPr>
            <a:xfrm>
              <a:off x="1148683" y="1515409"/>
              <a:ext cx="146594" cy="63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79" name="Rectangle 278"/>
            <p:cNvSpPr/>
            <p:nvPr/>
          </p:nvSpPr>
          <p:spPr>
            <a:xfrm>
              <a:off x="664563"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81" name="Rectangle 280"/>
            <p:cNvSpPr/>
            <p:nvPr/>
          </p:nvSpPr>
          <p:spPr>
            <a:xfrm>
              <a:off x="771116"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82" name="Rectangle 281"/>
            <p:cNvSpPr/>
            <p:nvPr/>
          </p:nvSpPr>
          <p:spPr>
            <a:xfrm>
              <a:off x="877669"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83" name="Rectangle 282"/>
            <p:cNvSpPr/>
            <p:nvPr/>
          </p:nvSpPr>
          <p:spPr>
            <a:xfrm>
              <a:off x="984222"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84" name="Rectangle 283"/>
            <p:cNvSpPr/>
            <p:nvPr/>
          </p:nvSpPr>
          <p:spPr>
            <a:xfrm>
              <a:off x="1090777"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86" name="Freeform 285"/>
            <p:cNvSpPr/>
            <p:nvPr/>
          </p:nvSpPr>
          <p:spPr>
            <a:xfrm>
              <a:off x="1198138" y="1416262"/>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grpSp>
      <p:sp>
        <p:nvSpPr>
          <p:cNvPr id="290" name="TextBox 289"/>
          <p:cNvSpPr txBox="1"/>
          <p:nvPr/>
        </p:nvSpPr>
        <p:spPr>
          <a:xfrm>
            <a:off x="1211745" y="1246689"/>
            <a:ext cx="1355717" cy="245837"/>
          </a:xfrm>
          <a:prstGeom prst="rect">
            <a:avLst/>
          </a:prstGeom>
          <a:noFill/>
        </p:spPr>
        <p:txBody>
          <a:bodyPr wrap="square" rtlCol="0" anchor="ctr">
            <a:spAutoFit/>
          </a:bodyPr>
          <a:lstStyle/>
          <a:p>
            <a:pPr algn="ctr">
              <a:lnSpc>
                <a:spcPct val="95000"/>
              </a:lnSpc>
              <a:spcBef>
                <a:spcPts val="225"/>
              </a:spcBef>
            </a:pPr>
            <a:r>
              <a:rPr lang="en-US" sz="1050" b="1" dirty="0">
                <a:solidFill>
                  <a:schemeClr val="tx2"/>
                </a:solidFill>
                <a:latin typeface="Times" pitchFamily="18" charset="0"/>
              </a:rPr>
              <a:t>FABs</a:t>
            </a:r>
          </a:p>
        </p:txBody>
      </p:sp>
      <p:pic>
        <p:nvPicPr>
          <p:cNvPr id="2" name="Picture 1"/>
          <p:cNvPicPr>
            <a:picLocks noChangeAspect="1"/>
          </p:cNvPicPr>
          <p:nvPr/>
        </p:nvPicPr>
        <p:blipFill>
          <a:blip r:embed="rId4"/>
          <a:stretch>
            <a:fillRect/>
          </a:stretch>
        </p:blipFill>
        <p:spPr>
          <a:xfrm>
            <a:off x="2508364" y="1614217"/>
            <a:ext cx="311546" cy="383096"/>
          </a:xfrm>
          <a:prstGeom prst="rect">
            <a:avLst/>
          </a:prstGeom>
        </p:spPr>
      </p:pic>
      <p:pic>
        <p:nvPicPr>
          <p:cNvPr id="304" name="Picture 303"/>
          <p:cNvPicPr>
            <a:picLocks noChangeAspect="1"/>
          </p:cNvPicPr>
          <p:nvPr/>
        </p:nvPicPr>
        <p:blipFill>
          <a:blip r:embed="rId4"/>
          <a:stretch>
            <a:fillRect/>
          </a:stretch>
        </p:blipFill>
        <p:spPr>
          <a:xfrm>
            <a:off x="4203914" y="1846628"/>
            <a:ext cx="311546" cy="383096"/>
          </a:xfrm>
          <a:prstGeom prst="rect">
            <a:avLst/>
          </a:prstGeom>
        </p:spPr>
      </p:pic>
      <p:pic>
        <p:nvPicPr>
          <p:cNvPr id="306" name="Picture 305"/>
          <p:cNvPicPr>
            <a:picLocks noChangeAspect="1"/>
          </p:cNvPicPr>
          <p:nvPr/>
        </p:nvPicPr>
        <p:blipFill>
          <a:blip r:embed="rId4"/>
          <a:stretch>
            <a:fillRect/>
          </a:stretch>
        </p:blipFill>
        <p:spPr>
          <a:xfrm>
            <a:off x="2504721" y="2159767"/>
            <a:ext cx="311546" cy="383096"/>
          </a:xfrm>
          <a:prstGeom prst="rect">
            <a:avLst/>
          </a:prstGeom>
        </p:spPr>
      </p:pic>
      <p:sp>
        <p:nvSpPr>
          <p:cNvPr id="307" name="Text Box 44"/>
          <p:cNvSpPr txBox="1">
            <a:spLocks noChangeArrowheads="1"/>
          </p:cNvSpPr>
          <p:nvPr/>
        </p:nvSpPr>
        <p:spPr bwMode="auto">
          <a:xfrm>
            <a:off x="2323576" y="996506"/>
            <a:ext cx="799691" cy="484748"/>
          </a:xfrm>
          <a:prstGeom prst="rect">
            <a:avLst/>
          </a:prstGeom>
          <a:noFill/>
          <a:ln w="38100">
            <a:solidFill>
              <a:schemeClr val="bg1"/>
            </a:solidFill>
            <a:round/>
            <a:headEnd/>
            <a:tailEnd type="triangle" w="med" len="med"/>
          </a:ln>
          <a:effectLst/>
        </p:spPr>
        <p:txBody>
          <a:bodyPr wrap="square" lIns="0" tIns="0" rIns="0" bIns="0">
            <a:spAutoFit/>
          </a:bodyPr>
          <a:lstStyle/>
          <a:p>
            <a:pPr algn="ctr">
              <a:spcBef>
                <a:spcPct val="50000"/>
              </a:spcBef>
            </a:pPr>
            <a:r>
              <a:rPr lang="en-US" sz="1050" b="1" dirty="0" err="1">
                <a:solidFill>
                  <a:schemeClr val="tx2"/>
                </a:solidFill>
                <a:latin typeface="Times" pitchFamily="18" charset="0"/>
              </a:rPr>
              <a:t>Informatica</a:t>
            </a:r>
            <a:r>
              <a:rPr lang="en-US" sz="1050" b="1" dirty="0">
                <a:solidFill>
                  <a:schemeClr val="tx2"/>
                </a:solidFill>
                <a:latin typeface="Times" pitchFamily="18" charset="0"/>
              </a:rPr>
              <a:t> Power Exchange v10</a:t>
            </a:r>
          </a:p>
        </p:txBody>
      </p:sp>
      <p:pic>
        <p:nvPicPr>
          <p:cNvPr id="308" name="Picture 307"/>
          <p:cNvPicPr>
            <a:picLocks noChangeAspect="1"/>
          </p:cNvPicPr>
          <p:nvPr/>
        </p:nvPicPr>
        <p:blipFill>
          <a:blip r:embed="rId4"/>
          <a:stretch>
            <a:fillRect/>
          </a:stretch>
        </p:blipFill>
        <p:spPr>
          <a:xfrm>
            <a:off x="2524831" y="3294319"/>
            <a:ext cx="311546" cy="383096"/>
          </a:xfrm>
          <a:prstGeom prst="rect">
            <a:avLst/>
          </a:prstGeom>
        </p:spPr>
      </p:pic>
      <p:pic>
        <p:nvPicPr>
          <p:cNvPr id="311" name="Picture 310"/>
          <p:cNvPicPr>
            <a:picLocks noChangeAspect="1"/>
          </p:cNvPicPr>
          <p:nvPr/>
        </p:nvPicPr>
        <p:blipFill>
          <a:blip r:embed="rId4"/>
          <a:stretch>
            <a:fillRect/>
          </a:stretch>
        </p:blipFill>
        <p:spPr>
          <a:xfrm>
            <a:off x="4202418" y="3617479"/>
            <a:ext cx="311546" cy="383096"/>
          </a:xfrm>
          <a:prstGeom prst="rect">
            <a:avLst/>
          </a:prstGeom>
        </p:spPr>
      </p:pic>
      <p:cxnSp>
        <p:nvCxnSpPr>
          <p:cNvPr id="7" name="Straight Connector 6"/>
          <p:cNvCxnSpPr>
            <a:stCxn id="2" idx="3"/>
            <a:endCxn id="304" idx="1"/>
          </p:cNvCxnSpPr>
          <p:nvPr/>
        </p:nvCxnSpPr>
        <p:spPr>
          <a:xfrm>
            <a:off x="2819909" y="1805764"/>
            <a:ext cx="1384005" cy="232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8" name="Straight Connector 317"/>
          <p:cNvCxnSpPr>
            <a:stCxn id="306" idx="3"/>
            <a:endCxn id="304" idx="1"/>
          </p:cNvCxnSpPr>
          <p:nvPr/>
        </p:nvCxnSpPr>
        <p:spPr>
          <a:xfrm flipV="1">
            <a:off x="2816268" y="2038176"/>
            <a:ext cx="1387648" cy="313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9" name="Straight Connector 318"/>
          <p:cNvCxnSpPr>
            <a:stCxn id="308" idx="3"/>
            <a:endCxn id="304" idx="1"/>
          </p:cNvCxnSpPr>
          <p:nvPr/>
        </p:nvCxnSpPr>
        <p:spPr>
          <a:xfrm flipV="1">
            <a:off x="2836376" y="2038176"/>
            <a:ext cx="1367538" cy="1447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1" name="Straight Connector 320"/>
          <p:cNvCxnSpPr>
            <a:stCxn id="2" idx="3"/>
            <a:endCxn id="311" idx="1"/>
          </p:cNvCxnSpPr>
          <p:nvPr/>
        </p:nvCxnSpPr>
        <p:spPr>
          <a:xfrm>
            <a:off x="2819910" y="1805765"/>
            <a:ext cx="1382509" cy="2003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306" idx="3"/>
            <a:endCxn id="311" idx="1"/>
          </p:cNvCxnSpPr>
          <p:nvPr/>
        </p:nvCxnSpPr>
        <p:spPr>
          <a:xfrm>
            <a:off x="2816266" y="2351315"/>
            <a:ext cx="1386152" cy="1457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3" name="Straight Connector 322"/>
          <p:cNvCxnSpPr>
            <a:stCxn id="308" idx="3"/>
            <a:endCxn id="311" idx="1"/>
          </p:cNvCxnSpPr>
          <p:nvPr/>
        </p:nvCxnSpPr>
        <p:spPr>
          <a:xfrm>
            <a:off x="2836377" y="3485867"/>
            <a:ext cx="1366042" cy="32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6" name="Straight Connector 325"/>
          <p:cNvCxnSpPr>
            <a:stCxn id="304" idx="3"/>
            <a:endCxn id="175" idx="1"/>
          </p:cNvCxnSpPr>
          <p:nvPr/>
        </p:nvCxnSpPr>
        <p:spPr>
          <a:xfrm flipV="1">
            <a:off x="4515461" y="1535172"/>
            <a:ext cx="492850" cy="503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7" name="Straight Connector 326"/>
          <p:cNvCxnSpPr>
            <a:stCxn id="311" idx="3"/>
            <a:endCxn id="366" idx="1"/>
          </p:cNvCxnSpPr>
          <p:nvPr/>
        </p:nvCxnSpPr>
        <p:spPr>
          <a:xfrm flipV="1">
            <a:off x="4513964" y="3397655"/>
            <a:ext cx="502614" cy="411372"/>
          </a:xfrm>
          <a:prstGeom prst="line">
            <a:avLst/>
          </a:prstGeom>
        </p:spPr>
        <p:style>
          <a:lnRef idx="1">
            <a:schemeClr val="accent1"/>
          </a:lnRef>
          <a:fillRef idx="0">
            <a:schemeClr val="accent1"/>
          </a:fillRef>
          <a:effectRef idx="0">
            <a:schemeClr val="accent1"/>
          </a:effectRef>
          <a:fontRef idx="minor">
            <a:schemeClr val="tx1"/>
          </a:fontRef>
        </p:style>
      </p:cxnSp>
      <p:pic>
        <p:nvPicPr>
          <p:cNvPr id="328" name="Picture 327"/>
          <p:cNvPicPr>
            <a:picLocks noChangeAspect="1"/>
          </p:cNvPicPr>
          <p:nvPr/>
        </p:nvPicPr>
        <p:blipFill>
          <a:blip r:embed="rId4"/>
          <a:stretch>
            <a:fillRect/>
          </a:stretch>
        </p:blipFill>
        <p:spPr>
          <a:xfrm>
            <a:off x="2521627" y="2727043"/>
            <a:ext cx="311546" cy="383096"/>
          </a:xfrm>
          <a:prstGeom prst="rect">
            <a:avLst/>
          </a:prstGeom>
        </p:spPr>
      </p:pic>
      <p:pic>
        <p:nvPicPr>
          <p:cNvPr id="329" name="Picture 328"/>
          <p:cNvPicPr>
            <a:picLocks noChangeAspect="1"/>
          </p:cNvPicPr>
          <p:nvPr/>
        </p:nvPicPr>
        <p:blipFill>
          <a:blip r:embed="rId4"/>
          <a:stretch>
            <a:fillRect/>
          </a:stretch>
        </p:blipFill>
        <p:spPr>
          <a:xfrm>
            <a:off x="2524831" y="3841508"/>
            <a:ext cx="311546" cy="383096"/>
          </a:xfrm>
          <a:prstGeom prst="rect">
            <a:avLst/>
          </a:prstGeom>
        </p:spPr>
      </p:pic>
      <p:cxnSp>
        <p:nvCxnSpPr>
          <p:cNvPr id="330" name="Straight Connector 329"/>
          <p:cNvCxnSpPr>
            <a:stCxn id="329" idx="3"/>
            <a:endCxn id="311" idx="1"/>
          </p:cNvCxnSpPr>
          <p:nvPr/>
        </p:nvCxnSpPr>
        <p:spPr>
          <a:xfrm flipV="1">
            <a:off x="2836377" y="3809026"/>
            <a:ext cx="1366042" cy="224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Straight Connector 330"/>
          <p:cNvCxnSpPr>
            <a:stCxn id="329" idx="3"/>
            <a:endCxn id="304" idx="1"/>
          </p:cNvCxnSpPr>
          <p:nvPr/>
        </p:nvCxnSpPr>
        <p:spPr>
          <a:xfrm flipV="1">
            <a:off x="2836376" y="2038176"/>
            <a:ext cx="1367538" cy="1994880"/>
          </a:xfrm>
          <a:prstGeom prst="line">
            <a:avLst/>
          </a:prstGeom>
        </p:spPr>
        <p:style>
          <a:lnRef idx="1">
            <a:schemeClr val="accent1"/>
          </a:lnRef>
          <a:fillRef idx="0">
            <a:schemeClr val="accent1"/>
          </a:fillRef>
          <a:effectRef idx="0">
            <a:schemeClr val="accent1"/>
          </a:effectRef>
          <a:fontRef idx="minor">
            <a:schemeClr val="tx1"/>
          </a:fontRef>
        </p:style>
      </p:cxnSp>
      <p:sp>
        <p:nvSpPr>
          <p:cNvPr id="332" name="Right Arrow 331"/>
          <p:cNvSpPr/>
          <p:nvPr/>
        </p:nvSpPr>
        <p:spPr>
          <a:xfrm>
            <a:off x="2159584" y="1727876"/>
            <a:ext cx="232829" cy="23921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33" name="Right Arrow 332"/>
          <p:cNvSpPr/>
          <p:nvPr/>
        </p:nvSpPr>
        <p:spPr>
          <a:xfrm>
            <a:off x="2157970" y="2275094"/>
            <a:ext cx="232829" cy="23921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34" name="Right Arrow 333"/>
          <p:cNvSpPr/>
          <p:nvPr/>
        </p:nvSpPr>
        <p:spPr>
          <a:xfrm>
            <a:off x="2162668" y="2827420"/>
            <a:ext cx="232829" cy="23921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35" name="Right Arrow 334"/>
          <p:cNvSpPr/>
          <p:nvPr/>
        </p:nvSpPr>
        <p:spPr>
          <a:xfrm>
            <a:off x="2162668" y="3379745"/>
            <a:ext cx="232829" cy="23921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36" name="Right Arrow 335"/>
          <p:cNvSpPr/>
          <p:nvPr/>
        </p:nvSpPr>
        <p:spPr>
          <a:xfrm>
            <a:off x="2161943" y="3926441"/>
            <a:ext cx="232829" cy="23921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37" name="Text Box 44"/>
          <p:cNvSpPr txBox="1">
            <a:spLocks noChangeArrowheads="1"/>
          </p:cNvSpPr>
          <p:nvPr/>
        </p:nvSpPr>
        <p:spPr bwMode="auto">
          <a:xfrm>
            <a:off x="4120907" y="1528983"/>
            <a:ext cx="477563" cy="259879"/>
          </a:xfrm>
          <a:prstGeom prst="rect">
            <a:avLst/>
          </a:prstGeom>
          <a:noFill/>
          <a:ln w="38100">
            <a:solidFill>
              <a:schemeClr val="bg1"/>
            </a:solidFill>
            <a:round/>
            <a:headEnd/>
            <a:tailEnd type="triangle" w="med" len="med"/>
          </a:ln>
          <a:effectLst/>
        </p:spPr>
        <p:txBody>
          <a:bodyPr wrap="square" lIns="0" tIns="0" rIns="0" bIns="0">
            <a:spAutoFit/>
          </a:bodyPr>
          <a:lstStyle/>
          <a:p>
            <a:pPr algn="ctr">
              <a:spcBef>
                <a:spcPct val="50000"/>
              </a:spcBef>
            </a:pPr>
            <a:r>
              <a:rPr lang="en-US" sz="563" b="1" dirty="0" err="1">
                <a:solidFill>
                  <a:schemeClr val="tx2"/>
                </a:solidFill>
                <a:latin typeface="Times" pitchFamily="18" charset="0"/>
              </a:rPr>
              <a:t>Informatica</a:t>
            </a:r>
            <a:r>
              <a:rPr lang="en-US" sz="563" b="1" dirty="0">
                <a:solidFill>
                  <a:schemeClr val="tx2"/>
                </a:solidFill>
                <a:latin typeface="Times" pitchFamily="18" charset="0"/>
              </a:rPr>
              <a:t> Power Center v9.6.1</a:t>
            </a:r>
          </a:p>
        </p:txBody>
      </p:sp>
      <p:grpSp>
        <p:nvGrpSpPr>
          <p:cNvPr id="76" name="Group 75"/>
          <p:cNvGrpSpPr/>
          <p:nvPr/>
        </p:nvGrpSpPr>
        <p:grpSpPr>
          <a:xfrm>
            <a:off x="5092270" y="3865756"/>
            <a:ext cx="1026587" cy="580938"/>
            <a:chOff x="6776563" y="2108538"/>
            <a:chExt cx="1224055" cy="704074"/>
          </a:xfrm>
        </p:grpSpPr>
        <p:grpSp>
          <p:nvGrpSpPr>
            <p:cNvPr id="343" name="Group 342"/>
            <p:cNvGrpSpPr/>
            <p:nvPr/>
          </p:nvGrpSpPr>
          <p:grpSpPr>
            <a:xfrm>
              <a:off x="6776563" y="2123738"/>
              <a:ext cx="269611" cy="688874"/>
              <a:chOff x="6263676" y="2583027"/>
              <a:chExt cx="204280" cy="311285"/>
            </a:xfrm>
          </p:grpSpPr>
          <p:sp>
            <p:nvSpPr>
              <p:cNvPr id="344" name="Rounded Rectangle 343"/>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45" name="Rectangle 344"/>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46" name="Rectangle 345"/>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47" name="Rectangle 346"/>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nvGrpSpPr>
            <p:cNvPr id="350" name="Group 349"/>
            <p:cNvGrpSpPr/>
            <p:nvPr/>
          </p:nvGrpSpPr>
          <p:grpSpPr>
            <a:xfrm>
              <a:off x="7102116" y="2119599"/>
              <a:ext cx="269611" cy="688874"/>
              <a:chOff x="6263676" y="2583027"/>
              <a:chExt cx="204280" cy="311285"/>
            </a:xfrm>
          </p:grpSpPr>
          <p:sp>
            <p:nvSpPr>
              <p:cNvPr id="351" name="Rounded Rectangle 350"/>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52" name="Rectangle 351"/>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53" name="Rectangle 352"/>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54" name="Rectangle 353"/>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nvGrpSpPr>
            <p:cNvPr id="355" name="Group 354"/>
            <p:cNvGrpSpPr/>
            <p:nvPr/>
          </p:nvGrpSpPr>
          <p:grpSpPr>
            <a:xfrm>
              <a:off x="7418505" y="2119298"/>
              <a:ext cx="269611" cy="688874"/>
              <a:chOff x="6263676" y="2583027"/>
              <a:chExt cx="204280" cy="311285"/>
            </a:xfrm>
          </p:grpSpPr>
          <p:sp>
            <p:nvSpPr>
              <p:cNvPr id="356" name="Rounded Rectangle 355"/>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57" name="Rectangle 356"/>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58" name="Rectangle 357"/>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59" name="Rectangle 358"/>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nvGrpSpPr>
            <p:cNvPr id="360" name="Group 359"/>
            <p:cNvGrpSpPr/>
            <p:nvPr/>
          </p:nvGrpSpPr>
          <p:grpSpPr>
            <a:xfrm>
              <a:off x="7731007" y="2108538"/>
              <a:ext cx="269611" cy="688874"/>
              <a:chOff x="6263676" y="2583027"/>
              <a:chExt cx="204280" cy="311285"/>
            </a:xfrm>
          </p:grpSpPr>
          <p:sp>
            <p:nvSpPr>
              <p:cNvPr id="361" name="Rounded Rectangle 360"/>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62" name="Rectangle 361"/>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63" name="Rectangle 362"/>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64" name="Rectangle 363"/>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grpSp>
        <p:nvGrpSpPr>
          <p:cNvPr id="365" name="Group 364"/>
          <p:cNvGrpSpPr/>
          <p:nvPr/>
        </p:nvGrpSpPr>
        <p:grpSpPr>
          <a:xfrm>
            <a:off x="5016577" y="3097152"/>
            <a:ext cx="1137803" cy="604792"/>
            <a:chOff x="2095954" y="2439804"/>
            <a:chExt cx="1879287" cy="772886"/>
          </a:xfrm>
        </p:grpSpPr>
        <p:pic>
          <p:nvPicPr>
            <p:cNvPr id="366" name="Picture 3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954" y="2442261"/>
              <a:ext cx="485044" cy="76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7" name="Picture 3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714" y="2447097"/>
              <a:ext cx="458047" cy="76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775" y="2446474"/>
              <a:ext cx="485044" cy="76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194" y="2439804"/>
              <a:ext cx="458047" cy="76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70" name="Group 369"/>
          <p:cNvGrpSpPr/>
          <p:nvPr/>
        </p:nvGrpSpPr>
        <p:grpSpPr>
          <a:xfrm>
            <a:off x="5078341" y="2015801"/>
            <a:ext cx="1026587" cy="580938"/>
            <a:chOff x="6776563" y="2108538"/>
            <a:chExt cx="1224055" cy="704074"/>
          </a:xfrm>
        </p:grpSpPr>
        <p:grpSp>
          <p:nvGrpSpPr>
            <p:cNvPr id="371" name="Group 370"/>
            <p:cNvGrpSpPr/>
            <p:nvPr/>
          </p:nvGrpSpPr>
          <p:grpSpPr>
            <a:xfrm>
              <a:off x="6776563" y="2123738"/>
              <a:ext cx="269611" cy="688874"/>
              <a:chOff x="6263676" y="2583027"/>
              <a:chExt cx="204280" cy="311285"/>
            </a:xfrm>
          </p:grpSpPr>
          <p:sp>
            <p:nvSpPr>
              <p:cNvPr id="387" name="Rounded Rectangle 386"/>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8" name="Rectangle 387"/>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9" name="Rectangle 388"/>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90" name="Rectangle 389"/>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nvGrpSpPr>
            <p:cNvPr id="372" name="Group 371"/>
            <p:cNvGrpSpPr/>
            <p:nvPr/>
          </p:nvGrpSpPr>
          <p:grpSpPr>
            <a:xfrm>
              <a:off x="7102116" y="2119599"/>
              <a:ext cx="269611" cy="688874"/>
              <a:chOff x="6263676" y="2583027"/>
              <a:chExt cx="204280" cy="311285"/>
            </a:xfrm>
          </p:grpSpPr>
          <p:sp>
            <p:nvSpPr>
              <p:cNvPr id="383" name="Rounded Rectangle 382"/>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4" name="Rectangle 383"/>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5" name="Rectangle 384"/>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6" name="Rectangle 385"/>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nvGrpSpPr>
            <p:cNvPr id="373" name="Group 372"/>
            <p:cNvGrpSpPr/>
            <p:nvPr/>
          </p:nvGrpSpPr>
          <p:grpSpPr>
            <a:xfrm>
              <a:off x="7418505" y="2119298"/>
              <a:ext cx="269611" cy="688874"/>
              <a:chOff x="6263676" y="2583027"/>
              <a:chExt cx="204280" cy="311285"/>
            </a:xfrm>
          </p:grpSpPr>
          <p:sp>
            <p:nvSpPr>
              <p:cNvPr id="379" name="Rounded Rectangle 378"/>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0" name="Rectangle 379"/>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1" name="Rectangle 380"/>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2" name="Rectangle 381"/>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nvGrpSpPr>
            <p:cNvPr id="374" name="Group 373"/>
            <p:cNvGrpSpPr/>
            <p:nvPr/>
          </p:nvGrpSpPr>
          <p:grpSpPr>
            <a:xfrm>
              <a:off x="7731007" y="2108538"/>
              <a:ext cx="269611" cy="688874"/>
              <a:chOff x="6263676" y="2583027"/>
              <a:chExt cx="204280" cy="311285"/>
            </a:xfrm>
          </p:grpSpPr>
          <p:sp>
            <p:nvSpPr>
              <p:cNvPr id="375" name="Rounded Rectangle 374"/>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76" name="Rectangle 375"/>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77" name="Rectangle 376"/>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78" name="Rectangle 377"/>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sp>
        <p:nvSpPr>
          <p:cNvPr id="398" name="Rounded Rectangle 397"/>
          <p:cNvSpPr/>
          <p:nvPr/>
        </p:nvSpPr>
        <p:spPr>
          <a:xfrm>
            <a:off x="3599454" y="1181209"/>
            <a:ext cx="3678892" cy="1490576"/>
          </a:xfrm>
          <a:prstGeom prst="roundRect">
            <a:avLst>
              <a:gd name="adj" fmla="val 5543"/>
            </a:avLst>
          </a:prstGeom>
          <a:noFill/>
          <a:ln>
            <a:solidFill>
              <a:schemeClr val="tx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99" name="TextBox 398"/>
          <p:cNvSpPr txBox="1"/>
          <p:nvPr/>
        </p:nvSpPr>
        <p:spPr>
          <a:xfrm>
            <a:off x="3277456" y="871688"/>
            <a:ext cx="1546869" cy="323165"/>
          </a:xfrm>
          <a:prstGeom prst="rect">
            <a:avLst/>
          </a:prstGeom>
          <a:noFill/>
        </p:spPr>
        <p:txBody>
          <a:bodyPr wrap="square" rtlCol="0">
            <a:spAutoFit/>
          </a:bodyPr>
          <a:lstStyle/>
          <a:p>
            <a:pPr algn="ctr"/>
            <a:r>
              <a:rPr lang="en-US" sz="1500" b="1" dirty="0">
                <a:solidFill>
                  <a:schemeClr val="tx2"/>
                </a:solidFill>
              </a:rPr>
              <a:t>Boise</a:t>
            </a:r>
            <a:endParaRPr lang="en-US" b="1" dirty="0">
              <a:solidFill>
                <a:schemeClr val="tx2"/>
              </a:solidFill>
            </a:endParaRPr>
          </a:p>
        </p:txBody>
      </p:sp>
      <p:sp>
        <p:nvSpPr>
          <p:cNvPr id="400" name="Rounded Rectangle 399"/>
          <p:cNvSpPr/>
          <p:nvPr/>
        </p:nvSpPr>
        <p:spPr>
          <a:xfrm>
            <a:off x="3585148" y="2991602"/>
            <a:ext cx="3693198" cy="1558095"/>
          </a:xfrm>
          <a:prstGeom prst="roundRect">
            <a:avLst>
              <a:gd name="adj" fmla="val 5543"/>
            </a:avLst>
          </a:prstGeom>
          <a:noFill/>
          <a:ln>
            <a:solidFill>
              <a:schemeClr val="tx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419" name="Text Box 44"/>
          <p:cNvSpPr txBox="1">
            <a:spLocks noChangeArrowheads="1"/>
          </p:cNvSpPr>
          <p:nvPr/>
        </p:nvSpPr>
        <p:spPr bwMode="auto">
          <a:xfrm>
            <a:off x="4090078" y="3317760"/>
            <a:ext cx="477563" cy="259879"/>
          </a:xfrm>
          <a:prstGeom prst="rect">
            <a:avLst/>
          </a:prstGeom>
          <a:noFill/>
          <a:ln w="38100">
            <a:solidFill>
              <a:schemeClr val="bg1"/>
            </a:solidFill>
            <a:round/>
            <a:headEnd/>
            <a:tailEnd type="triangle" w="med" len="med"/>
          </a:ln>
          <a:effectLst/>
        </p:spPr>
        <p:txBody>
          <a:bodyPr wrap="square" lIns="0" tIns="0" rIns="0" bIns="0">
            <a:spAutoFit/>
          </a:bodyPr>
          <a:lstStyle/>
          <a:p>
            <a:pPr algn="ctr">
              <a:spcBef>
                <a:spcPct val="50000"/>
              </a:spcBef>
            </a:pPr>
            <a:r>
              <a:rPr lang="en-US" sz="563" b="1" dirty="0" err="1">
                <a:solidFill>
                  <a:schemeClr val="tx2"/>
                </a:solidFill>
                <a:latin typeface="Times" pitchFamily="18" charset="0"/>
              </a:rPr>
              <a:t>Informatica</a:t>
            </a:r>
            <a:r>
              <a:rPr lang="en-US" sz="563" b="1" dirty="0">
                <a:solidFill>
                  <a:schemeClr val="tx2"/>
                </a:solidFill>
                <a:latin typeface="Times" pitchFamily="18" charset="0"/>
              </a:rPr>
              <a:t> Power Center v9.6.1</a:t>
            </a:r>
          </a:p>
        </p:txBody>
      </p:sp>
      <p:sp>
        <p:nvSpPr>
          <p:cNvPr id="420" name="TextBox 419"/>
          <p:cNvSpPr txBox="1"/>
          <p:nvPr/>
        </p:nvSpPr>
        <p:spPr>
          <a:xfrm>
            <a:off x="3444790" y="2675951"/>
            <a:ext cx="1526628" cy="323165"/>
          </a:xfrm>
          <a:prstGeom prst="rect">
            <a:avLst/>
          </a:prstGeom>
          <a:noFill/>
        </p:spPr>
        <p:txBody>
          <a:bodyPr wrap="square" rtlCol="0">
            <a:spAutoFit/>
          </a:bodyPr>
          <a:lstStyle/>
          <a:p>
            <a:pPr algn="ctr"/>
            <a:r>
              <a:rPr lang="en-US" sz="1500" b="1" dirty="0">
                <a:solidFill>
                  <a:schemeClr val="tx2"/>
                </a:solidFill>
              </a:rPr>
              <a:t>Singapore</a:t>
            </a:r>
          </a:p>
        </p:txBody>
      </p:sp>
      <p:sp>
        <p:nvSpPr>
          <p:cNvPr id="427" name="TextBox 426"/>
          <p:cNvSpPr txBox="1"/>
          <p:nvPr/>
        </p:nvSpPr>
        <p:spPr>
          <a:xfrm>
            <a:off x="5963870" y="1376179"/>
            <a:ext cx="1355717" cy="293414"/>
          </a:xfrm>
          <a:prstGeom prst="rect">
            <a:avLst/>
          </a:prstGeom>
          <a:noFill/>
        </p:spPr>
        <p:txBody>
          <a:bodyPr wrap="square" rtlCol="0" anchor="ctr">
            <a:spAutoFit/>
          </a:bodyPr>
          <a:lstStyle/>
          <a:p>
            <a:pPr algn="ctr">
              <a:lnSpc>
                <a:spcPct val="95000"/>
              </a:lnSpc>
              <a:spcBef>
                <a:spcPts val="225"/>
              </a:spcBef>
            </a:pPr>
            <a:r>
              <a:rPr lang="en-US" sz="600" b="1" dirty="0">
                <a:solidFill>
                  <a:srgbClr val="231F20"/>
                </a:solidFill>
              </a:rPr>
              <a:t>64N IntelliFlex 2.0 System</a:t>
            </a:r>
          </a:p>
          <a:p>
            <a:pPr algn="ctr">
              <a:lnSpc>
                <a:spcPct val="95000"/>
              </a:lnSpc>
              <a:spcBef>
                <a:spcPts val="225"/>
              </a:spcBef>
            </a:pPr>
            <a:r>
              <a:rPr lang="en-US" sz="600" b="1" dirty="0">
                <a:solidFill>
                  <a:srgbClr val="231F20"/>
                </a:solidFill>
              </a:rPr>
              <a:t>Teradata 15.10</a:t>
            </a:r>
          </a:p>
        </p:txBody>
      </p:sp>
      <p:cxnSp>
        <p:nvCxnSpPr>
          <p:cNvPr id="1054" name="Straight Arrow Connector 1053"/>
          <p:cNvCxnSpPr/>
          <p:nvPr/>
        </p:nvCxnSpPr>
        <p:spPr>
          <a:xfrm flipH="1">
            <a:off x="5295147" y="1793645"/>
            <a:ext cx="2053" cy="21680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7" name="Straight Arrow Connector 436"/>
          <p:cNvCxnSpPr/>
          <p:nvPr/>
        </p:nvCxnSpPr>
        <p:spPr>
          <a:xfrm flipH="1">
            <a:off x="5588814" y="1792480"/>
            <a:ext cx="2053" cy="21680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8" name="Straight Arrow Connector 437"/>
          <p:cNvCxnSpPr/>
          <p:nvPr/>
        </p:nvCxnSpPr>
        <p:spPr>
          <a:xfrm flipH="1">
            <a:off x="5869687" y="1790224"/>
            <a:ext cx="2053" cy="21680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96" name="Rectangle 395"/>
          <p:cNvSpPr/>
          <p:nvPr/>
        </p:nvSpPr>
        <p:spPr>
          <a:xfrm>
            <a:off x="6243233" y="1822398"/>
            <a:ext cx="727617" cy="267766"/>
          </a:xfrm>
          <a:prstGeom prst="rect">
            <a:avLst/>
          </a:prstGeom>
        </p:spPr>
        <p:txBody>
          <a:bodyPr wrap="square">
            <a:spAutoFit/>
          </a:bodyPr>
          <a:lstStyle/>
          <a:p>
            <a:pPr algn="ctr">
              <a:lnSpc>
                <a:spcPct val="95000"/>
              </a:lnSpc>
              <a:spcBef>
                <a:spcPts val="225"/>
              </a:spcBef>
            </a:pPr>
            <a:r>
              <a:rPr lang="en-US" sz="600" b="1" dirty="0">
                <a:solidFill>
                  <a:srgbClr val="231F20"/>
                </a:solidFill>
              </a:rPr>
              <a:t>10Gb TDCH v1.5.2</a:t>
            </a:r>
          </a:p>
        </p:txBody>
      </p:sp>
      <p:cxnSp>
        <p:nvCxnSpPr>
          <p:cNvPr id="440" name="Straight Arrow Connector 439"/>
          <p:cNvCxnSpPr/>
          <p:nvPr/>
        </p:nvCxnSpPr>
        <p:spPr>
          <a:xfrm flipH="1">
            <a:off x="5309845" y="3648661"/>
            <a:ext cx="2053" cy="21680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1" name="Straight Arrow Connector 440"/>
          <p:cNvCxnSpPr/>
          <p:nvPr/>
        </p:nvCxnSpPr>
        <p:spPr>
          <a:xfrm flipH="1">
            <a:off x="5603512" y="3647496"/>
            <a:ext cx="2053" cy="21680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2" name="Straight Arrow Connector 441"/>
          <p:cNvCxnSpPr/>
          <p:nvPr/>
        </p:nvCxnSpPr>
        <p:spPr>
          <a:xfrm flipH="1">
            <a:off x="5919330" y="3645240"/>
            <a:ext cx="2053" cy="21680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43" name="Rectangle 442"/>
          <p:cNvSpPr/>
          <p:nvPr/>
        </p:nvSpPr>
        <p:spPr>
          <a:xfrm>
            <a:off x="6257931" y="3677415"/>
            <a:ext cx="727617" cy="267766"/>
          </a:xfrm>
          <a:prstGeom prst="rect">
            <a:avLst/>
          </a:prstGeom>
        </p:spPr>
        <p:txBody>
          <a:bodyPr wrap="square">
            <a:spAutoFit/>
          </a:bodyPr>
          <a:lstStyle/>
          <a:p>
            <a:pPr algn="ctr">
              <a:lnSpc>
                <a:spcPct val="95000"/>
              </a:lnSpc>
              <a:spcBef>
                <a:spcPts val="225"/>
              </a:spcBef>
            </a:pPr>
            <a:r>
              <a:rPr lang="en-US" sz="600" b="1" dirty="0">
                <a:solidFill>
                  <a:srgbClr val="231F20"/>
                </a:solidFill>
              </a:rPr>
              <a:t>10Gb TDCH v1.5.2</a:t>
            </a:r>
          </a:p>
        </p:txBody>
      </p:sp>
      <p:sp>
        <p:nvSpPr>
          <p:cNvPr id="444" name="TextBox 443"/>
          <p:cNvSpPr txBox="1"/>
          <p:nvPr/>
        </p:nvSpPr>
        <p:spPr>
          <a:xfrm>
            <a:off x="5957573" y="2169715"/>
            <a:ext cx="1355717" cy="180049"/>
          </a:xfrm>
          <a:prstGeom prst="rect">
            <a:avLst/>
          </a:prstGeom>
          <a:noFill/>
        </p:spPr>
        <p:txBody>
          <a:bodyPr wrap="square" rtlCol="0" anchor="ctr">
            <a:spAutoFit/>
          </a:bodyPr>
          <a:lstStyle/>
          <a:p>
            <a:pPr algn="ctr">
              <a:lnSpc>
                <a:spcPct val="95000"/>
              </a:lnSpc>
              <a:spcBef>
                <a:spcPts val="225"/>
              </a:spcBef>
            </a:pPr>
            <a:r>
              <a:rPr lang="en-US" sz="600" b="1" dirty="0">
                <a:solidFill>
                  <a:srgbClr val="231F20"/>
                </a:solidFill>
              </a:rPr>
              <a:t>HDP 2.6.2 Cluster</a:t>
            </a:r>
          </a:p>
        </p:txBody>
      </p:sp>
      <p:sp>
        <p:nvSpPr>
          <p:cNvPr id="445" name="TextBox 444"/>
          <p:cNvSpPr txBox="1"/>
          <p:nvPr/>
        </p:nvSpPr>
        <p:spPr>
          <a:xfrm>
            <a:off x="5963656" y="4017396"/>
            <a:ext cx="1355717" cy="180049"/>
          </a:xfrm>
          <a:prstGeom prst="rect">
            <a:avLst/>
          </a:prstGeom>
          <a:noFill/>
        </p:spPr>
        <p:txBody>
          <a:bodyPr wrap="square" rtlCol="0" anchor="ctr">
            <a:spAutoFit/>
          </a:bodyPr>
          <a:lstStyle/>
          <a:p>
            <a:pPr algn="ctr">
              <a:lnSpc>
                <a:spcPct val="95000"/>
              </a:lnSpc>
              <a:spcBef>
                <a:spcPts val="225"/>
              </a:spcBef>
            </a:pPr>
            <a:r>
              <a:rPr lang="en-US" sz="600" b="1" dirty="0">
                <a:solidFill>
                  <a:srgbClr val="231F20"/>
                </a:solidFill>
              </a:rPr>
              <a:t>HDP 2.6.2 Cluster</a:t>
            </a:r>
          </a:p>
        </p:txBody>
      </p:sp>
      <p:sp>
        <p:nvSpPr>
          <p:cNvPr id="448" name="Text Box 44"/>
          <p:cNvSpPr txBox="1">
            <a:spLocks noChangeArrowheads="1"/>
          </p:cNvSpPr>
          <p:nvPr/>
        </p:nvSpPr>
        <p:spPr bwMode="auto">
          <a:xfrm>
            <a:off x="4458718" y="2238361"/>
            <a:ext cx="477563" cy="173253"/>
          </a:xfrm>
          <a:prstGeom prst="rect">
            <a:avLst/>
          </a:prstGeom>
          <a:noFill/>
          <a:ln w="38100">
            <a:solidFill>
              <a:schemeClr val="bg1"/>
            </a:solidFill>
            <a:round/>
            <a:headEnd/>
            <a:tailEnd type="triangle" w="med" len="med"/>
          </a:ln>
          <a:effectLst/>
        </p:spPr>
        <p:txBody>
          <a:bodyPr wrap="square" lIns="0" tIns="0" rIns="0" bIns="0">
            <a:spAutoFit/>
          </a:bodyPr>
          <a:lstStyle/>
          <a:p>
            <a:pPr algn="ctr">
              <a:spcBef>
                <a:spcPct val="50000"/>
              </a:spcBef>
            </a:pPr>
            <a:r>
              <a:rPr lang="en-US" sz="563" b="1" dirty="0" err="1">
                <a:solidFill>
                  <a:schemeClr val="tx2"/>
                </a:solidFill>
                <a:latin typeface="Times" pitchFamily="18" charset="0"/>
              </a:rPr>
              <a:t>Informatica</a:t>
            </a:r>
            <a:r>
              <a:rPr lang="en-US" sz="563" b="1" dirty="0">
                <a:solidFill>
                  <a:schemeClr val="tx2"/>
                </a:solidFill>
                <a:latin typeface="Times" pitchFamily="18" charset="0"/>
              </a:rPr>
              <a:t> BDE v10</a:t>
            </a:r>
          </a:p>
        </p:txBody>
      </p:sp>
      <p:sp>
        <p:nvSpPr>
          <p:cNvPr id="449" name="Text Box 44"/>
          <p:cNvSpPr txBox="1">
            <a:spLocks noChangeArrowheads="1"/>
          </p:cNvSpPr>
          <p:nvPr/>
        </p:nvSpPr>
        <p:spPr bwMode="auto">
          <a:xfrm>
            <a:off x="4498301" y="4042284"/>
            <a:ext cx="477563" cy="173253"/>
          </a:xfrm>
          <a:prstGeom prst="rect">
            <a:avLst/>
          </a:prstGeom>
          <a:noFill/>
          <a:ln w="38100">
            <a:solidFill>
              <a:schemeClr val="bg1"/>
            </a:solidFill>
            <a:round/>
            <a:headEnd/>
            <a:tailEnd type="triangle" w="med" len="med"/>
          </a:ln>
          <a:effectLst/>
        </p:spPr>
        <p:txBody>
          <a:bodyPr wrap="square" lIns="0" tIns="0" rIns="0" bIns="0">
            <a:spAutoFit/>
          </a:bodyPr>
          <a:lstStyle/>
          <a:p>
            <a:pPr algn="ctr">
              <a:spcBef>
                <a:spcPct val="50000"/>
              </a:spcBef>
            </a:pPr>
            <a:r>
              <a:rPr lang="en-US" sz="563" b="1" dirty="0" err="1">
                <a:solidFill>
                  <a:schemeClr val="tx2"/>
                </a:solidFill>
                <a:latin typeface="Times" pitchFamily="18" charset="0"/>
              </a:rPr>
              <a:t>Informatica</a:t>
            </a:r>
            <a:r>
              <a:rPr lang="en-US" sz="563" b="1" dirty="0">
                <a:solidFill>
                  <a:schemeClr val="tx2"/>
                </a:solidFill>
                <a:latin typeface="Times" pitchFamily="18" charset="0"/>
              </a:rPr>
              <a:t> BDE v10</a:t>
            </a:r>
          </a:p>
        </p:txBody>
      </p:sp>
      <p:cxnSp>
        <p:nvCxnSpPr>
          <p:cNvPr id="395" name="Straight Connector 394"/>
          <p:cNvCxnSpPr>
            <a:stCxn id="311" idx="3"/>
            <a:endCxn id="344" idx="1"/>
          </p:cNvCxnSpPr>
          <p:nvPr/>
        </p:nvCxnSpPr>
        <p:spPr>
          <a:xfrm>
            <a:off x="4513964" y="3809027"/>
            <a:ext cx="578307" cy="353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1" name="Straight Connector 390"/>
          <p:cNvCxnSpPr>
            <a:stCxn id="304" idx="3"/>
            <a:endCxn id="387" idx="1"/>
          </p:cNvCxnSpPr>
          <p:nvPr/>
        </p:nvCxnSpPr>
        <p:spPr>
          <a:xfrm>
            <a:off x="4515461" y="2038176"/>
            <a:ext cx="562882" cy="274365"/>
          </a:xfrm>
          <a:prstGeom prst="line">
            <a:avLst/>
          </a:prstGeom>
        </p:spPr>
        <p:style>
          <a:lnRef idx="1">
            <a:schemeClr val="accent1"/>
          </a:lnRef>
          <a:fillRef idx="0">
            <a:schemeClr val="accent1"/>
          </a:fillRef>
          <a:effectRef idx="0">
            <a:schemeClr val="accent1"/>
          </a:effectRef>
          <a:fontRef idx="minor">
            <a:schemeClr val="tx1"/>
          </a:fontRef>
        </p:style>
      </p:cxnSp>
      <p:pic>
        <p:nvPicPr>
          <p:cNvPr id="446" name="Picture 445"/>
          <p:cNvPicPr>
            <a:picLocks noChangeAspect="1"/>
          </p:cNvPicPr>
          <p:nvPr/>
        </p:nvPicPr>
        <p:blipFill>
          <a:blip r:embed="rId4"/>
          <a:stretch>
            <a:fillRect/>
          </a:stretch>
        </p:blipFill>
        <p:spPr>
          <a:xfrm>
            <a:off x="4620296" y="1991690"/>
            <a:ext cx="193577" cy="238034"/>
          </a:xfrm>
          <a:prstGeom prst="rect">
            <a:avLst/>
          </a:prstGeom>
        </p:spPr>
      </p:pic>
      <p:pic>
        <p:nvPicPr>
          <p:cNvPr id="447" name="Picture 446"/>
          <p:cNvPicPr>
            <a:picLocks noChangeAspect="1"/>
          </p:cNvPicPr>
          <p:nvPr/>
        </p:nvPicPr>
        <p:blipFill>
          <a:blip r:embed="rId4"/>
          <a:stretch>
            <a:fillRect/>
          </a:stretch>
        </p:blipFill>
        <p:spPr>
          <a:xfrm>
            <a:off x="4630748" y="3785784"/>
            <a:ext cx="193577" cy="238034"/>
          </a:xfrm>
          <a:prstGeom prst="rect">
            <a:avLst/>
          </a:prstGeom>
        </p:spPr>
      </p:pic>
      <p:cxnSp>
        <p:nvCxnSpPr>
          <p:cNvPr id="450" name="Straight Connector 449"/>
          <p:cNvCxnSpPr>
            <a:stCxn id="328" idx="3"/>
            <a:endCxn id="304" idx="1"/>
          </p:cNvCxnSpPr>
          <p:nvPr/>
        </p:nvCxnSpPr>
        <p:spPr>
          <a:xfrm flipV="1">
            <a:off x="2833174" y="2038176"/>
            <a:ext cx="1370741" cy="880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3" name="Straight Connector 452"/>
          <p:cNvCxnSpPr>
            <a:stCxn id="328" idx="3"/>
            <a:endCxn id="311" idx="1"/>
          </p:cNvCxnSpPr>
          <p:nvPr/>
        </p:nvCxnSpPr>
        <p:spPr>
          <a:xfrm>
            <a:off x="2833173" y="2918591"/>
            <a:ext cx="1369245" cy="890436"/>
          </a:xfrm>
          <a:prstGeom prst="line">
            <a:avLst/>
          </a:prstGeom>
        </p:spPr>
        <p:style>
          <a:lnRef idx="1">
            <a:schemeClr val="accent1"/>
          </a:lnRef>
          <a:fillRef idx="0">
            <a:schemeClr val="accent1"/>
          </a:fillRef>
          <a:effectRef idx="0">
            <a:schemeClr val="accent1"/>
          </a:effectRef>
          <a:fontRef idx="minor">
            <a:schemeClr val="tx1"/>
          </a:fontRef>
        </p:style>
      </p:cxnSp>
      <p:sp>
        <p:nvSpPr>
          <p:cNvPr id="258" name="TextBox 257"/>
          <p:cNvSpPr txBox="1"/>
          <p:nvPr/>
        </p:nvSpPr>
        <p:spPr>
          <a:xfrm>
            <a:off x="5968198" y="3264957"/>
            <a:ext cx="1355717" cy="293414"/>
          </a:xfrm>
          <a:prstGeom prst="rect">
            <a:avLst/>
          </a:prstGeom>
          <a:noFill/>
        </p:spPr>
        <p:txBody>
          <a:bodyPr wrap="square" rtlCol="0" anchor="ctr">
            <a:spAutoFit/>
          </a:bodyPr>
          <a:lstStyle/>
          <a:p>
            <a:pPr algn="ctr">
              <a:lnSpc>
                <a:spcPct val="95000"/>
              </a:lnSpc>
              <a:spcBef>
                <a:spcPts val="225"/>
              </a:spcBef>
            </a:pPr>
            <a:r>
              <a:rPr lang="en-US" sz="600" b="1" dirty="0">
                <a:solidFill>
                  <a:srgbClr val="231F20"/>
                </a:solidFill>
              </a:rPr>
              <a:t>64N IntelliFlex 2.0 System</a:t>
            </a:r>
          </a:p>
          <a:p>
            <a:pPr algn="ctr">
              <a:lnSpc>
                <a:spcPct val="95000"/>
              </a:lnSpc>
              <a:spcBef>
                <a:spcPts val="225"/>
              </a:spcBef>
            </a:pPr>
            <a:r>
              <a:rPr lang="en-US" sz="600" b="1" dirty="0">
                <a:solidFill>
                  <a:srgbClr val="231F20"/>
                </a:solidFill>
              </a:rPr>
              <a:t>Teradata 15.10</a:t>
            </a:r>
          </a:p>
        </p:txBody>
      </p:sp>
    </p:spTree>
    <p:extLst>
      <p:ext uri="{BB962C8B-B14F-4D97-AF65-F5344CB8AC3E}">
        <p14:creationId xmlns:p14="http://schemas.microsoft.com/office/powerpoint/2010/main" val="2178710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0" name="Straight Connector 279"/>
          <p:cNvCxnSpPr/>
          <p:nvPr/>
        </p:nvCxnSpPr>
        <p:spPr>
          <a:xfrm flipH="1">
            <a:off x="4358191" y="2229724"/>
            <a:ext cx="1496" cy="1387755"/>
          </a:xfrm>
          <a:prstGeom prst="line">
            <a:avLst/>
          </a:prstGeom>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5008310" y="1234667"/>
            <a:ext cx="1137801" cy="604791"/>
            <a:chOff x="2095955" y="2439804"/>
            <a:chExt cx="1879286" cy="772885"/>
          </a:xfrm>
        </p:grpSpPr>
        <p:pic>
          <p:nvPicPr>
            <p:cNvPr id="175" name="Picture 1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955" y="2442261"/>
              <a:ext cx="485045" cy="76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6" name="Picture 1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717" y="2447096"/>
              <a:ext cx="458047" cy="76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776" y="2446474"/>
              <a:ext cx="485045" cy="76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194" y="2439804"/>
              <a:ext cx="458047" cy="76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9" name="Title 308"/>
          <p:cNvSpPr>
            <a:spLocks noGrp="1"/>
          </p:cNvSpPr>
          <p:nvPr>
            <p:ph type="title"/>
          </p:nvPr>
        </p:nvSpPr>
        <p:spPr>
          <a:xfrm>
            <a:off x="564948" y="116853"/>
            <a:ext cx="7880148" cy="632080"/>
          </a:xfrm>
        </p:spPr>
        <p:txBody>
          <a:bodyPr/>
          <a:lstStyle/>
          <a:p>
            <a:r>
              <a:rPr lang="en-US" dirty="0"/>
              <a:t>Micron – NiFi Ingestion Flow</a:t>
            </a:r>
          </a:p>
        </p:txBody>
      </p:sp>
      <p:grpSp>
        <p:nvGrpSpPr>
          <p:cNvPr id="79" name="Group 78"/>
          <p:cNvGrpSpPr/>
          <p:nvPr/>
        </p:nvGrpSpPr>
        <p:grpSpPr>
          <a:xfrm>
            <a:off x="1677730" y="2060536"/>
            <a:ext cx="369537" cy="270758"/>
            <a:chOff x="638322" y="1416262"/>
            <a:chExt cx="656955" cy="481346"/>
          </a:xfrm>
        </p:grpSpPr>
        <p:sp>
          <p:nvSpPr>
            <p:cNvPr id="80" name="Rectangle 79"/>
            <p:cNvSpPr/>
            <p:nvPr/>
          </p:nvSpPr>
          <p:spPr>
            <a:xfrm>
              <a:off x="638323" y="1571771"/>
              <a:ext cx="656954" cy="325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81" name="Rectangle 80"/>
            <p:cNvSpPr/>
            <p:nvPr/>
          </p:nvSpPr>
          <p:spPr>
            <a:xfrm>
              <a:off x="638322" y="1594480"/>
              <a:ext cx="656955" cy="919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en-US" sz="338" dirty="0">
                  <a:solidFill>
                    <a:schemeClr val="bg1"/>
                  </a:solidFill>
                  <a:cs typeface="Segoe UI" panose="020B0502040204020203" pitchFamily="34" charset="0"/>
                </a:rPr>
                <a:t>Micron</a:t>
              </a:r>
            </a:p>
          </p:txBody>
        </p:sp>
        <p:sp>
          <p:nvSpPr>
            <p:cNvPr id="82" name="Rectangle 81"/>
            <p:cNvSpPr/>
            <p:nvPr/>
          </p:nvSpPr>
          <p:spPr>
            <a:xfrm>
              <a:off x="664563"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83" name="Rectangle 82"/>
            <p:cNvSpPr/>
            <p:nvPr/>
          </p:nvSpPr>
          <p:spPr>
            <a:xfrm>
              <a:off x="771116"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84" name="Rectangle 83"/>
            <p:cNvSpPr/>
            <p:nvPr/>
          </p:nvSpPr>
          <p:spPr>
            <a:xfrm>
              <a:off x="877669"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85" name="Rectangle 84"/>
            <p:cNvSpPr/>
            <p:nvPr/>
          </p:nvSpPr>
          <p:spPr>
            <a:xfrm>
              <a:off x="984222"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86" name="Rectangle 85"/>
            <p:cNvSpPr/>
            <p:nvPr/>
          </p:nvSpPr>
          <p:spPr>
            <a:xfrm>
              <a:off x="1090777"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87" name="Rectangle 86"/>
            <p:cNvSpPr/>
            <p:nvPr/>
          </p:nvSpPr>
          <p:spPr>
            <a:xfrm>
              <a:off x="1148683" y="1515409"/>
              <a:ext cx="146594" cy="63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88" name="Rectangle 87"/>
            <p:cNvSpPr/>
            <p:nvPr/>
          </p:nvSpPr>
          <p:spPr>
            <a:xfrm>
              <a:off x="664563"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89" name="Rectangle 88"/>
            <p:cNvSpPr/>
            <p:nvPr/>
          </p:nvSpPr>
          <p:spPr>
            <a:xfrm>
              <a:off x="771116"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90" name="Rectangle 89"/>
            <p:cNvSpPr/>
            <p:nvPr/>
          </p:nvSpPr>
          <p:spPr>
            <a:xfrm>
              <a:off x="877669"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91" name="Rectangle 90"/>
            <p:cNvSpPr/>
            <p:nvPr/>
          </p:nvSpPr>
          <p:spPr>
            <a:xfrm>
              <a:off x="984222"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92" name="Rectangle 91"/>
            <p:cNvSpPr/>
            <p:nvPr/>
          </p:nvSpPr>
          <p:spPr>
            <a:xfrm>
              <a:off x="1090777"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93" name="Freeform 92"/>
            <p:cNvSpPr/>
            <p:nvPr/>
          </p:nvSpPr>
          <p:spPr>
            <a:xfrm>
              <a:off x="1198138" y="1416262"/>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grpSp>
      <p:grpSp>
        <p:nvGrpSpPr>
          <p:cNvPr id="94" name="Group 93"/>
          <p:cNvGrpSpPr/>
          <p:nvPr/>
        </p:nvGrpSpPr>
        <p:grpSpPr>
          <a:xfrm>
            <a:off x="1677730" y="2344930"/>
            <a:ext cx="369537" cy="270758"/>
            <a:chOff x="638322" y="1416262"/>
            <a:chExt cx="656955" cy="481346"/>
          </a:xfrm>
        </p:grpSpPr>
        <p:sp>
          <p:nvSpPr>
            <p:cNvPr id="95" name="Rectangle 94"/>
            <p:cNvSpPr/>
            <p:nvPr/>
          </p:nvSpPr>
          <p:spPr>
            <a:xfrm>
              <a:off x="638323" y="1571771"/>
              <a:ext cx="656954" cy="325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96" name="Rectangle 95"/>
            <p:cNvSpPr/>
            <p:nvPr/>
          </p:nvSpPr>
          <p:spPr>
            <a:xfrm>
              <a:off x="638322" y="1594480"/>
              <a:ext cx="656955" cy="919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en-US" sz="338" dirty="0">
                  <a:solidFill>
                    <a:schemeClr val="bg1"/>
                  </a:solidFill>
                  <a:cs typeface="Segoe UI" panose="020B0502040204020203" pitchFamily="34" charset="0"/>
                </a:rPr>
                <a:t>Micron</a:t>
              </a:r>
            </a:p>
          </p:txBody>
        </p:sp>
        <p:sp>
          <p:nvSpPr>
            <p:cNvPr id="97" name="Rectangle 96"/>
            <p:cNvSpPr/>
            <p:nvPr/>
          </p:nvSpPr>
          <p:spPr>
            <a:xfrm>
              <a:off x="664563"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00" name="Rectangle 99"/>
            <p:cNvSpPr/>
            <p:nvPr/>
          </p:nvSpPr>
          <p:spPr>
            <a:xfrm>
              <a:off x="771116"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01" name="Rectangle 100"/>
            <p:cNvSpPr/>
            <p:nvPr/>
          </p:nvSpPr>
          <p:spPr>
            <a:xfrm>
              <a:off x="877669"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02" name="Rectangle 101"/>
            <p:cNvSpPr/>
            <p:nvPr/>
          </p:nvSpPr>
          <p:spPr>
            <a:xfrm>
              <a:off x="984222"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03" name="Rectangle 102"/>
            <p:cNvSpPr/>
            <p:nvPr/>
          </p:nvSpPr>
          <p:spPr>
            <a:xfrm>
              <a:off x="1090777"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04" name="Rectangle 103"/>
            <p:cNvSpPr/>
            <p:nvPr/>
          </p:nvSpPr>
          <p:spPr>
            <a:xfrm>
              <a:off x="1148683" y="1515409"/>
              <a:ext cx="146594" cy="63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05" name="Rectangle 104"/>
            <p:cNvSpPr/>
            <p:nvPr/>
          </p:nvSpPr>
          <p:spPr>
            <a:xfrm>
              <a:off x="664563"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06" name="Rectangle 105"/>
            <p:cNvSpPr/>
            <p:nvPr/>
          </p:nvSpPr>
          <p:spPr>
            <a:xfrm>
              <a:off x="771116"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07" name="Rectangle 106"/>
            <p:cNvSpPr/>
            <p:nvPr/>
          </p:nvSpPr>
          <p:spPr>
            <a:xfrm>
              <a:off x="877669"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08" name="Rectangle 107"/>
            <p:cNvSpPr/>
            <p:nvPr/>
          </p:nvSpPr>
          <p:spPr>
            <a:xfrm>
              <a:off x="984222"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09" name="Rectangle 108"/>
            <p:cNvSpPr/>
            <p:nvPr/>
          </p:nvSpPr>
          <p:spPr>
            <a:xfrm>
              <a:off x="1090777"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10" name="Freeform 109"/>
            <p:cNvSpPr/>
            <p:nvPr/>
          </p:nvSpPr>
          <p:spPr>
            <a:xfrm>
              <a:off x="1198138" y="1416262"/>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grpSp>
      <p:grpSp>
        <p:nvGrpSpPr>
          <p:cNvPr id="111" name="Group 110"/>
          <p:cNvGrpSpPr/>
          <p:nvPr/>
        </p:nvGrpSpPr>
        <p:grpSpPr>
          <a:xfrm>
            <a:off x="1677730" y="2629324"/>
            <a:ext cx="369537" cy="270758"/>
            <a:chOff x="638322" y="1416262"/>
            <a:chExt cx="656955" cy="481346"/>
          </a:xfrm>
        </p:grpSpPr>
        <p:sp>
          <p:nvSpPr>
            <p:cNvPr id="112" name="Rectangle 111"/>
            <p:cNvSpPr/>
            <p:nvPr/>
          </p:nvSpPr>
          <p:spPr>
            <a:xfrm>
              <a:off x="638323" y="1571771"/>
              <a:ext cx="656954" cy="325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13" name="Rectangle 112"/>
            <p:cNvSpPr/>
            <p:nvPr/>
          </p:nvSpPr>
          <p:spPr>
            <a:xfrm>
              <a:off x="638322" y="1594480"/>
              <a:ext cx="656955" cy="919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en-US" sz="338" dirty="0">
                  <a:solidFill>
                    <a:schemeClr val="bg1"/>
                  </a:solidFill>
                  <a:cs typeface="Segoe UI" panose="020B0502040204020203" pitchFamily="34" charset="0"/>
                </a:rPr>
                <a:t>Micron</a:t>
              </a:r>
            </a:p>
          </p:txBody>
        </p:sp>
        <p:sp>
          <p:nvSpPr>
            <p:cNvPr id="114" name="Rectangle 113"/>
            <p:cNvSpPr/>
            <p:nvPr/>
          </p:nvSpPr>
          <p:spPr>
            <a:xfrm>
              <a:off x="664563"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15" name="Rectangle 114"/>
            <p:cNvSpPr/>
            <p:nvPr/>
          </p:nvSpPr>
          <p:spPr>
            <a:xfrm>
              <a:off x="771116"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16" name="Rectangle 115"/>
            <p:cNvSpPr/>
            <p:nvPr/>
          </p:nvSpPr>
          <p:spPr>
            <a:xfrm>
              <a:off x="877669"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17" name="Rectangle 116"/>
            <p:cNvSpPr/>
            <p:nvPr/>
          </p:nvSpPr>
          <p:spPr>
            <a:xfrm>
              <a:off x="984222"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18" name="Rectangle 117"/>
            <p:cNvSpPr/>
            <p:nvPr/>
          </p:nvSpPr>
          <p:spPr>
            <a:xfrm>
              <a:off x="1090777"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19" name="Rectangle 118"/>
            <p:cNvSpPr/>
            <p:nvPr/>
          </p:nvSpPr>
          <p:spPr>
            <a:xfrm>
              <a:off x="1148683" y="1515409"/>
              <a:ext cx="146594" cy="63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20" name="Rectangle 119"/>
            <p:cNvSpPr/>
            <p:nvPr/>
          </p:nvSpPr>
          <p:spPr>
            <a:xfrm>
              <a:off x="664563"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21" name="Rectangle 120"/>
            <p:cNvSpPr/>
            <p:nvPr/>
          </p:nvSpPr>
          <p:spPr>
            <a:xfrm>
              <a:off x="771116"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22" name="Rectangle 121"/>
            <p:cNvSpPr/>
            <p:nvPr/>
          </p:nvSpPr>
          <p:spPr>
            <a:xfrm>
              <a:off x="877669"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23" name="Rectangle 122"/>
            <p:cNvSpPr/>
            <p:nvPr/>
          </p:nvSpPr>
          <p:spPr>
            <a:xfrm>
              <a:off x="984222"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24" name="Rectangle 123"/>
            <p:cNvSpPr/>
            <p:nvPr/>
          </p:nvSpPr>
          <p:spPr>
            <a:xfrm>
              <a:off x="1090777"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25" name="Freeform 124"/>
            <p:cNvSpPr/>
            <p:nvPr/>
          </p:nvSpPr>
          <p:spPr>
            <a:xfrm>
              <a:off x="1198138" y="1416262"/>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grpSp>
      <p:grpSp>
        <p:nvGrpSpPr>
          <p:cNvPr id="126" name="Group 125"/>
          <p:cNvGrpSpPr/>
          <p:nvPr/>
        </p:nvGrpSpPr>
        <p:grpSpPr>
          <a:xfrm>
            <a:off x="1677730" y="2913719"/>
            <a:ext cx="369537" cy="270758"/>
            <a:chOff x="638322" y="1416262"/>
            <a:chExt cx="656955" cy="481346"/>
          </a:xfrm>
        </p:grpSpPr>
        <p:sp>
          <p:nvSpPr>
            <p:cNvPr id="127" name="Rectangle 126"/>
            <p:cNvSpPr/>
            <p:nvPr/>
          </p:nvSpPr>
          <p:spPr>
            <a:xfrm>
              <a:off x="638323" y="1571771"/>
              <a:ext cx="656954" cy="325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28" name="Rectangle 127"/>
            <p:cNvSpPr/>
            <p:nvPr/>
          </p:nvSpPr>
          <p:spPr>
            <a:xfrm>
              <a:off x="638322" y="1594480"/>
              <a:ext cx="656955" cy="919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en-US" sz="338" dirty="0">
                  <a:solidFill>
                    <a:schemeClr val="bg1"/>
                  </a:solidFill>
                  <a:cs typeface="Segoe UI" panose="020B0502040204020203" pitchFamily="34" charset="0"/>
                </a:rPr>
                <a:t>Micron</a:t>
              </a:r>
            </a:p>
          </p:txBody>
        </p:sp>
        <p:sp>
          <p:nvSpPr>
            <p:cNvPr id="129" name="Rectangle 128"/>
            <p:cNvSpPr/>
            <p:nvPr/>
          </p:nvSpPr>
          <p:spPr>
            <a:xfrm>
              <a:off x="664563"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30" name="Rectangle 129"/>
            <p:cNvSpPr/>
            <p:nvPr/>
          </p:nvSpPr>
          <p:spPr>
            <a:xfrm>
              <a:off x="771116"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31" name="Rectangle 130"/>
            <p:cNvSpPr/>
            <p:nvPr/>
          </p:nvSpPr>
          <p:spPr>
            <a:xfrm>
              <a:off x="877669"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32" name="Rectangle 131"/>
            <p:cNvSpPr/>
            <p:nvPr/>
          </p:nvSpPr>
          <p:spPr>
            <a:xfrm>
              <a:off x="984222"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34" name="Rectangle 133"/>
            <p:cNvSpPr/>
            <p:nvPr/>
          </p:nvSpPr>
          <p:spPr>
            <a:xfrm>
              <a:off x="1090777"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35" name="Rectangle 134"/>
            <p:cNvSpPr/>
            <p:nvPr/>
          </p:nvSpPr>
          <p:spPr>
            <a:xfrm>
              <a:off x="1148683" y="1515409"/>
              <a:ext cx="146594" cy="63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36" name="Rectangle 135"/>
            <p:cNvSpPr/>
            <p:nvPr/>
          </p:nvSpPr>
          <p:spPr>
            <a:xfrm>
              <a:off x="664563"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37" name="Rectangle 136"/>
            <p:cNvSpPr/>
            <p:nvPr/>
          </p:nvSpPr>
          <p:spPr>
            <a:xfrm>
              <a:off x="771116"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38" name="Rectangle 137"/>
            <p:cNvSpPr/>
            <p:nvPr/>
          </p:nvSpPr>
          <p:spPr>
            <a:xfrm>
              <a:off x="877669"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39" name="Rectangle 138"/>
            <p:cNvSpPr/>
            <p:nvPr/>
          </p:nvSpPr>
          <p:spPr>
            <a:xfrm>
              <a:off x="984222"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40" name="Rectangle 139"/>
            <p:cNvSpPr/>
            <p:nvPr/>
          </p:nvSpPr>
          <p:spPr>
            <a:xfrm>
              <a:off x="1090777"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41" name="Freeform 140"/>
            <p:cNvSpPr/>
            <p:nvPr/>
          </p:nvSpPr>
          <p:spPr>
            <a:xfrm>
              <a:off x="1198138" y="1416262"/>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grpSp>
      <p:grpSp>
        <p:nvGrpSpPr>
          <p:cNvPr id="142" name="Group 141"/>
          <p:cNvGrpSpPr/>
          <p:nvPr/>
        </p:nvGrpSpPr>
        <p:grpSpPr>
          <a:xfrm>
            <a:off x="1677730" y="3198113"/>
            <a:ext cx="369537" cy="270758"/>
            <a:chOff x="638322" y="1416262"/>
            <a:chExt cx="656955" cy="481346"/>
          </a:xfrm>
        </p:grpSpPr>
        <p:sp>
          <p:nvSpPr>
            <p:cNvPr id="143" name="Rectangle 142"/>
            <p:cNvSpPr/>
            <p:nvPr/>
          </p:nvSpPr>
          <p:spPr>
            <a:xfrm>
              <a:off x="638323" y="1571771"/>
              <a:ext cx="656954" cy="325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44" name="Rectangle 143"/>
            <p:cNvSpPr/>
            <p:nvPr/>
          </p:nvSpPr>
          <p:spPr>
            <a:xfrm>
              <a:off x="638322" y="1594480"/>
              <a:ext cx="656955" cy="919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en-US" sz="338" dirty="0">
                  <a:solidFill>
                    <a:schemeClr val="bg1"/>
                  </a:solidFill>
                  <a:cs typeface="Segoe UI" panose="020B0502040204020203" pitchFamily="34" charset="0"/>
                </a:rPr>
                <a:t>Micron</a:t>
              </a:r>
            </a:p>
          </p:txBody>
        </p:sp>
        <p:sp>
          <p:nvSpPr>
            <p:cNvPr id="145" name="Rectangle 144"/>
            <p:cNvSpPr/>
            <p:nvPr/>
          </p:nvSpPr>
          <p:spPr>
            <a:xfrm>
              <a:off x="664563"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46" name="Rectangle 145"/>
            <p:cNvSpPr/>
            <p:nvPr/>
          </p:nvSpPr>
          <p:spPr>
            <a:xfrm>
              <a:off x="771116"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47" name="Rectangle 146"/>
            <p:cNvSpPr/>
            <p:nvPr/>
          </p:nvSpPr>
          <p:spPr>
            <a:xfrm>
              <a:off x="877669"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48" name="Rectangle 147"/>
            <p:cNvSpPr/>
            <p:nvPr/>
          </p:nvSpPr>
          <p:spPr>
            <a:xfrm>
              <a:off x="984222"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49" name="Rectangle 148"/>
            <p:cNvSpPr/>
            <p:nvPr/>
          </p:nvSpPr>
          <p:spPr>
            <a:xfrm>
              <a:off x="1090777"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60" name="Rectangle 159"/>
            <p:cNvSpPr/>
            <p:nvPr/>
          </p:nvSpPr>
          <p:spPr>
            <a:xfrm>
              <a:off x="1148683" y="1515409"/>
              <a:ext cx="146594" cy="63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61" name="Rectangle 160"/>
            <p:cNvSpPr/>
            <p:nvPr/>
          </p:nvSpPr>
          <p:spPr>
            <a:xfrm>
              <a:off x="664563"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62" name="Rectangle 161"/>
            <p:cNvSpPr/>
            <p:nvPr/>
          </p:nvSpPr>
          <p:spPr>
            <a:xfrm>
              <a:off x="771116"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63" name="Rectangle 162"/>
            <p:cNvSpPr/>
            <p:nvPr/>
          </p:nvSpPr>
          <p:spPr>
            <a:xfrm>
              <a:off x="877669"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66" name="Rectangle 165"/>
            <p:cNvSpPr/>
            <p:nvPr/>
          </p:nvSpPr>
          <p:spPr>
            <a:xfrm>
              <a:off x="984222"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67" name="Rectangle 166"/>
            <p:cNvSpPr/>
            <p:nvPr/>
          </p:nvSpPr>
          <p:spPr>
            <a:xfrm>
              <a:off x="1090777"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68" name="Freeform 167"/>
            <p:cNvSpPr/>
            <p:nvPr/>
          </p:nvSpPr>
          <p:spPr>
            <a:xfrm>
              <a:off x="1198138" y="1416262"/>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grpSp>
      <p:grpSp>
        <p:nvGrpSpPr>
          <p:cNvPr id="169" name="Group 168"/>
          <p:cNvGrpSpPr/>
          <p:nvPr/>
        </p:nvGrpSpPr>
        <p:grpSpPr>
          <a:xfrm>
            <a:off x="1677730" y="3482508"/>
            <a:ext cx="369537" cy="270758"/>
            <a:chOff x="638322" y="1416262"/>
            <a:chExt cx="656955" cy="481346"/>
          </a:xfrm>
        </p:grpSpPr>
        <p:sp>
          <p:nvSpPr>
            <p:cNvPr id="170" name="Rectangle 169"/>
            <p:cNvSpPr/>
            <p:nvPr/>
          </p:nvSpPr>
          <p:spPr>
            <a:xfrm>
              <a:off x="638323" y="1571771"/>
              <a:ext cx="656954" cy="325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80" name="Rectangle 179"/>
            <p:cNvSpPr/>
            <p:nvPr/>
          </p:nvSpPr>
          <p:spPr>
            <a:xfrm>
              <a:off x="638322" y="1594480"/>
              <a:ext cx="656955" cy="919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en-US" sz="338" dirty="0">
                  <a:solidFill>
                    <a:schemeClr val="bg1"/>
                  </a:solidFill>
                  <a:cs typeface="Segoe UI" panose="020B0502040204020203" pitchFamily="34" charset="0"/>
                </a:rPr>
                <a:t>Micron</a:t>
              </a:r>
            </a:p>
          </p:txBody>
        </p:sp>
        <p:sp>
          <p:nvSpPr>
            <p:cNvPr id="181" name="Rectangle 180"/>
            <p:cNvSpPr/>
            <p:nvPr/>
          </p:nvSpPr>
          <p:spPr>
            <a:xfrm>
              <a:off x="664563"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82" name="Rectangle 181"/>
            <p:cNvSpPr/>
            <p:nvPr/>
          </p:nvSpPr>
          <p:spPr>
            <a:xfrm>
              <a:off x="771116"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83" name="Rectangle 182"/>
            <p:cNvSpPr/>
            <p:nvPr/>
          </p:nvSpPr>
          <p:spPr>
            <a:xfrm>
              <a:off x="877669"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84" name="Rectangle 183"/>
            <p:cNvSpPr/>
            <p:nvPr/>
          </p:nvSpPr>
          <p:spPr>
            <a:xfrm>
              <a:off x="984222"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85" name="Rectangle 184"/>
            <p:cNvSpPr/>
            <p:nvPr/>
          </p:nvSpPr>
          <p:spPr>
            <a:xfrm>
              <a:off x="1090777"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89" name="Rectangle 188"/>
            <p:cNvSpPr/>
            <p:nvPr/>
          </p:nvSpPr>
          <p:spPr>
            <a:xfrm>
              <a:off x="1148683" y="1515409"/>
              <a:ext cx="146594" cy="63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90" name="Rectangle 189"/>
            <p:cNvSpPr/>
            <p:nvPr/>
          </p:nvSpPr>
          <p:spPr>
            <a:xfrm>
              <a:off x="664563"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91" name="Rectangle 190"/>
            <p:cNvSpPr/>
            <p:nvPr/>
          </p:nvSpPr>
          <p:spPr>
            <a:xfrm>
              <a:off x="771116"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92" name="Rectangle 191"/>
            <p:cNvSpPr/>
            <p:nvPr/>
          </p:nvSpPr>
          <p:spPr>
            <a:xfrm>
              <a:off x="877669"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95" name="Rectangle 194"/>
            <p:cNvSpPr/>
            <p:nvPr/>
          </p:nvSpPr>
          <p:spPr>
            <a:xfrm>
              <a:off x="984222"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96" name="Rectangle 195"/>
            <p:cNvSpPr/>
            <p:nvPr/>
          </p:nvSpPr>
          <p:spPr>
            <a:xfrm>
              <a:off x="1090777"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197" name="Freeform 196"/>
            <p:cNvSpPr/>
            <p:nvPr/>
          </p:nvSpPr>
          <p:spPr>
            <a:xfrm>
              <a:off x="1198138" y="1416262"/>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grpSp>
      <p:grpSp>
        <p:nvGrpSpPr>
          <p:cNvPr id="198" name="Group 197"/>
          <p:cNvGrpSpPr/>
          <p:nvPr/>
        </p:nvGrpSpPr>
        <p:grpSpPr>
          <a:xfrm>
            <a:off x="1677730" y="1776142"/>
            <a:ext cx="369537" cy="270758"/>
            <a:chOff x="638322" y="1416262"/>
            <a:chExt cx="656955" cy="481346"/>
          </a:xfrm>
        </p:grpSpPr>
        <p:sp>
          <p:nvSpPr>
            <p:cNvPr id="199" name="Rectangle 198"/>
            <p:cNvSpPr/>
            <p:nvPr/>
          </p:nvSpPr>
          <p:spPr>
            <a:xfrm>
              <a:off x="638323" y="1571771"/>
              <a:ext cx="656954" cy="325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00" name="Rectangle 199"/>
            <p:cNvSpPr/>
            <p:nvPr/>
          </p:nvSpPr>
          <p:spPr>
            <a:xfrm>
              <a:off x="638322" y="1594480"/>
              <a:ext cx="656955" cy="919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en-US" sz="338" dirty="0">
                  <a:solidFill>
                    <a:schemeClr val="bg1"/>
                  </a:solidFill>
                  <a:cs typeface="Segoe UI" panose="020B0502040204020203" pitchFamily="34" charset="0"/>
                </a:rPr>
                <a:t>Micron</a:t>
              </a:r>
            </a:p>
          </p:txBody>
        </p:sp>
        <p:sp>
          <p:nvSpPr>
            <p:cNvPr id="201" name="Rectangle 200"/>
            <p:cNvSpPr/>
            <p:nvPr/>
          </p:nvSpPr>
          <p:spPr>
            <a:xfrm>
              <a:off x="664563"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02" name="Rectangle 201"/>
            <p:cNvSpPr/>
            <p:nvPr/>
          </p:nvSpPr>
          <p:spPr>
            <a:xfrm>
              <a:off x="771116"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03" name="Rectangle 202"/>
            <p:cNvSpPr/>
            <p:nvPr/>
          </p:nvSpPr>
          <p:spPr>
            <a:xfrm>
              <a:off x="877669"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04" name="Rectangle 203"/>
            <p:cNvSpPr/>
            <p:nvPr/>
          </p:nvSpPr>
          <p:spPr>
            <a:xfrm>
              <a:off x="984222"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14" name="Rectangle 213"/>
            <p:cNvSpPr/>
            <p:nvPr/>
          </p:nvSpPr>
          <p:spPr>
            <a:xfrm>
              <a:off x="1090777"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16" name="Rectangle 215"/>
            <p:cNvSpPr/>
            <p:nvPr/>
          </p:nvSpPr>
          <p:spPr>
            <a:xfrm>
              <a:off x="1148683" y="1515409"/>
              <a:ext cx="146594" cy="63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17" name="Rectangle 216"/>
            <p:cNvSpPr/>
            <p:nvPr/>
          </p:nvSpPr>
          <p:spPr>
            <a:xfrm>
              <a:off x="664563"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26" name="Rectangle 225"/>
            <p:cNvSpPr/>
            <p:nvPr/>
          </p:nvSpPr>
          <p:spPr>
            <a:xfrm>
              <a:off x="771116"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27" name="Rectangle 226"/>
            <p:cNvSpPr/>
            <p:nvPr/>
          </p:nvSpPr>
          <p:spPr>
            <a:xfrm>
              <a:off x="877669"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28" name="Rectangle 227"/>
            <p:cNvSpPr/>
            <p:nvPr/>
          </p:nvSpPr>
          <p:spPr>
            <a:xfrm>
              <a:off x="984222"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29" name="Rectangle 228"/>
            <p:cNvSpPr/>
            <p:nvPr/>
          </p:nvSpPr>
          <p:spPr>
            <a:xfrm>
              <a:off x="1090777"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30" name="Freeform 229"/>
            <p:cNvSpPr/>
            <p:nvPr/>
          </p:nvSpPr>
          <p:spPr>
            <a:xfrm>
              <a:off x="1198138" y="1416262"/>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grpSp>
      <p:grpSp>
        <p:nvGrpSpPr>
          <p:cNvPr id="231" name="Group 230"/>
          <p:cNvGrpSpPr/>
          <p:nvPr/>
        </p:nvGrpSpPr>
        <p:grpSpPr>
          <a:xfrm>
            <a:off x="1677730" y="1491747"/>
            <a:ext cx="369537" cy="270758"/>
            <a:chOff x="638322" y="1416262"/>
            <a:chExt cx="656955" cy="481346"/>
          </a:xfrm>
        </p:grpSpPr>
        <p:sp>
          <p:nvSpPr>
            <p:cNvPr id="232" name="Rectangle 231"/>
            <p:cNvSpPr/>
            <p:nvPr/>
          </p:nvSpPr>
          <p:spPr>
            <a:xfrm>
              <a:off x="638323" y="1571771"/>
              <a:ext cx="656954" cy="325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33" name="Rectangle 232"/>
            <p:cNvSpPr/>
            <p:nvPr/>
          </p:nvSpPr>
          <p:spPr>
            <a:xfrm>
              <a:off x="638322" y="1594480"/>
              <a:ext cx="656955" cy="919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en-US" sz="338" dirty="0">
                  <a:solidFill>
                    <a:schemeClr val="bg1"/>
                  </a:solidFill>
                  <a:cs typeface="Segoe UI" panose="020B0502040204020203" pitchFamily="34" charset="0"/>
                </a:rPr>
                <a:t>Micron</a:t>
              </a:r>
            </a:p>
          </p:txBody>
        </p:sp>
        <p:sp>
          <p:nvSpPr>
            <p:cNvPr id="234" name="Rectangle 233"/>
            <p:cNvSpPr/>
            <p:nvPr/>
          </p:nvSpPr>
          <p:spPr>
            <a:xfrm>
              <a:off x="664563"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35" name="Rectangle 234"/>
            <p:cNvSpPr/>
            <p:nvPr/>
          </p:nvSpPr>
          <p:spPr>
            <a:xfrm>
              <a:off x="771116"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36" name="Rectangle 235"/>
            <p:cNvSpPr/>
            <p:nvPr/>
          </p:nvSpPr>
          <p:spPr>
            <a:xfrm>
              <a:off x="877669"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37" name="Rectangle 236"/>
            <p:cNvSpPr/>
            <p:nvPr/>
          </p:nvSpPr>
          <p:spPr>
            <a:xfrm>
              <a:off x="984222"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38" name="Rectangle 237"/>
            <p:cNvSpPr/>
            <p:nvPr/>
          </p:nvSpPr>
          <p:spPr>
            <a:xfrm>
              <a:off x="1090777"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39" name="Rectangle 238"/>
            <p:cNvSpPr/>
            <p:nvPr/>
          </p:nvSpPr>
          <p:spPr>
            <a:xfrm>
              <a:off x="1148683" y="1515409"/>
              <a:ext cx="146594" cy="63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40" name="Rectangle 239"/>
            <p:cNvSpPr/>
            <p:nvPr/>
          </p:nvSpPr>
          <p:spPr>
            <a:xfrm>
              <a:off x="664563"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41" name="Rectangle 240"/>
            <p:cNvSpPr/>
            <p:nvPr/>
          </p:nvSpPr>
          <p:spPr>
            <a:xfrm>
              <a:off x="771116"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42" name="Rectangle 241"/>
            <p:cNvSpPr/>
            <p:nvPr/>
          </p:nvSpPr>
          <p:spPr>
            <a:xfrm>
              <a:off x="877669"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43" name="Rectangle 242"/>
            <p:cNvSpPr/>
            <p:nvPr/>
          </p:nvSpPr>
          <p:spPr>
            <a:xfrm>
              <a:off x="984222"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44" name="Rectangle 243"/>
            <p:cNvSpPr/>
            <p:nvPr/>
          </p:nvSpPr>
          <p:spPr>
            <a:xfrm>
              <a:off x="1090777"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45" name="Freeform 244"/>
            <p:cNvSpPr/>
            <p:nvPr/>
          </p:nvSpPr>
          <p:spPr>
            <a:xfrm>
              <a:off x="1198138" y="1416262"/>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grpSp>
      <p:grpSp>
        <p:nvGrpSpPr>
          <p:cNvPr id="246" name="Group 245"/>
          <p:cNvGrpSpPr/>
          <p:nvPr/>
        </p:nvGrpSpPr>
        <p:grpSpPr>
          <a:xfrm>
            <a:off x="1677730" y="3766902"/>
            <a:ext cx="369537" cy="270758"/>
            <a:chOff x="638322" y="1416262"/>
            <a:chExt cx="656955" cy="481346"/>
          </a:xfrm>
        </p:grpSpPr>
        <p:sp>
          <p:nvSpPr>
            <p:cNvPr id="247" name="Rectangle 246"/>
            <p:cNvSpPr/>
            <p:nvPr/>
          </p:nvSpPr>
          <p:spPr>
            <a:xfrm>
              <a:off x="638323" y="1571771"/>
              <a:ext cx="656954" cy="325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48" name="Rectangle 247"/>
            <p:cNvSpPr/>
            <p:nvPr/>
          </p:nvSpPr>
          <p:spPr>
            <a:xfrm>
              <a:off x="638322" y="1594480"/>
              <a:ext cx="656955" cy="919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en-US" sz="338" dirty="0">
                  <a:solidFill>
                    <a:schemeClr val="bg1"/>
                  </a:solidFill>
                  <a:cs typeface="Segoe UI" panose="020B0502040204020203" pitchFamily="34" charset="0"/>
                </a:rPr>
                <a:t>Micron</a:t>
              </a:r>
            </a:p>
          </p:txBody>
        </p:sp>
        <p:sp>
          <p:nvSpPr>
            <p:cNvPr id="249" name="Rectangle 248"/>
            <p:cNvSpPr/>
            <p:nvPr/>
          </p:nvSpPr>
          <p:spPr>
            <a:xfrm>
              <a:off x="664563"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50" name="Rectangle 249"/>
            <p:cNvSpPr/>
            <p:nvPr/>
          </p:nvSpPr>
          <p:spPr>
            <a:xfrm>
              <a:off x="771116"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51" name="Rectangle 250"/>
            <p:cNvSpPr/>
            <p:nvPr/>
          </p:nvSpPr>
          <p:spPr>
            <a:xfrm>
              <a:off x="877669"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52" name="Rectangle 251"/>
            <p:cNvSpPr/>
            <p:nvPr/>
          </p:nvSpPr>
          <p:spPr>
            <a:xfrm>
              <a:off x="984222"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53" name="Rectangle 252"/>
            <p:cNvSpPr/>
            <p:nvPr/>
          </p:nvSpPr>
          <p:spPr>
            <a:xfrm>
              <a:off x="1090777"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54" name="Rectangle 253"/>
            <p:cNvSpPr/>
            <p:nvPr/>
          </p:nvSpPr>
          <p:spPr>
            <a:xfrm>
              <a:off x="1148683" y="1515409"/>
              <a:ext cx="146594" cy="63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55" name="Rectangle 254"/>
            <p:cNvSpPr/>
            <p:nvPr/>
          </p:nvSpPr>
          <p:spPr>
            <a:xfrm>
              <a:off x="664563"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57" name="Rectangle 256"/>
            <p:cNvSpPr/>
            <p:nvPr/>
          </p:nvSpPr>
          <p:spPr>
            <a:xfrm>
              <a:off x="771116"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62" name="Rectangle 261"/>
            <p:cNvSpPr/>
            <p:nvPr/>
          </p:nvSpPr>
          <p:spPr>
            <a:xfrm>
              <a:off x="877669"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63" name="Rectangle 262"/>
            <p:cNvSpPr/>
            <p:nvPr/>
          </p:nvSpPr>
          <p:spPr>
            <a:xfrm>
              <a:off x="984222"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64" name="Rectangle 263"/>
            <p:cNvSpPr/>
            <p:nvPr/>
          </p:nvSpPr>
          <p:spPr>
            <a:xfrm>
              <a:off x="1090777"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65" name="Freeform 264"/>
            <p:cNvSpPr/>
            <p:nvPr/>
          </p:nvSpPr>
          <p:spPr>
            <a:xfrm>
              <a:off x="1198138" y="1416262"/>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grpSp>
      <p:grpSp>
        <p:nvGrpSpPr>
          <p:cNvPr id="266" name="Group 265"/>
          <p:cNvGrpSpPr/>
          <p:nvPr/>
        </p:nvGrpSpPr>
        <p:grpSpPr>
          <a:xfrm>
            <a:off x="1677730" y="4051297"/>
            <a:ext cx="369537" cy="270758"/>
            <a:chOff x="638322" y="1416262"/>
            <a:chExt cx="656955" cy="481346"/>
          </a:xfrm>
        </p:grpSpPr>
        <p:sp>
          <p:nvSpPr>
            <p:cNvPr id="267" name="Rectangle 266"/>
            <p:cNvSpPr/>
            <p:nvPr/>
          </p:nvSpPr>
          <p:spPr>
            <a:xfrm>
              <a:off x="638323" y="1571771"/>
              <a:ext cx="656954" cy="325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69" name="Rectangle 268"/>
            <p:cNvSpPr/>
            <p:nvPr/>
          </p:nvSpPr>
          <p:spPr>
            <a:xfrm>
              <a:off x="638322" y="1594480"/>
              <a:ext cx="656955" cy="919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en-US" sz="338" dirty="0">
                  <a:solidFill>
                    <a:schemeClr val="bg1"/>
                  </a:solidFill>
                  <a:cs typeface="Segoe UI" panose="020B0502040204020203" pitchFamily="34" charset="0"/>
                </a:rPr>
                <a:t>Micron</a:t>
              </a:r>
            </a:p>
          </p:txBody>
        </p:sp>
        <p:sp>
          <p:nvSpPr>
            <p:cNvPr id="270" name="Rectangle 269"/>
            <p:cNvSpPr/>
            <p:nvPr/>
          </p:nvSpPr>
          <p:spPr>
            <a:xfrm>
              <a:off x="664563"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71" name="Rectangle 270"/>
            <p:cNvSpPr/>
            <p:nvPr/>
          </p:nvSpPr>
          <p:spPr>
            <a:xfrm>
              <a:off x="771116"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72" name="Rectangle 271"/>
            <p:cNvSpPr/>
            <p:nvPr/>
          </p:nvSpPr>
          <p:spPr>
            <a:xfrm>
              <a:off x="877669"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73" name="Rectangle 272"/>
            <p:cNvSpPr/>
            <p:nvPr/>
          </p:nvSpPr>
          <p:spPr>
            <a:xfrm>
              <a:off x="984222"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74" name="Rectangle 273"/>
            <p:cNvSpPr/>
            <p:nvPr/>
          </p:nvSpPr>
          <p:spPr>
            <a:xfrm>
              <a:off x="1090777" y="1723101"/>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78" name="Rectangle 277"/>
            <p:cNvSpPr/>
            <p:nvPr/>
          </p:nvSpPr>
          <p:spPr>
            <a:xfrm>
              <a:off x="1148683" y="1515409"/>
              <a:ext cx="146594" cy="63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79" name="Rectangle 278"/>
            <p:cNvSpPr/>
            <p:nvPr/>
          </p:nvSpPr>
          <p:spPr>
            <a:xfrm>
              <a:off x="664563"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81" name="Rectangle 280"/>
            <p:cNvSpPr/>
            <p:nvPr/>
          </p:nvSpPr>
          <p:spPr>
            <a:xfrm>
              <a:off x="771116"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82" name="Rectangle 281"/>
            <p:cNvSpPr/>
            <p:nvPr/>
          </p:nvSpPr>
          <p:spPr>
            <a:xfrm>
              <a:off x="877669"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83" name="Rectangle 282"/>
            <p:cNvSpPr/>
            <p:nvPr/>
          </p:nvSpPr>
          <p:spPr>
            <a:xfrm>
              <a:off x="984222"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84" name="Rectangle 283"/>
            <p:cNvSpPr/>
            <p:nvPr/>
          </p:nvSpPr>
          <p:spPr>
            <a:xfrm>
              <a:off x="1090777" y="1800133"/>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sp>
          <p:nvSpPr>
            <p:cNvPr id="286" name="Freeform 285"/>
            <p:cNvSpPr/>
            <p:nvPr/>
          </p:nvSpPr>
          <p:spPr>
            <a:xfrm>
              <a:off x="1198138" y="1416262"/>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506" dirty="0">
                <a:solidFill>
                  <a:schemeClr val="bg2"/>
                </a:solidFill>
                <a:latin typeface="Segoe UI" panose="020B0502040204020203" pitchFamily="34" charset="0"/>
                <a:cs typeface="Segoe UI" panose="020B0502040204020203" pitchFamily="34" charset="0"/>
              </a:endParaRPr>
            </a:p>
          </p:txBody>
        </p:sp>
      </p:grpSp>
      <p:sp>
        <p:nvSpPr>
          <p:cNvPr id="290" name="TextBox 289"/>
          <p:cNvSpPr txBox="1"/>
          <p:nvPr/>
        </p:nvSpPr>
        <p:spPr>
          <a:xfrm>
            <a:off x="1211745" y="1246689"/>
            <a:ext cx="1355717" cy="245837"/>
          </a:xfrm>
          <a:prstGeom prst="rect">
            <a:avLst/>
          </a:prstGeom>
          <a:noFill/>
        </p:spPr>
        <p:txBody>
          <a:bodyPr wrap="square" rtlCol="0" anchor="ctr">
            <a:spAutoFit/>
          </a:bodyPr>
          <a:lstStyle/>
          <a:p>
            <a:pPr algn="ctr">
              <a:lnSpc>
                <a:spcPct val="95000"/>
              </a:lnSpc>
              <a:spcBef>
                <a:spcPts val="225"/>
              </a:spcBef>
            </a:pPr>
            <a:r>
              <a:rPr lang="en-US" sz="1050" b="1" dirty="0">
                <a:solidFill>
                  <a:schemeClr val="tx2"/>
                </a:solidFill>
                <a:latin typeface="Times" pitchFamily="18" charset="0"/>
              </a:rPr>
              <a:t>FABs</a:t>
            </a:r>
          </a:p>
        </p:txBody>
      </p:sp>
      <p:sp>
        <p:nvSpPr>
          <p:cNvPr id="307" name="Text Box 44"/>
          <p:cNvSpPr txBox="1">
            <a:spLocks noChangeArrowheads="1"/>
          </p:cNvSpPr>
          <p:nvPr/>
        </p:nvSpPr>
        <p:spPr bwMode="auto">
          <a:xfrm>
            <a:off x="2323576" y="996506"/>
            <a:ext cx="799691" cy="323165"/>
          </a:xfrm>
          <a:prstGeom prst="rect">
            <a:avLst/>
          </a:prstGeom>
          <a:noFill/>
          <a:ln w="38100">
            <a:solidFill>
              <a:schemeClr val="bg1"/>
            </a:solidFill>
            <a:round/>
            <a:headEnd/>
            <a:tailEnd type="triangle" w="med" len="med"/>
          </a:ln>
          <a:effectLst/>
        </p:spPr>
        <p:txBody>
          <a:bodyPr wrap="square" lIns="0" tIns="0" rIns="0" bIns="0">
            <a:spAutoFit/>
          </a:bodyPr>
          <a:lstStyle/>
          <a:p>
            <a:pPr algn="ctr">
              <a:spcBef>
                <a:spcPct val="50000"/>
              </a:spcBef>
            </a:pPr>
            <a:r>
              <a:rPr lang="en-US" sz="1050" b="1" dirty="0">
                <a:solidFill>
                  <a:schemeClr val="tx2"/>
                </a:solidFill>
                <a:latin typeface="Times" pitchFamily="18" charset="0"/>
              </a:rPr>
              <a:t>Site NiFi Instances</a:t>
            </a:r>
          </a:p>
        </p:txBody>
      </p:sp>
      <p:cxnSp>
        <p:nvCxnSpPr>
          <p:cNvPr id="318" name="Straight Connector 317"/>
          <p:cNvCxnSpPr/>
          <p:nvPr/>
        </p:nvCxnSpPr>
        <p:spPr>
          <a:xfrm flipV="1">
            <a:off x="2816268" y="2038176"/>
            <a:ext cx="1387648" cy="313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2836377" y="3485867"/>
            <a:ext cx="1366042" cy="32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6" name="Straight Connector 325"/>
          <p:cNvCxnSpPr>
            <a:endCxn id="175" idx="1"/>
          </p:cNvCxnSpPr>
          <p:nvPr/>
        </p:nvCxnSpPr>
        <p:spPr>
          <a:xfrm flipV="1">
            <a:off x="4515461" y="1535172"/>
            <a:ext cx="492850" cy="503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7" name="Straight Connector 326"/>
          <p:cNvCxnSpPr>
            <a:endCxn id="366" idx="1"/>
          </p:cNvCxnSpPr>
          <p:nvPr/>
        </p:nvCxnSpPr>
        <p:spPr>
          <a:xfrm flipV="1">
            <a:off x="4513964" y="3397655"/>
            <a:ext cx="502614" cy="411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flipV="1">
            <a:off x="2836377" y="3809026"/>
            <a:ext cx="1366042" cy="224030"/>
          </a:xfrm>
          <a:prstGeom prst="line">
            <a:avLst/>
          </a:prstGeom>
        </p:spPr>
        <p:style>
          <a:lnRef idx="1">
            <a:schemeClr val="accent1"/>
          </a:lnRef>
          <a:fillRef idx="0">
            <a:schemeClr val="accent1"/>
          </a:fillRef>
          <a:effectRef idx="0">
            <a:schemeClr val="accent1"/>
          </a:effectRef>
          <a:fontRef idx="minor">
            <a:schemeClr val="tx1"/>
          </a:fontRef>
        </p:style>
      </p:cxnSp>
      <p:sp>
        <p:nvSpPr>
          <p:cNvPr id="332" name="Right Arrow 331"/>
          <p:cNvSpPr/>
          <p:nvPr/>
        </p:nvSpPr>
        <p:spPr>
          <a:xfrm>
            <a:off x="2159584" y="1727876"/>
            <a:ext cx="232829" cy="23921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33" name="Right Arrow 332"/>
          <p:cNvSpPr/>
          <p:nvPr/>
        </p:nvSpPr>
        <p:spPr>
          <a:xfrm>
            <a:off x="2157970" y="2275094"/>
            <a:ext cx="232829" cy="23921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34" name="Right Arrow 333"/>
          <p:cNvSpPr/>
          <p:nvPr/>
        </p:nvSpPr>
        <p:spPr>
          <a:xfrm>
            <a:off x="2162668" y="2827420"/>
            <a:ext cx="232829" cy="23921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35" name="Right Arrow 334"/>
          <p:cNvSpPr/>
          <p:nvPr/>
        </p:nvSpPr>
        <p:spPr>
          <a:xfrm>
            <a:off x="2162668" y="3379745"/>
            <a:ext cx="232829" cy="23921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36" name="Right Arrow 335"/>
          <p:cNvSpPr/>
          <p:nvPr/>
        </p:nvSpPr>
        <p:spPr>
          <a:xfrm>
            <a:off x="2161943" y="3926441"/>
            <a:ext cx="232829" cy="23921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37" name="Text Box 44"/>
          <p:cNvSpPr txBox="1">
            <a:spLocks noChangeArrowheads="1"/>
          </p:cNvSpPr>
          <p:nvPr/>
        </p:nvSpPr>
        <p:spPr bwMode="auto">
          <a:xfrm>
            <a:off x="4120907" y="1528983"/>
            <a:ext cx="477563" cy="173253"/>
          </a:xfrm>
          <a:prstGeom prst="rect">
            <a:avLst/>
          </a:prstGeom>
          <a:noFill/>
          <a:ln w="38100">
            <a:solidFill>
              <a:schemeClr val="bg1"/>
            </a:solidFill>
            <a:round/>
            <a:headEnd/>
            <a:tailEnd type="triangle" w="med" len="med"/>
          </a:ln>
          <a:effectLst/>
        </p:spPr>
        <p:txBody>
          <a:bodyPr wrap="square" lIns="0" tIns="0" rIns="0" bIns="0">
            <a:spAutoFit/>
          </a:bodyPr>
          <a:lstStyle/>
          <a:p>
            <a:pPr algn="ctr">
              <a:spcBef>
                <a:spcPct val="50000"/>
              </a:spcBef>
            </a:pPr>
            <a:r>
              <a:rPr lang="en-US" sz="563" b="1" dirty="0">
                <a:solidFill>
                  <a:schemeClr val="tx2"/>
                </a:solidFill>
                <a:latin typeface="Times" pitchFamily="18" charset="0"/>
              </a:rPr>
              <a:t>Cluster NiFi Instance</a:t>
            </a:r>
          </a:p>
        </p:txBody>
      </p:sp>
      <p:grpSp>
        <p:nvGrpSpPr>
          <p:cNvPr id="76" name="Group 75"/>
          <p:cNvGrpSpPr/>
          <p:nvPr/>
        </p:nvGrpSpPr>
        <p:grpSpPr>
          <a:xfrm>
            <a:off x="5092270" y="3865756"/>
            <a:ext cx="1026587" cy="580938"/>
            <a:chOff x="6776563" y="2108538"/>
            <a:chExt cx="1224055" cy="704074"/>
          </a:xfrm>
        </p:grpSpPr>
        <p:grpSp>
          <p:nvGrpSpPr>
            <p:cNvPr id="343" name="Group 342"/>
            <p:cNvGrpSpPr/>
            <p:nvPr/>
          </p:nvGrpSpPr>
          <p:grpSpPr>
            <a:xfrm>
              <a:off x="6776563" y="2123738"/>
              <a:ext cx="269611" cy="688874"/>
              <a:chOff x="6263676" y="2583027"/>
              <a:chExt cx="204280" cy="311285"/>
            </a:xfrm>
          </p:grpSpPr>
          <p:sp>
            <p:nvSpPr>
              <p:cNvPr id="344" name="Rounded Rectangle 343"/>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45" name="Rectangle 344"/>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46" name="Rectangle 345"/>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47" name="Rectangle 346"/>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nvGrpSpPr>
            <p:cNvPr id="350" name="Group 349"/>
            <p:cNvGrpSpPr/>
            <p:nvPr/>
          </p:nvGrpSpPr>
          <p:grpSpPr>
            <a:xfrm>
              <a:off x="7102116" y="2119599"/>
              <a:ext cx="269611" cy="688874"/>
              <a:chOff x="6263676" y="2583027"/>
              <a:chExt cx="204280" cy="311285"/>
            </a:xfrm>
          </p:grpSpPr>
          <p:sp>
            <p:nvSpPr>
              <p:cNvPr id="351" name="Rounded Rectangle 350"/>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52" name="Rectangle 351"/>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53" name="Rectangle 352"/>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54" name="Rectangle 353"/>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nvGrpSpPr>
            <p:cNvPr id="355" name="Group 354"/>
            <p:cNvGrpSpPr/>
            <p:nvPr/>
          </p:nvGrpSpPr>
          <p:grpSpPr>
            <a:xfrm>
              <a:off x="7418505" y="2119298"/>
              <a:ext cx="269611" cy="688874"/>
              <a:chOff x="6263676" y="2583027"/>
              <a:chExt cx="204280" cy="311285"/>
            </a:xfrm>
          </p:grpSpPr>
          <p:sp>
            <p:nvSpPr>
              <p:cNvPr id="356" name="Rounded Rectangle 355"/>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57" name="Rectangle 356"/>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58" name="Rectangle 357"/>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59" name="Rectangle 358"/>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nvGrpSpPr>
            <p:cNvPr id="360" name="Group 359"/>
            <p:cNvGrpSpPr/>
            <p:nvPr/>
          </p:nvGrpSpPr>
          <p:grpSpPr>
            <a:xfrm>
              <a:off x="7731007" y="2108538"/>
              <a:ext cx="269611" cy="688874"/>
              <a:chOff x="6263676" y="2583027"/>
              <a:chExt cx="204280" cy="311285"/>
            </a:xfrm>
          </p:grpSpPr>
          <p:sp>
            <p:nvSpPr>
              <p:cNvPr id="361" name="Rounded Rectangle 360"/>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62" name="Rectangle 361"/>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63" name="Rectangle 362"/>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64" name="Rectangle 363"/>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grpSp>
        <p:nvGrpSpPr>
          <p:cNvPr id="365" name="Group 364"/>
          <p:cNvGrpSpPr/>
          <p:nvPr/>
        </p:nvGrpSpPr>
        <p:grpSpPr>
          <a:xfrm>
            <a:off x="5016577" y="3097152"/>
            <a:ext cx="1137803" cy="604792"/>
            <a:chOff x="2095954" y="2439804"/>
            <a:chExt cx="1879287" cy="772886"/>
          </a:xfrm>
        </p:grpSpPr>
        <p:pic>
          <p:nvPicPr>
            <p:cNvPr id="366" name="Picture 3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954" y="2442261"/>
              <a:ext cx="485044" cy="76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7" name="Picture 3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714" y="2447097"/>
              <a:ext cx="458047" cy="76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775" y="2446474"/>
              <a:ext cx="485044" cy="76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194" y="2439804"/>
              <a:ext cx="458047" cy="76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70" name="Group 369"/>
          <p:cNvGrpSpPr/>
          <p:nvPr/>
        </p:nvGrpSpPr>
        <p:grpSpPr>
          <a:xfrm>
            <a:off x="5078341" y="2015801"/>
            <a:ext cx="1026587" cy="580938"/>
            <a:chOff x="6776563" y="2108538"/>
            <a:chExt cx="1224055" cy="704074"/>
          </a:xfrm>
        </p:grpSpPr>
        <p:grpSp>
          <p:nvGrpSpPr>
            <p:cNvPr id="371" name="Group 370"/>
            <p:cNvGrpSpPr/>
            <p:nvPr/>
          </p:nvGrpSpPr>
          <p:grpSpPr>
            <a:xfrm>
              <a:off x="6776563" y="2123738"/>
              <a:ext cx="269611" cy="688874"/>
              <a:chOff x="6263676" y="2583027"/>
              <a:chExt cx="204280" cy="311285"/>
            </a:xfrm>
          </p:grpSpPr>
          <p:sp>
            <p:nvSpPr>
              <p:cNvPr id="387" name="Rounded Rectangle 386"/>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8" name="Rectangle 387"/>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9" name="Rectangle 388"/>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90" name="Rectangle 389"/>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nvGrpSpPr>
            <p:cNvPr id="372" name="Group 371"/>
            <p:cNvGrpSpPr/>
            <p:nvPr/>
          </p:nvGrpSpPr>
          <p:grpSpPr>
            <a:xfrm>
              <a:off x="7102116" y="2119599"/>
              <a:ext cx="269611" cy="688874"/>
              <a:chOff x="6263676" y="2583027"/>
              <a:chExt cx="204280" cy="311285"/>
            </a:xfrm>
          </p:grpSpPr>
          <p:sp>
            <p:nvSpPr>
              <p:cNvPr id="383" name="Rounded Rectangle 382"/>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4" name="Rectangle 383"/>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5" name="Rectangle 384"/>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6" name="Rectangle 385"/>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nvGrpSpPr>
            <p:cNvPr id="373" name="Group 372"/>
            <p:cNvGrpSpPr/>
            <p:nvPr/>
          </p:nvGrpSpPr>
          <p:grpSpPr>
            <a:xfrm>
              <a:off x="7418505" y="2119298"/>
              <a:ext cx="269611" cy="688874"/>
              <a:chOff x="6263676" y="2583027"/>
              <a:chExt cx="204280" cy="311285"/>
            </a:xfrm>
          </p:grpSpPr>
          <p:sp>
            <p:nvSpPr>
              <p:cNvPr id="379" name="Rounded Rectangle 378"/>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0" name="Rectangle 379"/>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1" name="Rectangle 380"/>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82" name="Rectangle 381"/>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nvGrpSpPr>
            <p:cNvPr id="374" name="Group 373"/>
            <p:cNvGrpSpPr/>
            <p:nvPr/>
          </p:nvGrpSpPr>
          <p:grpSpPr>
            <a:xfrm>
              <a:off x="7731007" y="2108538"/>
              <a:ext cx="269611" cy="688874"/>
              <a:chOff x="6263676" y="2583027"/>
              <a:chExt cx="204280" cy="311285"/>
            </a:xfrm>
          </p:grpSpPr>
          <p:sp>
            <p:nvSpPr>
              <p:cNvPr id="375" name="Rounded Rectangle 374"/>
              <p:cNvSpPr/>
              <p:nvPr/>
            </p:nvSpPr>
            <p:spPr>
              <a:xfrm>
                <a:off x="6263676" y="2583027"/>
                <a:ext cx="204280" cy="311285"/>
              </a:xfrm>
              <a:prstGeom prst="roundRect">
                <a:avLst>
                  <a:gd name="adj" fmla="val 90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76" name="Rectangle 375"/>
              <p:cNvSpPr/>
              <p:nvPr/>
            </p:nvSpPr>
            <p:spPr>
              <a:xfrm>
                <a:off x="6296174" y="2623906"/>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77" name="Rectangle 376"/>
              <p:cNvSpPr/>
              <p:nvPr/>
            </p:nvSpPr>
            <p:spPr>
              <a:xfrm>
                <a:off x="6296174" y="275905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78" name="Rectangle 377"/>
              <p:cNvSpPr/>
              <p:nvPr/>
            </p:nvSpPr>
            <p:spPr>
              <a:xfrm>
                <a:off x="6296174" y="2804708"/>
                <a:ext cx="116378" cy="2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grpSp>
      </p:grpSp>
      <p:sp>
        <p:nvSpPr>
          <p:cNvPr id="398" name="Rounded Rectangle 397"/>
          <p:cNvSpPr/>
          <p:nvPr/>
        </p:nvSpPr>
        <p:spPr>
          <a:xfrm>
            <a:off x="3599453" y="1181209"/>
            <a:ext cx="3689517" cy="1490576"/>
          </a:xfrm>
          <a:prstGeom prst="roundRect">
            <a:avLst>
              <a:gd name="adj" fmla="val 5543"/>
            </a:avLst>
          </a:prstGeom>
          <a:noFill/>
          <a:ln>
            <a:solidFill>
              <a:schemeClr val="tx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399" name="TextBox 398"/>
          <p:cNvSpPr txBox="1"/>
          <p:nvPr/>
        </p:nvSpPr>
        <p:spPr>
          <a:xfrm>
            <a:off x="3277456" y="871688"/>
            <a:ext cx="1546869" cy="323165"/>
          </a:xfrm>
          <a:prstGeom prst="rect">
            <a:avLst/>
          </a:prstGeom>
          <a:noFill/>
        </p:spPr>
        <p:txBody>
          <a:bodyPr wrap="square" rtlCol="0">
            <a:spAutoFit/>
          </a:bodyPr>
          <a:lstStyle/>
          <a:p>
            <a:pPr algn="ctr"/>
            <a:r>
              <a:rPr lang="en-US" sz="1500" b="1" dirty="0">
                <a:solidFill>
                  <a:schemeClr val="tx2"/>
                </a:solidFill>
              </a:rPr>
              <a:t>Boise</a:t>
            </a:r>
            <a:endParaRPr lang="en-US" b="1" dirty="0">
              <a:solidFill>
                <a:schemeClr val="tx2"/>
              </a:solidFill>
            </a:endParaRPr>
          </a:p>
        </p:txBody>
      </p:sp>
      <p:sp>
        <p:nvSpPr>
          <p:cNvPr id="400" name="Rounded Rectangle 399"/>
          <p:cNvSpPr/>
          <p:nvPr/>
        </p:nvSpPr>
        <p:spPr>
          <a:xfrm>
            <a:off x="3585148" y="2991602"/>
            <a:ext cx="3693197" cy="1558095"/>
          </a:xfrm>
          <a:prstGeom prst="roundRect">
            <a:avLst>
              <a:gd name="adj" fmla="val 5543"/>
            </a:avLst>
          </a:prstGeom>
          <a:noFill/>
          <a:ln>
            <a:solidFill>
              <a:schemeClr val="tx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2"/>
              </a:solidFill>
              <a:latin typeface="Segoe UI" panose="020B0502040204020203" pitchFamily="34" charset="0"/>
              <a:cs typeface="Segoe UI" panose="020B0502040204020203" pitchFamily="34" charset="0"/>
            </a:endParaRPr>
          </a:p>
        </p:txBody>
      </p:sp>
      <p:sp>
        <p:nvSpPr>
          <p:cNvPr id="419" name="Text Box 44"/>
          <p:cNvSpPr txBox="1">
            <a:spLocks noChangeArrowheads="1"/>
          </p:cNvSpPr>
          <p:nvPr/>
        </p:nvSpPr>
        <p:spPr bwMode="auto">
          <a:xfrm>
            <a:off x="4114294" y="4172504"/>
            <a:ext cx="477563" cy="173253"/>
          </a:xfrm>
          <a:prstGeom prst="rect">
            <a:avLst/>
          </a:prstGeom>
          <a:noFill/>
          <a:ln w="38100">
            <a:solidFill>
              <a:schemeClr val="bg1"/>
            </a:solidFill>
            <a:round/>
            <a:headEnd/>
            <a:tailEnd type="triangle" w="med" len="med"/>
          </a:ln>
          <a:effectLst/>
        </p:spPr>
        <p:txBody>
          <a:bodyPr wrap="square" lIns="0" tIns="0" rIns="0" bIns="0">
            <a:spAutoFit/>
          </a:bodyPr>
          <a:lstStyle/>
          <a:p>
            <a:pPr algn="ctr">
              <a:spcBef>
                <a:spcPct val="50000"/>
              </a:spcBef>
            </a:pPr>
            <a:r>
              <a:rPr lang="en-US" sz="563" b="1" dirty="0">
                <a:solidFill>
                  <a:schemeClr val="tx2"/>
                </a:solidFill>
                <a:latin typeface="Times" pitchFamily="18" charset="0"/>
              </a:rPr>
              <a:t>Cluster NiFi Instance</a:t>
            </a:r>
          </a:p>
        </p:txBody>
      </p:sp>
      <p:sp>
        <p:nvSpPr>
          <p:cNvPr id="420" name="TextBox 419"/>
          <p:cNvSpPr txBox="1"/>
          <p:nvPr/>
        </p:nvSpPr>
        <p:spPr>
          <a:xfrm>
            <a:off x="3444790" y="2675951"/>
            <a:ext cx="1526628" cy="323165"/>
          </a:xfrm>
          <a:prstGeom prst="rect">
            <a:avLst/>
          </a:prstGeom>
          <a:noFill/>
        </p:spPr>
        <p:txBody>
          <a:bodyPr wrap="square" rtlCol="0">
            <a:spAutoFit/>
          </a:bodyPr>
          <a:lstStyle/>
          <a:p>
            <a:pPr algn="ctr"/>
            <a:r>
              <a:rPr lang="en-US" sz="1500" b="1" dirty="0">
                <a:solidFill>
                  <a:schemeClr val="tx2"/>
                </a:solidFill>
              </a:rPr>
              <a:t>Singapore</a:t>
            </a:r>
          </a:p>
        </p:txBody>
      </p:sp>
      <p:sp>
        <p:nvSpPr>
          <p:cNvPr id="427" name="TextBox 426"/>
          <p:cNvSpPr txBox="1"/>
          <p:nvPr/>
        </p:nvSpPr>
        <p:spPr>
          <a:xfrm>
            <a:off x="5963870" y="1376179"/>
            <a:ext cx="1355717" cy="293414"/>
          </a:xfrm>
          <a:prstGeom prst="rect">
            <a:avLst/>
          </a:prstGeom>
          <a:noFill/>
        </p:spPr>
        <p:txBody>
          <a:bodyPr wrap="square" rtlCol="0" anchor="ctr">
            <a:spAutoFit/>
          </a:bodyPr>
          <a:lstStyle/>
          <a:p>
            <a:pPr algn="ctr">
              <a:lnSpc>
                <a:spcPct val="95000"/>
              </a:lnSpc>
              <a:spcBef>
                <a:spcPts val="225"/>
              </a:spcBef>
            </a:pPr>
            <a:r>
              <a:rPr lang="en-US" sz="600" b="1" dirty="0">
                <a:solidFill>
                  <a:srgbClr val="231F20"/>
                </a:solidFill>
              </a:rPr>
              <a:t>64N IntelliFlex 2.0 System</a:t>
            </a:r>
          </a:p>
          <a:p>
            <a:pPr algn="ctr">
              <a:lnSpc>
                <a:spcPct val="95000"/>
              </a:lnSpc>
              <a:spcBef>
                <a:spcPts val="225"/>
              </a:spcBef>
            </a:pPr>
            <a:r>
              <a:rPr lang="en-US" sz="600" b="1" dirty="0">
                <a:solidFill>
                  <a:srgbClr val="231F20"/>
                </a:solidFill>
              </a:rPr>
              <a:t>Teradata 15.10</a:t>
            </a:r>
          </a:p>
        </p:txBody>
      </p:sp>
      <p:cxnSp>
        <p:nvCxnSpPr>
          <p:cNvPr id="1054" name="Straight Arrow Connector 1053"/>
          <p:cNvCxnSpPr/>
          <p:nvPr/>
        </p:nvCxnSpPr>
        <p:spPr>
          <a:xfrm flipH="1">
            <a:off x="5295147" y="1793645"/>
            <a:ext cx="2053" cy="21680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7" name="Straight Arrow Connector 436"/>
          <p:cNvCxnSpPr/>
          <p:nvPr/>
        </p:nvCxnSpPr>
        <p:spPr>
          <a:xfrm flipH="1">
            <a:off x="5588814" y="1792480"/>
            <a:ext cx="2053" cy="21680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8" name="Straight Arrow Connector 437"/>
          <p:cNvCxnSpPr/>
          <p:nvPr/>
        </p:nvCxnSpPr>
        <p:spPr>
          <a:xfrm flipH="1">
            <a:off x="5869687" y="1790224"/>
            <a:ext cx="2053" cy="21680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96" name="Rectangle 395"/>
          <p:cNvSpPr/>
          <p:nvPr/>
        </p:nvSpPr>
        <p:spPr>
          <a:xfrm>
            <a:off x="6243233" y="1822398"/>
            <a:ext cx="727617" cy="267766"/>
          </a:xfrm>
          <a:prstGeom prst="rect">
            <a:avLst/>
          </a:prstGeom>
        </p:spPr>
        <p:txBody>
          <a:bodyPr wrap="square">
            <a:spAutoFit/>
          </a:bodyPr>
          <a:lstStyle/>
          <a:p>
            <a:pPr algn="ctr">
              <a:lnSpc>
                <a:spcPct val="95000"/>
              </a:lnSpc>
              <a:spcBef>
                <a:spcPts val="225"/>
              </a:spcBef>
            </a:pPr>
            <a:r>
              <a:rPr lang="en-US" sz="600" b="1" dirty="0">
                <a:solidFill>
                  <a:srgbClr val="231F20"/>
                </a:solidFill>
              </a:rPr>
              <a:t>10Gb TDCH v1.5.2</a:t>
            </a:r>
          </a:p>
        </p:txBody>
      </p:sp>
      <p:cxnSp>
        <p:nvCxnSpPr>
          <p:cNvPr id="440" name="Straight Arrow Connector 439"/>
          <p:cNvCxnSpPr/>
          <p:nvPr/>
        </p:nvCxnSpPr>
        <p:spPr>
          <a:xfrm flipH="1">
            <a:off x="5309845" y="3648661"/>
            <a:ext cx="2053" cy="21680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1" name="Straight Arrow Connector 440"/>
          <p:cNvCxnSpPr/>
          <p:nvPr/>
        </p:nvCxnSpPr>
        <p:spPr>
          <a:xfrm flipH="1">
            <a:off x="5603512" y="3647496"/>
            <a:ext cx="2053" cy="21680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2" name="Straight Arrow Connector 441"/>
          <p:cNvCxnSpPr/>
          <p:nvPr/>
        </p:nvCxnSpPr>
        <p:spPr>
          <a:xfrm flipH="1">
            <a:off x="5884386" y="3645240"/>
            <a:ext cx="2053" cy="21680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43" name="Rectangle 442"/>
          <p:cNvSpPr/>
          <p:nvPr/>
        </p:nvSpPr>
        <p:spPr>
          <a:xfrm>
            <a:off x="6257931" y="3677415"/>
            <a:ext cx="727617" cy="267766"/>
          </a:xfrm>
          <a:prstGeom prst="rect">
            <a:avLst/>
          </a:prstGeom>
        </p:spPr>
        <p:txBody>
          <a:bodyPr wrap="square">
            <a:spAutoFit/>
          </a:bodyPr>
          <a:lstStyle/>
          <a:p>
            <a:pPr algn="ctr">
              <a:lnSpc>
                <a:spcPct val="95000"/>
              </a:lnSpc>
              <a:spcBef>
                <a:spcPts val="225"/>
              </a:spcBef>
            </a:pPr>
            <a:r>
              <a:rPr lang="en-US" sz="600" b="1" dirty="0">
                <a:solidFill>
                  <a:srgbClr val="231F20"/>
                </a:solidFill>
              </a:rPr>
              <a:t>10Gb TDCH v1.5.2</a:t>
            </a:r>
          </a:p>
        </p:txBody>
      </p:sp>
      <p:sp>
        <p:nvSpPr>
          <p:cNvPr id="444" name="TextBox 443"/>
          <p:cNvSpPr txBox="1"/>
          <p:nvPr/>
        </p:nvSpPr>
        <p:spPr>
          <a:xfrm>
            <a:off x="5957573" y="2169715"/>
            <a:ext cx="1355717" cy="180049"/>
          </a:xfrm>
          <a:prstGeom prst="rect">
            <a:avLst/>
          </a:prstGeom>
          <a:noFill/>
        </p:spPr>
        <p:txBody>
          <a:bodyPr wrap="square" rtlCol="0" anchor="ctr">
            <a:spAutoFit/>
          </a:bodyPr>
          <a:lstStyle/>
          <a:p>
            <a:pPr algn="ctr">
              <a:lnSpc>
                <a:spcPct val="95000"/>
              </a:lnSpc>
              <a:spcBef>
                <a:spcPts val="225"/>
              </a:spcBef>
            </a:pPr>
            <a:r>
              <a:rPr lang="en-US" sz="600" b="1" dirty="0">
                <a:solidFill>
                  <a:srgbClr val="231F20"/>
                </a:solidFill>
              </a:rPr>
              <a:t>HDP 2.6.2 Cluster</a:t>
            </a:r>
          </a:p>
        </p:txBody>
      </p:sp>
      <p:sp>
        <p:nvSpPr>
          <p:cNvPr id="445" name="TextBox 444"/>
          <p:cNvSpPr txBox="1"/>
          <p:nvPr/>
        </p:nvSpPr>
        <p:spPr>
          <a:xfrm>
            <a:off x="5963656" y="4017396"/>
            <a:ext cx="1355717" cy="180049"/>
          </a:xfrm>
          <a:prstGeom prst="rect">
            <a:avLst/>
          </a:prstGeom>
          <a:noFill/>
        </p:spPr>
        <p:txBody>
          <a:bodyPr wrap="square" rtlCol="0" anchor="ctr">
            <a:spAutoFit/>
          </a:bodyPr>
          <a:lstStyle/>
          <a:p>
            <a:pPr algn="ctr">
              <a:lnSpc>
                <a:spcPct val="95000"/>
              </a:lnSpc>
              <a:spcBef>
                <a:spcPts val="225"/>
              </a:spcBef>
            </a:pPr>
            <a:r>
              <a:rPr lang="en-US" sz="600" b="1" dirty="0">
                <a:solidFill>
                  <a:srgbClr val="231F20"/>
                </a:solidFill>
              </a:rPr>
              <a:t>HDP 2.6.2 Cluster</a:t>
            </a:r>
          </a:p>
        </p:txBody>
      </p:sp>
      <p:cxnSp>
        <p:nvCxnSpPr>
          <p:cNvPr id="395" name="Straight Connector 394"/>
          <p:cNvCxnSpPr>
            <a:endCxn id="344" idx="1"/>
          </p:cNvCxnSpPr>
          <p:nvPr/>
        </p:nvCxnSpPr>
        <p:spPr>
          <a:xfrm>
            <a:off x="4513964" y="3809027"/>
            <a:ext cx="578307" cy="353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1" name="Straight Connector 390"/>
          <p:cNvCxnSpPr>
            <a:endCxn id="387" idx="1"/>
          </p:cNvCxnSpPr>
          <p:nvPr/>
        </p:nvCxnSpPr>
        <p:spPr>
          <a:xfrm>
            <a:off x="4515461" y="2038176"/>
            <a:ext cx="562882" cy="27436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a:off x="2833173" y="2918591"/>
            <a:ext cx="1369245" cy="890436"/>
          </a:xfrm>
          <a:prstGeom prst="line">
            <a:avLst/>
          </a:prstGeom>
        </p:spPr>
        <p:style>
          <a:lnRef idx="1">
            <a:schemeClr val="accent1"/>
          </a:lnRef>
          <a:fillRef idx="0">
            <a:schemeClr val="accent1"/>
          </a:fillRef>
          <a:effectRef idx="0">
            <a:schemeClr val="accent1"/>
          </a:effectRef>
          <a:fontRef idx="minor">
            <a:schemeClr val="tx1"/>
          </a:fontRef>
        </p:style>
      </p:cxnSp>
      <p:sp>
        <p:nvSpPr>
          <p:cNvPr id="258" name="TextBox 257"/>
          <p:cNvSpPr txBox="1"/>
          <p:nvPr/>
        </p:nvSpPr>
        <p:spPr>
          <a:xfrm>
            <a:off x="5968198" y="3264957"/>
            <a:ext cx="1355717" cy="293414"/>
          </a:xfrm>
          <a:prstGeom prst="rect">
            <a:avLst/>
          </a:prstGeom>
          <a:noFill/>
        </p:spPr>
        <p:txBody>
          <a:bodyPr wrap="square" rtlCol="0" anchor="ctr">
            <a:spAutoFit/>
          </a:bodyPr>
          <a:lstStyle/>
          <a:p>
            <a:pPr algn="ctr">
              <a:lnSpc>
                <a:spcPct val="95000"/>
              </a:lnSpc>
              <a:spcBef>
                <a:spcPts val="225"/>
              </a:spcBef>
            </a:pPr>
            <a:r>
              <a:rPr lang="en-US" sz="600" b="1" dirty="0">
                <a:solidFill>
                  <a:srgbClr val="231F20"/>
                </a:solidFill>
              </a:rPr>
              <a:t>64N IntelliFlex 2.0 System</a:t>
            </a:r>
          </a:p>
          <a:p>
            <a:pPr algn="ctr">
              <a:lnSpc>
                <a:spcPct val="95000"/>
              </a:lnSpc>
              <a:spcBef>
                <a:spcPts val="225"/>
              </a:spcBef>
            </a:pPr>
            <a:r>
              <a:rPr lang="en-US" sz="600" b="1" dirty="0">
                <a:solidFill>
                  <a:srgbClr val="231F20"/>
                </a:solidFill>
              </a:rPr>
              <a:t>Teradata 15.10</a:t>
            </a:r>
          </a:p>
        </p:txBody>
      </p:sp>
      <p:pic>
        <p:nvPicPr>
          <p:cNvPr id="289" name="Picture 288"/>
          <p:cNvPicPr>
            <a:picLocks noChangeAspect="1"/>
          </p:cNvPicPr>
          <p:nvPr/>
        </p:nvPicPr>
        <p:blipFill>
          <a:blip r:embed="rId4"/>
          <a:stretch>
            <a:fillRect/>
          </a:stretch>
        </p:blipFill>
        <p:spPr>
          <a:xfrm>
            <a:off x="3196791" y="2157408"/>
            <a:ext cx="199036" cy="193005"/>
          </a:xfrm>
          <a:prstGeom prst="rect">
            <a:avLst/>
          </a:prstGeom>
        </p:spPr>
      </p:pic>
      <p:pic>
        <p:nvPicPr>
          <p:cNvPr id="291" name="Picture 290"/>
          <p:cNvPicPr>
            <a:picLocks noChangeAspect="1"/>
          </p:cNvPicPr>
          <p:nvPr/>
        </p:nvPicPr>
        <p:blipFill>
          <a:blip r:embed="rId4"/>
          <a:stretch>
            <a:fillRect/>
          </a:stretch>
        </p:blipFill>
        <p:spPr>
          <a:xfrm>
            <a:off x="3196791" y="3125065"/>
            <a:ext cx="199036" cy="193005"/>
          </a:xfrm>
          <a:prstGeom prst="rect">
            <a:avLst/>
          </a:prstGeom>
        </p:spPr>
      </p:pic>
      <p:pic>
        <p:nvPicPr>
          <p:cNvPr id="292" name="Picture 291"/>
          <p:cNvPicPr>
            <a:picLocks noChangeAspect="1"/>
          </p:cNvPicPr>
          <p:nvPr/>
        </p:nvPicPr>
        <p:blipFill>
          <a:blip r:embed="rId4"/>
          <a:stretch>
            <a:fillRect/>
          </a:stretch>
        </p:blipFill>
        <p:spPr>
          <a:xfrm>
            <a:off x="3196791" y="3519520"/>
            <a:ext cx="199036" cy="193005"/>
          </a:xfrm>
          <a:prstGeom prst="rect">
            <a:avLst/>
          </a:prstGeom>
        </p:spPr>
      </p:pic>
      <p:pic>
        <p:nvPicPr>
          <p:cNvPr id="293" name="Picture 292"/>
          <p:cNvPicPr>
            <a:picLocks noChangeAspect="1"/>
          </p:cNvPicPr>
          <p:nvPr/>
        </p:nvPicPr>
        <p:blipFill>
          <a:blip r:embed="rId4"/>
          <a:stretch>
            <a:fillRect/>
          </a:stretch>
        </p:blipFill>
        <p:spPr>
          <a:xfrm>
            <a:off x="3196791" y="3863095"/>
            <a:ext cx="199036" cy="193005"/>
          </a:xfrm>
          <a:prstGeom prst="rect">
            <a:avLst/>
          </a:prstGeom>
        </p:spPr>
      </p:pic>
      <p:pic>
        <p:nvPicPr>
          <p:cNvPr id="294" name="Picture 293"/>
          <p:cNvPicPr>
            <a:picLocks noChangeAspect="1"/>
          </p:cNvPicPr>
          <p:nvPr/>
        </p:nvPicPr>
        <p:blipFill>
          <a:blip r:embed="rId4"/>
          <a:stretch>
            <a:fillRect/>
          </a:stretch>
        </p:blipFill>
        <p:spPr>
          <a:xfrm>
            <a:off x="4263642" y="2426784"/>
            <a:ext cx="199036" cy="193005"/>
          </a:xfrm>
          <a:prstGeom prst="rect">
            <a:avLst/>
          </a:prstGeom>
        </p:spPr>
      </p:pic>
      <p:sp>
        <p:nvSpPr>
          <p:cNvPr id="295" name="TextBox 294"/>
          <p:cNvSpPr txBox="1"/>
          <p:nvPr/>
        </p:nvSpPr>
        <p:spPr>
          <a:xfrm>
            <a:off x="2624297" y="1513840"/>
            <a:ext cx="1355717" cy="293414"/>
          </a:xfrm>
          <a:prstGeom prst="rect">
            <a:avLst/>
          </a:prstGeom>
          <a:noFill/>
        </p:spPr>
        <p:txBody>
          <a:bodyPr wrap="square" rtlCol="0" anchor="ctr">
            <a:spAutoFit/>
          </a:bodyPr>
          <a:lstStyle/>
          <a:p>
            <a:pPr algn="ctr">
              <a:lnSpc>
                <a:spcPct val="95000"/>
              </a:lnSpc>
              <a:spcBef>
                <a:spcPts val="225"/>
              </a:spcBef>
            </a:pPr>
            <a:r>
              <a:rPr lang="en-US" sz="600" b="1" dirty="0">
                <a:solidFill>
                  <a:srgbClr val="231F20"/>
                </a:solidFill>
              </a:rPr>
              <a:t>NiFi</a:t>
            </a:r>
          </a:p>
          <a:p>
            <a:pPr algn="ctr">
              <a:lnSpc>
                <a:spcPct val="95000"/>
              </a:lnSpc>
              <a:spcBef>
                <a:spcPts val="225"/>
              </a:spcBef>
            </a:pPr>
            <a:r>
              <a:rPr lang="en-US" sz="600" b="1" dirty="0">
                <a:solidFill>
                  <a:srgbClr val="231F20"/>
                </a:solidFill>
              </a:rPr>
              <a:t> Site-to-Site</a:t>
            </a:r>
          </a:p>
        </p:txBody>
      </p:sp>
      <p:grpSp>
        <p:nvGrpSpPr>
          <p:cNvPr id="11" name="Group 10"/>
          <p:cNvGrpSpPr/>
          <p:nvPr/>
        </p:nvGrpSpPr>
        <p:grpSpPr>
          <a:xfrm>
            <a:off x="2436810" y="1543110"/>
            <a:ext cx="474106" cy="543551"/>
            <a:chOff x="2438730" y="1543110"/>
            <a:chExt cx="474106" cy="543551"/>
          </a:xfrm>
        </p:grpSpPr>
        <p:pic>
          <p:nvPicPr>
            <p:cNvPr id="296" name="Picture 295" descr="비트윈의 HBase 스키마 해부"/>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730" y="1543110"/>
              <a:ext cx="454538" cy="454538"/>
            </a:xfrm>
            <a:prstGeom prst="rect">
              <a:avLst/>
            </a:prstGeom>
          </p:spPr>
        </p:pic>
        <p:sp>
          <p:nvSpPr>
            <p:cNvPr id="10" name="Rectangle 9"/>
            <p:cNvSpPr/>
            <p:nvPr/>
          </p:nvSpPr>
          <p:spPr>
            <a:xfrm>
              <a:off x="2666138" y="1778996"/>
              <a:ext cx="192811" cy="205112"/>
            </a:xfrm>
            <a:prstGeom prst="rect">
              <a:avLst/>
            </a:prstGeom>
            <a:solidFill>
              <a:schemeClr val="bg1"/>
            </a:solidFill>
            <a:ln w="9525">
              <a:noFill/>
              <a:miter lim="800000"/>
              <a:headEnd/>
              <a:tailEnd/>
            </a:ln>
            <a:effectLst/>
          </p:spPr>
          <p:txBody>
            <a:bodyPr wrap="square" tIns="91440" bIns="91440" rtlCol="0" anchor="t">
              <a:prstTxWarp prst="textNoShape">
                <a:avLst/>
              </a:prstTxWarp>
              <a:noAutofit/>
            </a:bodyPr>
            <a:lstStyle/>
            <a:p>
              <a:pPr algn="ctr"/>
              <a:endParaRPr lang="en-US" kern="0" dirty="0" err="1">
                <a:solidFill>
                  <a:prstClr val="white"/>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5794" y="1633649"/>
              <a:ext cx="307042" cy="453012"/>
            </a:xfrm>
            <a:prstGeom prst="rect">
              <a:avLst/>
            </a:prstGeom>
          </p:spPr>
        </p:pic>
      </p:grpSp>
      <p:cxnSp>
        <p:nvCxnSpPr>
          <p:cNvPr id="7" name="Straight Connector 6"/>
          <p:cNvCxnSpPr/>
          <p:nvPr/>
        </p:nvCxnSpPr>
        <p:spPr>
          <a:xfrm>
            <a:off x="2819910" y="1770380"/>
            <a:ext cx="1384004" cy="267796"/>
          </a:xfrm>
          <a:prstGeom prst="line">
            <a:avLst/>
          </a:prstGeom>
        </p:spPr>
        <p:style>
          <a:lnRef idx="1">
            <a:schemeClr val="accent1"/>
          </a:lnRef>
          <a:fillRef idx="0">
            <a:schemeClr val="accent1"/>
          </a:fillRef>
          <a:effectRef idx="0">
            <a:schemeClr val="accent1"/>
          </a:effectRef>
          <a:fontRef idx="minor">
            <a:schemeClr val="tx1"/>
          </a:fontRef>
        </p:style>
      </p:cxnSp>
      <p:grpSp>
        <p:nvGrpSpPr>
          <p:cNvPr id="297" name="Group 296"/>
          <p:cNvGrpSpPr/>
          <p:nvPr/>
        </p:nvGrpSpPr>
        <p:grpSpPr>
          <a:xfrm>
            <a:off x="2436810" y="2104796"/>
            <a:ext cx="474106" cy="543551"/>
            <a:chOff x="2438730" y="1543110"/>
            <a:chExt cx="474106" cy="543551"/>
          </a:xfrm>
        </p:grpSpPr>
        <p:pic>
          <p:nvPicPr>
            <p:cNvPr id="298" name="Picture 297" descr="비트윈의 HBase 스키마 해부"/>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730" y="1543110"/>
              <a:ext cx="454538" cy="454538"/>
            </a:xfrm>
            <a:prstGeom prst="rect">
              <a:avLst/>
            </a:prstGeom>
          </p:spPr>
        </p:pic>
        <p:sp>
          <p:nvSpPr>
            <p:cNvPr id="299" name="Rectangle 298"/>
            <p:cNvSpPr/>
            <p:nvPr/>
          </p:nvSpPr>
          <p:spPr>
            <a:xfrm>
              <a:off x="2666138" y="1778996"/>
              <a:ext cx="192811" cy="205112"/>
            </a:xfrm>
            <a:prstGeom prst="rect">
              <a:avLst/>
            </a:prstGeom>
            <a:solidFill>
              <a:schemeClr val="bg1"/>
            </a:solidFill>
            <a:ln w="9525">
              <a:noFill/>
              <a:miter lim="800000"/>
              <a:headEnd/>
              <a:tailEnd/>
            </a:ln>
            <a:effectLst/>
          </p:spPr>
          <p:txBody>
            <a:bodyPr wrap="square" tIns="91440" bIns="91440" rtlCol="0" anchor="t">
              <a:prstTxWarp prst="textNoShape">
                <a:avLst/>
              </a:prstTxWarp>
              <a:noAutofit/>
            </a:bodyPr>
            <a:lstStyle/>
            <a:p>
              <a:pPr algn="ctr"/>
              <a:endParaRPr lang="en-US" kern="0" dirty="0" err="1">
                <a:solidFill>
                  <a:prstClr val="white"/>
                </a:solidFill>
              </a:endParaRPr>
            </a:p>
          </p:txBody>
        </p:sp>
        <p:pic>
          <p:nvPicPr>
            <p:cNvPr id="300" name="Picture 29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5794" y="1633649"/>
              <a:ext cx="307042" cy="453012"/>
            </a:xfrm>
            <a:prstGeom prst="rect">
              <a:avLst/>
            </a:prstGeom>
          </p:spPr>
        </p:pic>
      </p:grpSp>
      <p:grpSp>
        <p:nvGrpSpPr>
          <p:cNvPr id="301" name="Group 300"/>
          <p:cNvGrpSpPr/>
          <p:nvPr/>
        </p:nvGrpSpPr>
        <p:grpSpPr>
          <a:xfrm>
            <a:off x="2436810" y="2666482"/>
            <a:ext cx="474106" cy="543551"/>
            <a:chOff x="2438730" y="1543110"/>
            <a:chExt cx="474106" cy="543551"/>
          </a:xfrm>
        </p:grpSpPr>
        <p:pic>
          <p:nvPicPr>
            <p:cNvPr id="302" name="Picture 301" descr="비트윈의 HBase 스키마 해부"/>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730" y="1543110"/>
              <a:ext cx="454538" cy="454538"/>
            </a:xfrm>
            <a:prstGeom prst="rect">
              <a:avLst/>
            </a:prstGeom>
          </p:spPr>
        </p:pic>
        <p:sp>
          <p:nvSpPr>
            <p:cNvPr id="303" name="Rectangle 302"/>
            <p:cNvSpPr/>
            <p:nvPr/>
          </p:nvSpPr>
          <p:spPr>
            <a:xfrm>
              <a:off x="2666138" y="1778996"/>
              <a:ext cx="192811" cy="205112"/>
            </a:xfrm>
            <a:prstGeom prst="rect">
              <a:avLst/>
            </a:prstGeom>
            <a:solidFill>
              <a:schemeClr val="bg1"/>
            </a:solidFill>
            <a:ln w="9525">
              <a:noFill/>
              <a:miter lim="800000"/>
              <a:headEnd/>
              <a:tailEnd/>
            </a:ln>
            <a:effectLst/>
          </p:spPr>
          <p:txBody>
            <a:bodyPr wrap="square" tIns="91440" bIns="91440" rtlCol="0" anchor="t">
              <a:prstTxWarp prst="textNoShape">
                <a:avLst/>
              </a:prstTxWarp>
              <a:noAutofit/>
            </a:bodyPr>
            <a:lstStyle/>
            <a:p>
              <a:pPr algn="ctr"/>
              <a:endParaRPr lang="en-US" kern="0" dirty="0" err="1">
                <a:solidFill>
                  <a:prstClr val="white"/>
                </a:solidFill>
              </a:endParaRPr>
            </a:p>
          </p:txBody>
        </p:sp>
        <p:pic>
          <p:nvPicPr>
            <p:cNvPr id="305" name="Picture 30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5794" y="1633649"/>
              <a:ext cx="307042" cy="453012"/>
            </a:xfrm>
            <a:prstGeom prst="rect">
              <a:avLst/>
            </a:prstGeom>
          </p:spPr>
        </p:pic>
      </p:grpSp>
      <p:grpSp>
        <p:nvGrpSpPr>
          <p:cNvPr id="310" name="Group 309"/>
          <p:cNvGrpSpPr/>
          <p:nvPr/>
        </p:nvGrpSpPr>
        <p:grpSpPr>
          <a:xfrm>
            <a:off x="2436810" y="3228168"/>
            <a:ext cx="474106" cy="543551"/>
            <a:chOff x="2438730" y="1543110"/>
            <a:chExt cx="474106" cy="543551"/>
          </a:xfrm>
        </p:grpSpPr>
        <p:pic>
          <p:nvPicPr>
            <p:cNvPr id="312" name="Picture 311" descr="비트윈의 HBase 스키마 해부"/>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730" y="1543110"/>
              <a:ext cx="454538" cy="454538"/>
            </a:xfrm>
            <a:prstGeom prst="rect">
              <a:avLst/>
            </a:prstGeom>
          </p:spPr>
        </p:pic>
        <p:sp>
          <p:nvSpPr>
            <p:cNvPr id="313" name="Rectangle 312"/>
            <p:cNvSpPr/>
            <p:nvPr/>
          </p:nvSpPr>
          <p:spPr>
            <a:xfrm>
              <a:off x="2666138" y="1778996"/>
              <a:ext cx="192811" cy="205112"/>
            </a:xfrm>
            <a:prstGeom prst="rect">
              <a:avLst/>
            </a:prstGeom>
            <a:solidFill>
              <a:schemeClr val="bg1"/>
            </a:solidFill>
            <a:ln w="9525">
              <a:noFill/>
              <a:miter lim="800000"/>
              <a:headEnd/>
              <a:tailEnd/>
            </a:ln>
            <a:effectLst/>
          </p:spPr>
          <p:txBody>
            <a:bodyPr wrap="square" tIns="91440" bIns="91440" rtlCol="0" anchor="t">
              <a:prstTxWarp prst="textNoShape">
                <a:avLst/>
              </a:prstTxWarp>
              <a:noAutofit/>
            </a:bodyPr>
            <a:lstStyle/>
            <a:p>
              <a:pPr algn="ctr"/>
              <a:endParaRPr lang="en-US" kern="0" dirty="0" err="1">
                <a:solidFill>
                  <a:prstClr val="white"/>
                </a:solidFill>
              </a:endParaRPr>
            </a:p>
          </p:txBody>
        </p:sp>
        <p:pic>
          <p:nvPicPr>
            <p:cNvPr id="314" name="Picture 3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5794" y="1633649"/>
              <a:ext cx="307042" cy="453012"/>
            </a:xfrm>
            <a:prstGeom prst="rect">
              <a:avLst/>
            </a:prstGeom>
          </p:spPr>
        </p:pic>
      </p:grpSp>
      <p:grpSp>
        <p:nvGrpSpPr>
          <p:cNvPr id="315" name="Group 314"/>
          <p:cNvGrpSpPr/>
          <p:nvPr/>
        </p:nvGrpSpPr>
        <p:grpSpPr>
          <a:xfrm>
            <a:off x="4129920" y="1796391"/>
            <a:ext cx="474106" cy="543551"/>
            <a:chOff x="2438730" y="1543110"/>
            <a:chExt cx="474106" cy="543551"/>
          </a:xfrm>
        </p:grpSpPr>
        <p:pic>
          <p:nvPicPr>
            <p:cNvPr id="316" name="Picture 315" descr="비트윈의 HBase 스키마 해부"/>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730" y="1543110"/>
              <a:ext cx="454538" cy="454538"/>
            </a:xfrm>
            <a:prstGeom prst="rect">
              <a:avLst/>
            </a:prstGeom>
          </p:spPr>
        </p:pic>
        <p:sp>
          <p:nvSpPr>
            <p:cNvPr id="317" name="Rectangle 316"/>
            <p:cNvSpPr/>
            <p:nvPr/>
          </p:nvSpPr>
          <p:spPr>
            <a:xfrm>
              <a:off x="2666138" y="1778996"/>
              <a:ext cx="192811" cy="205112"/>
            </a:xfrm>
            <a:prstGeom prst="rect">
              <a:avLst/>
            </a:prstGeom>
            <a:solidFill>
              <a:schemeClr val="bg1"/>
            </a:solidFill>
            <a:ln w="9525">
              <a:noFill/>
              <a:miter lim="800000"/>
              <a:headEnd/>
              <a:tailEnd/>
            </a:ln>
            <a:effectLst/>
          </p:spPr>
          <p:txBody>
            <a:bodyPr wrap="square" tIns="91440" bIns="91440" rtlCol="0" anchor="t">
              <a:prstTxWarp prst="textNoShape">
                <a:avLst/>
              </a:prstTxWarp>
              <a:noAutofit/>
            </a:bodyPr>
            <a:lstStyle/>
            <a:p>
              <a:pPr algn="ctr"/>
              <a:endParaRPr lang="en-US" kern="0" dirty="0" err="1">
                <a:solidFill>
                  <a:prstClr val="white"/>
                </a:solidFill>
              </a:endParaRPr>
            </a:p>
          </p:txBody>
        </p:sp>
        <p:pic>
          <p:nvPicPr>
            <p:cNvPr id="319" name="Picture 3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5794" y="1633649"/>
              <a:ext cx="307042" cy="453012"/>
            </a:xfrm>
            <a:prstGeom prst="rect">
              <a:avLst/>
            </a:prstGeom>
          </p:spPr>
        </p:pic>
      </p:grpSp>
      <p:grpSp>
        <p:nvGrpSpPr>
          <p:cNvPr id="320" name="Group 319"/>
          <p:cNvGrpSpPr/>
          <p:nvPr/>
        </p:nvGrpSpPr>
        <p:grpSpPr>
          <a:xfrm>
            <a:off x="2436810" y="3789853"/>
            <a:ext cx="474106" cy="543551"/>
            <a:chOff x="2438730" y="1543110"/>
            <a:chExt cx="474106" cy="543551"/>
          </a:xfrm>
        </p:grpSpPr>
        <p:pic>
          <p:nvPicPr>
            <p:cNvPr id="321" name="Picture 320" descr="비트윈의 HBase 스키마 해부"/>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730" y="1543110"/>
              <a:ext cx="454538" cy="454538"/>
            </a:xfrm>
            <a:prstGeom prst="rect">
              <a:avLst/>
            </a:prstGeom>
          </p:spPr>
        </p:pic>
        <p:sp>
          <p:nvSpPr>
            <p:cNvPr id="322" name="Rectangle 321"/>
            <p:cNvSpPr/>
            <p:nvPr/>
          </p:nvSpPr>
          <p:spPr>
            <a:xfrm>
              <a:off x="2666138" y="1778996"/>
              <a:ext cx="192811" cy="205112"/>
            </a:xfrm>
            <a:prstGeom prst="rect">
              <a:avLst/>
            </a:prstGeom>
            <a:solidFill>
              <a:schemeClr val="bg1"/>
            </a:solidFill>
            <a:ln w="9525">
              <a:noFill/>
              <a:miter lim="800000"/>
              <a:headEnd/>
              <a:tailEnd/>
            </a:ln>
            <a:effectLst/>
          </p:spPr>
          <p:txBody>
            <a:bodyPr wrap="square" tIns="91440" bIns="91440" rtlCol="0" anchor="t">
              <a:prstTxWarp prst="textNoShape">
                <a:avLst/>
              </a:prstTxWarp>
              <a:noAutofit/>
            </a:bodyPr>
            <a:lstStyle/>
            <a:p>
              <a:pPr algn="ctr"/>
              <a:endParaRPr lang="en-US" kern="0" dirty="0" err="1">
                <a:solidFill>
                  <a:prstClr val="white"/>
                </a:solidFill>
              </a:endParaRPr>
            </a:p>
          </p:txBody>
        </p:sp>
        <p:pic>
          <p:nvPicPr>
            <p:cNvPr id="324" name="Picture 3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5794" y="1633649"/>
              <a:ext cx="307042" cy="453012"/>
            </a:xfrm>
            <a:prstGeom prst="rect">
              <a:avLst/>
            </a:prstGeom>
          </p:spPr>
        </p:pic>
      </p:grpSp>
      <p:grpSp>
        <p:nvGrpSpPr>
          <p:cNvPr id="325" name="Group 324"/>
          <p:cNvGrpSpPr/>
          <p:nvPr/>
        </p:nvGrpSpPr>
        <p:grpSpPr>
          <a:xfrm>
            <a:off x="4129920" y="3595839"/>
            <a:ext cx="474106" cy="543551"/>
            <a:chOff x="2438730" y="1543110"/>
            <a:chExt cx="474106" cy="543551"/>
          </a:xfrm>
        </p:grpSpPr>
        <p:pic>
          <p:nvPicPr>
            <p:cNvPr id="331" name="Picture 330" descr="비트윈의 HBase 스키마 해부"/>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730" y="1543110"/>
              <a:ext cx="454538" cy="454538"/>
            </a:xfrm>
            <a:prstGeom prst="rect">
              <a:avLst/>
            </a:prstGeom>
          </p:spPr>
        </p:pic>
        <p:sp>
          <p:nvSpPr>
            <p:cNvPr id="338" name="Rectangle 337"/>
            <p:cNvSpPr/>
            <p:nvPr/>
          </p:nvSpPr>
          <p:spPr>
            <a:xfrm>
              <a:off x="2666138" y="1778996"/>
              <a:ext cx="192811" cy="205112"/>
            </a:xfrm>
            <a:prstGeom prst="rect">
              <a:avLst/>
            </a:prstGeom>
            <a:solidFill>
              <a:schemeClr val="bg1"/>
            </a:solidFill>
            <a:ln w="9525">
              <a:noFill/>
              <a:miter lim="800000"/>
              <a:headEnd/>
              <a:tailEnd/>
            </a:ln>
            <a:effectLst/>
          </p:spPr>
          <p:txBody>
            <a:bodyPr wrap="square" tIns="91440" bIns="91440" rtlCol="0" anchor="t">
              <a:prstTxWarp prst="textNoShape">
                <a:avLst/>
              </a:prstTxWarp>
              <a:noAutofit/>
            </a:bodyPr>
            <a:lstStyle/>
            <a:p>
              <a:pPr algn="ctr"/>
              <a:endParaRPr lang="en-US" kern="0" dirty="0" err="1">
                <a:solidFill>
                  <a:prstClr val="white"/>
                </a:solidFill>
              </a:endParaRPr>
            </a:p>
          </p:txBody>
        </p:sp>
        <p:pic>
          <p:nvPicPr>
            <p:cNvPr id="339" name="Picture 3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5794" y="1633649"/>
              <a:ext cx="307042" cy="453012"/>
            </a:xfrm>
            <a:prstGeom prst="rect">
              <a:avLst/>
            </a:prstGeom>
          </p:spPr>
        </p:pic>
      </p:grpSp>
      <p:pic>
        <p:nvPicPr>
          <p:cNvPr id="8" name="Picture 7"/>
          <p:cNvPicPr>
            <a:picLocks noChangeAspect="1"/>
          </p:cNvPicPr>
          <p:nvPr/>
        </p:nvPicPr>
        <p:blipFill>
          <a:blip r:embed="rId4"/>
          <a:stretch>
            <a:fillRect/>
          </a:stretch>
        </p:blipFill>
        <p:spPr>
          <a:xfrm>
            <a:off x="3196791" y="1788863"/>
            <a:ext cx="199036" cy="193005"/>
          </a:xfrm>
          <a:prstGeom prst="rect">
            <a:avLst/>
          </a:prstGeom>
        </p:spPr>
      </p:pic>
    </p:spTree>
    <p:extLst>
      <p:ext uri="{BB962C8B-B14F-4D97-AF65-F5344CB8AC3E}">
        <p14:creationId xmlns:p14="http://schemas.microsoft.com/office/powerpoint/2010/main" val="1755019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B892E-212D-4EDF-9574-B0897212CBEF}"/>
              </a:ext>
            </a:extLst>
          </p:cNvPr>
          <p:cNvSpPr>
            <a:spLocks noGrp="1"/>
          </p:cNvSpPr>
          <p:nvPr>
            <p:ph type="title"/>
          </p:nvPr>
        </p:nvSpPr>
        <p:spPr/>
        <p:txBody>
          <a:bodyPr/>
          <a:lstStyle/>
          <a:p>
            <a:r>
              <a:rPr lang="en-US" dirty="0"/>
              <a:t>Teradata/Hadoop Integration w/Presto</a:t>
            </a:r>
          </a:p>
        </p:txBody>
      </p:sp>
      <p:sp>
        <p:nvSpPr>
          <p:cNvPr id="3" name="Content Placeholder 2">
            <a:extLst>
              <a:ext uri="{FF2B5EF4-FFF2-40B4-BE49-F238E27FC236}">
                <a16:creationId xmlns:a16="http://schemas.microsoft.com/office/drawing/2014/main" id="{5B658F7F-C83D-46F8-8547-6D03A2ADDD80}"/>
              </a:ext>
            </a:extLst>
          </p:cNvPr>
          <p:cNvSpPr>
            <a:spLocks noGrp="1"/>
          </p:cNvSpPr>
          <p:nvPr>
            <p:ph idx="1"/>
          </p:nvPr>
        </p:nvSpPr>
        <p:spPr>
          <a:xfrm>
            <a:off x="457200" y="4323644"/>
            <a:ext cx="8229600" cy="232482"/>
          </a:xfrm>
        </p:spPr>
        <p:txBody>
          <a:bodyPr/>
          <a:lstStyle/>
          <a:p>
            <a:r>
              <a:rPr lang="en-US" sz="800" dirty="0">
                <a:hlinkClick r:id="rId2"/>
              </a:rPr>
              <a:t>Credits</a:t>
            </a:r>
          </a:p>
          <a:p>
            <a:r>
              <a:rPr lang="en-US" sz="800" dirty="0">
                <a:hlinkClick r:id="rId2"/>
              </a:rPr>
              <a:t>http://teradata.github.io/presto/docs/t2p/1.2/</a:t>
            </a:r>
          </a:p>
          <a:p>
            <a:r>
              <a:rPr lang="en-US" sz="800" dirty="0">
                <a:hlinkClick r:id="rId2"/>
              </a:rPr>
              <a:t>https://techblog.xavient.com/teradata-query-grid-with-database-nosql-hadoop/</a:t>
            </a:r>
            <a:endParaRPr lang="en-US" sz="800" dirty="0"/>
          </a:p>
          <a:p>
            <a:r>
              <a:rPr lang="en-US" sz="800" dirty="0">
                <a:hlinkClick r:id="rId3"/>
              </a:rPr>
              <a:t>http://image.slidesharecdn.com/12nov13-big-data-analytics-with-teradata-revolution-analytics-webinar-131112122130-phpapp02/95/12nov13-webinar-big-data-analysis-with-teradata-and-revolution-analytics-22-638.jpg?cb=1384258987</a:t>
            </a:r>
            <a:endParaRPr lang="en-US" sz="800" dirty="0"/>
          </a:p>
          <a:p>
            <a:endParaRPr lang="en-US" dirty="0"/>
          </a:p>
        </p:txBody>
      </p:sp>
      <p:pic>
        <p:nvPicPr>
          <p:cNvPr id="4" name="Picture 3">
            <a:extLst>
              <a:ext uri="{FF2B5EF4-FFF2-40B4-BE49-F238E27FC236}">
                <a16:creationId xmlns:a16="http://schemas.microsoft.com/office/drawing/2014/main" id="{4343D395-32DC-46B1-9AC2-45FD38F0EC57}"/>
              </a:ext>
            </a:extLst>
          </p:cNvPr>
          <p:cNvPicPr>
            <a:picLocks noChangeAspect="1"/>
          </p:cNvPicPr>
          <p:nvPr/>
        </p:nvPicPr>
        <p:blipFill>
          <a:blip r:embed="rId4"/>
          <a:stretch>
            <a:fillRect/>
          </a:stretch>
        </p:blipFill>
        <p:spPr>
          <a:xfrm>
            <a:off x="2245253" y="1063883"/>
            <a:ext cx="4924425" cy="3286125"/>
          </a:xfrm>
          <a:prstGeom prst="rect">
            <a:avLst/>
          </a:prstGeom>
        </p:spPr>
      </p:pic>
    </p:spTree>
    <p:extLst>
      <p:ext uri="{BB962C8B-B14F-4D97-AF65-F5344CB8AC3E}">
        <p14:creationId xmlns:p14="http://schemas.microsoft.com/office/powerpoint/2010/main" val="178077798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B892E-212D-4EDF-9574-B0897212CBEF}"/>
              </a:ext>
            </a:extLst>
          </p:cNvPr>
          <p:cNvSpPr>
            <a:spLocks noGrp="1"/>
          </p:cNvSpPr>
          <p:nvPr>
            <p:ph type="title"/>
          </p:nvPr>
        </p:nvSpPr>
        <p:spPr/>
        <p:txBody>
          <a:bodyPr/>
          <a:lstStyle/>
          <a:p>
            <a:r>
              <a:rPr lang="en-US" dirty="0" err="1"/>
              <a:t>Querygrid</a:t>
            </a:r>
            <a:r>
              <a:rPr lang="en-US" dirty="0"/>
              <a:t> Capabilities &amp; Performance</a:t>
            </a:r>
          </a:p>
        </p:txBody>
      </p:sp>
      <p:sp>
        <p:nvSpPr>
          <p:cNvPr id="3" name="Content Placeholder 2">
            <a:extLst>
              <a:ext uri="{FF2B5EF4-FFF2-40B4-BE49-F238E27FC236}">
                <a16:creationId xmlns:a16="http://schemas.microsoft.com/office/drawing/2014/main" id="{5B658F7F-C83D-46F8-8547-6D03A2ADDD80}"/>
              </a:ext>
            </a:extLst>
          </p:cNvPr>
          <p:cNvSpPr>
            <a:spLocks noGrp="1"/>
          </p:cNvSpPr>
          <p:nvPr>
            <p:ph idx="1"/>
          </p:nvPr>
        </p:nvSpPr>
        <p:spPr>
          <a:xfrm>
            <a:off x="457200" y="4323644"/>
            <a:ext cx="8229600" cy="232482"/>
          </a:xfrm>
        </p:spPr>
        <p:txBody>
          <a:bodyPr/>
          <a:lstStyle/>
          <a:p>
            <a:r>
              <a:rPr lang="en-US" sz="800" dirty="0">
                <a:hlinkClick r:id="rId2"/>
              </a:rPr>
              <a:t>Credits</a:t>
            </a:r>
          </a:p>
          <a:p>
            <a:r>
              <a:rPr lang="en-US" sz="700" dirty="0">
                <a:hlinkClick r:id="rId3"/>
              </a:rPr>
              <a:t>http://zdnet4.cbsistatic.com/hub/i/r/2014/10/04/44ea37c2-4bea-11e4-b6a0-d4ae52e95e57/resize/770xauto/c0c4e1148aee43d5fb766587d21ff782/tdc-uda.png</a:t>
            </a:r>
            <a:endParaRPr lang="en-US" sz="700" dirty="0"/>
          </a:p>
          <a:p>
            <a:r>
              <a:rPr lang="en-US" sz="700" dirty="0">
                <a:hlinkClick r:id="rId4"/>
              </a:rPr>
              <a:t>https://downloads.teradata.com/uda/articles/performance-analysis-of-query-grid-queries-using-teradata-dbql</a:t>
            </a:r>
            <a:endParaRPr lang="en-US" sz="700" dirty="0"/>
          </a:p>
          <a:p>
            <a:endParaRPr lang="en-US" dirty="0"/>
          </a:p>
        </p:txBody>
      </p:sp>
      <p:pic>
        <p:nvPicPr>
          <p:cNvPr id="5" name="Picture 4">
            <a:extLst>
              <a:ext uri="{FF2B5EF4-FFF2-40B4-BE49-F238E27FC236}">
                <a16:creationId xmlns:a16="http://schemas.microsoft.com/office/drawing/2014/main" id="{E9884AA0-E5FC-4CDD-80BE-4A279E3B7E27}"/>
              </a:ext>
            </a:extLst>
          </p:cNvPr>
          <p:cNvPicPr>
            <a:picLocks noChangeAspect="1"/>
          </p:cNvPicPr>
          <p:nvPr/>
        </p:nvPicPr>
        <p:blipFill>
          <a:blip r:embed="rId5"/>
          <a:stretch>
            <a:fillRect/>
          </a:stretch>
        </p:blipFill>
        <p:spPr>
          <a:xfrm>
            <a:off x="1128891" y="878066"/>
            <a:ext cx="6451598" cy="3561819"/>
          </a:xfrm>
          <a:prstGeom prst="rect">
            <a:avLst/>
          </a:prstGeom>
        </p:spPr>
      </p:pic>
    </p:spTree>
    <p:extLst>
      <p:ext uri="{BB962C8B-B14F-4D97-AF65-F5344CB8AC3E}">
        <p14:creationId xmlns:p14="http://schemas.microsoft.com/office/powerpoint/2010/main" val="393933819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1195658" y="534760"/>
            <a:ext cx="2140653" cy="4238164"/>
          </a:xfrm>
          <a:prstGeom prst="roundRect">
            <a:avLst/>
          </a:prstGeom>
          <a:solidFill>
            <a:schemeClr val="accent1"/>
          </a:solidFill>
          <a:ln w="9525">
            <a:noFill/>
            <a:miter lim="800000"/>
            <a:headEnd/>
            <a:tailEnd/>
          </a:ln>
          <a:effectLst/>
        </p:spPr>
        <p:txBody>
          <a:bodyPr wrap="square" tIns="91440" bIns="91440" rtlCol="0" anchor="t">
            <a:prstTxWarp prst="textNoShape">
              <a:avLst/>
            </a:prstTxWarp>
            <a:noAutofit/>
          </a:bodyPr>
          <a:lstStyle/>
          <a:p>
            <a:pPr algn="ctr"/>
            <a:endParaRPr lang="en-US" kern="0" dirty="0" err="1">
              <a:solidFill>
                <a:prstClr val="white"/>
              </a:solidFill>
            </a:endParaRPr>
          </a:p>
        </p:txBody>
      </p:sp>
      <p:pic>
        <p:nvPicPr>
          <p:cNvPr id="37" name="Picture 36"/>
          <p:cNvPicPr>
            <a:picLocks noChangeAspect="1"/>
          </p:cNvPicPr>
          <p:nvPr/>
        </p:nvPicPr>
        <p:blipFill>
          <a:blip r:embed="rId3"/>
          <a:stretch>
            <a:fillRect/>
          </a:stretch>
        </p:blipFill>
        <p:spPr>
          <a:xfrm>
            <a:off x="4184677" y="3551582"/>
            <a:ext cx="887033" cy="970847"/>
          </a:xfrm>
          <a:prstGeom prst="rect">
            <a:avLst/>
          </a:prstGeom>
        </p:spPr>
      </p:pic>
      <p:sp>
        <p:nvSpPr>
          <p:cNvPr id="2" name="Title 1"/>
          <p:cNvSpPr>
            <a:spLocks noGrp="1"/>
          </p:cNvSpPr>
          <p:nvPr>
            <p:ph type="title"/>
          </p:nvPr>
        </p:nvSpPr>
        <p:spPr>
          <a:xfrm>
            <a:off x="290594" y="1"/>
            <a:ext cx="8177812" cy="575375"/>
          </a:xfrm>
        </p:spPr>
        <p:txBody>
          <a:bodyPr/>
          <a:lstStyle/>
          <a:p>
            <a:r>
              <a:rPr lang="en-US" dirty="0"/>
              <a:t>Micron’s Criteria</a:t>
            </a:r>
          </a:p>
        </p:txBody>
      </p:sp>
      <p:sp>
        <p:nvSpPr>
          <p:cNvPr id="13" name="Text Placeholder 12"/>
          <p:cNvSpPr>
            <a:spLocks noGrp="1"/>
          </p:cNvSpPr>
          <p:nvPr>
            <p:ph type="body" sz="quarter" idx="14"/>
          </p:nvPr>
        </p:nvSpPr>
        <p:spPr/>
        <p:txBody>
          <a:bodyPr/>
          <a:lstStyle/>
          <a:p>
            <a:r>
              <a:rPr lang="en-US"/>
              <a:t>Adding photo to standard slide:</a:t>
            </a:r>
          </a:p>
          <a:p>
            <a:pPr lvl="1"/>
            <a:r>
              <a:rPr lang="en-US"/>
              <a:t>Place photo against three sides of slide (recommended resolution: minimum of 800x600.</a:t>
            </a:r>
          </a:p>
          <a:p>
            <a:pPr lvl="1"/>
            <a:r>
              <a:rPr lang="en-US"/>
              <a:t>Adjust right margin of text placeholder, or use line breaks (Shift+Enter) to shorten each line as needed to fit.</a:t>
            </a:r>
          </a:p>
          <a:p>
            <a:endParaRPr lang="en-US" dirty="0"/>
          </a:p>
        </p:txBody>
      </p:sp>
      <p:pic>
        <p:nvPicPr>
          <p:cNvPr id="10" name="Picture 9"/>
          <p:cNvPicPr>
            <a:picLocks noChangeAspect="1"/>
          </p:cNvPicPr>
          <p:nvPr/>
        </p:nvPicPr>
        <p:blipFill>
          <a:blip r:embed="rId4">
            <a:duotone>
              <a:schemeClr val="accent6">
                <a:shade val="45000"/>
                <a:satMod val="135000"/>
              </a:schemeClr>
              <a:prstClr val="white"/>
            </a:duotone>
          </a:blip>
          <a:stretch>
            <a:fillRect/>
          </a:stretch>
        </p:blipFill>
        <p:spPr>
          <a:xfrm>
            <a:off x="2465547" y="1359829"/>
            <a:ext cx="320276" cy="301975"/>
          </a:xfrm>
          <a:prstGeom prst="rect">
            <a:avLst/>
          </a:prstGeom>
        </p:spPr>
      </p:pic>
      <p:pic>
        <p:nvPicPr>
          <p:cNvPr id="15" name="Picture 14"/>
          <p:cNvPicPr>
            <a:picLocks noChangeAspect="1"/>
          </p:cNvPicPr>
          <p:nvPr/>
        </p:nvPicPr>
        <p:blipFill>
          <a:blip r:embed="rId4">
            <a:duotone>
              <a:schemeClr val="accent6">
                <a:shade val="45000"/>
                <a:satMod val="135000"/>
              </a:schemeClr>
              <a:prstClr val="white"/>
            </a:duotone>
          </a:blip>
          <a:stretch>
            <a:fillRect/>
          </a:stretch>
        </p:blipFill>
        <p:spPr>
          <a:xfrm>
            <a:off x="2465546" y="2653842"/>
            <a:ext cx="320276" cy="301975"/>
          </a:xfrm>
          <a:prstGeom prst="rect">
            <a:avLst/>
          </a:prstGeom>
        </p:spPr>
      </p:pic>
      <p:pic>
        <p:nvPicPr>
          <p:cNvPr id="7" name="Picture 6"/>
          <p:cNvPicPr>
            <a:picLocks noChangeAspect="1"/>
          </p:cNvPicPr>
          <p:nvPr/>
        </p:nvPicPr>
        <p:blipFill>
          <a:blip r:embed="rId5"/>
          <a:stretch>
            <a:fillRect/>
          </a:stretch>
        </p:blipFill>
        <p:spPr>
          <a:xfrm>
            <a:off x="1592114" y="2450117"/>
            <a:ext cx="492444" cy="704574"/>
          </a:xfrm>
          <a:prstGeom prst="rect">
            <a:avLst/>
          </a:prstGeom>
        </p:spPr>
      </p:pic>
      <p:pic>
        <p:nvPicPr>
          <p:cNvPr id="8" name="Picture 7"/>
          <p:cNvPicPr>
            <a:picLocks noChangeAspect="1"/>
          </p:cNvPicPr>
          <p:nvPr/>
        </p:nvPicPr>
        <p:blipFill>
          <a:blip r:embed="rId6"/>
          <a:stretch>
            <a:fillRect/>
          </a:stretch>
        </p:blipFill>
        <p:spPr>
          <a:xfrm>
            <a:off x="6927147" y="1295525"/>
            <a:ext cx="628650" cy="828675"/>
          </a:xfrm>
          <a:prstGeom prst="rect">
            <a:avLst/>
          </a:prstGeom>
        </p:spPr>
      </p:pic>
      <p:pic>
        <p:nvPicPr>
          <p:cNvPr id="16" name="Picture 15"/>
          <p:cNvPicPr>
            <a:picLocks noChangeAspect="1"/>
          </p:cNvPicPr>
          <p:nvPr/>
        </p:nvPicPr>
        <p:blipFill>
          <a:blip r:embed="rId7"/>
          <a:stretch>
            <a:fillRect/>
          </a:stretch>
        </p:blipFill>
        <p:spPr>
          <a:xfrm>
            <a:off x="1450683" y="1292017"/>
            <a:ext cx="835819" cy="557213"/>
          </a:xfrm>
          <a:prstGeom prst="rect">
            <a:avLst/>
          </a:prstGeom>
        </p:spPr>
      </p:pic>
      <p:pic>
        <p:nvPicPr>
          <p:cNvPr id="23" name="Picture 22"/>
          <p:cNvPicPr>
            <a:picLocks noChangeAspect="1"/>
          </p:cNvPicPr>
          <p:nvPr/>
        </p:nvPicPr>
        <p:blipFill>
          <a:blip r:embed="rId8"/>
          <a:stretch>
            <a:fillRect/>
          </a:stretch>
        </p:blipFill>
        <p:spPr>
          <a:xfrm>
            <a:off x="4265756" y="2418886"/>
            <a:ext cx="714375" cy="735806"/>
          </a:xfrm>
          <a:prstGeom prst="rect">
            <a:avLst/>
          </a:prstGeom>
        </p:spPr>
      </p:pic>
      <p:pic>
        <p:nvPicPr>
          <p:cNvPr id="29" name="Picture 28"/>
          <p:cNvPicPr>
            <a:picLocks noChangeAspect="1"/>
          </p:cNvPicPr>
          <p:nvPr/>
        </p:nvPicPr>
        <p:blipFill>
          <a:blip r:embed="rId9"/>
          <a:stretch>
            <a:fillRect/>
          </a:stretch>
        </p:blipFill>
        <p:spPr>
          <a:xfrm>
            <a:off x="6930102" y="2550983"/>
            <a:ext cx="707231" cy="607219"/>
          </a:xfrm>
          <a:prstGeom prst="rect">
            <a:avLst/>
          </a:prstGeom>
        </p:spPr>
      </p:pic>
      <p:pic>
        <p:nvPicPr>
          <p:cNvPr id="30" name="Picture 29"/>
          <p:cNvPicPr>
            <a:picLocks noChangeAspect="1"/>
          </p:cNvPicPr>
          <p:nvPr/>
        </p:nvPicPr>
        <p:blipFill>
          <a:blip r:embed="rId10"/>
          <a:stretch>
            <a:fillRect/>
          </a:stretch>
        </p:blipFill>
        <p:spPr>
          <a:xfrm>
            <a:off x="6809330" y="3558393"/>
            <a:ext cx="948774" cy="909707"/>
          </a:xfrm>
          <a:prstGeom prst="rect">
            <a:avLst/>
          </a:prstGeom>
        </p:spPr>
      </p:pic>
      <p:pic>
        <p:nvPicPr>
          <p:cNvPr id="31" name="Picture 30"/>
          <p:cNvPicPr>
            <a:picLocks noChangeAspect="1"/>
          </p:cNvPicPr>
          <p:nvPr/>
        </p:nvPicPr>
        <p:blipFill>
          <a:blip r:embed="rId11"/>
          <a:stretch>
            <a:fillRect/>
          </a:stretch>
        </p:blipFill>
        <p:spPr>
          <a:xfrm>
            <a:off x="4215841" y="1267086"/>
            <a:ext cx="850106" cy="885825"/>
          </a:xfrm>
          <a:prstGeom prst="rect">
            <a:avLst/>
          </a:prstGeom>
        </p:spPr>
      </p:pic>
      <p:sp>
        <p:nvSpPr>
          <p:cNvPr id="32" name="TextBox 31"/>
          <p:cNvSpPr txBox="1"/>
          <p:nvPr/>
        </p:nvSpPr>
        <p:spPr>
          <a:xfrm>
            <a:off x="912829" y="1040049"/>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Centralized</a:t>
            </a:r>
          </a:p>
        </p:txBody>
      </p:sp>
      <p:sp>
        <p:nvSpPr>
          <p:cNvPr id="36" name="TextBox 35"/>
          <p:cNvSpPr txBox="1"/>
          <p:nvPr/>
        </p:nvSpPr>
        <p:spPr>
          <a:xfrm>
            <a:off x="3636607" y="3351465"/>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Secure</a:t>
            </a:r>
          </a:p>
        </p:txBody>
      </p:sp>
      <p:sp>
        <p:nvSpPr>
          <p:cNvPr id="38" name="TextBox 37"/>
          <p:cNvSpPr txBox="1"/>
          <p:nvPr/>
        </p:nvSpPr>
        <p:spPr>
          <a:xfrm>
            <a:off x="3669808" y="1041763"/>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Integrated</a:t>
            </a:r>
          </a:p>
        </p:txBody>
      </p:sp>
      <p:sp>
        <p:nvSpPr>
          <p:cNvPr id="39" name="TextBox 38"/>
          <p:cNvSpPr txBox="1"/>
          <p:nvPr/>
        </p:nvSpPr>
        <p:spPr>
          <a:xfrm>
            <a:off x="3622457" y="2198487"/>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Agile</a:t>
            </a:r>
          </a:p>
        </p:txBody>
      </p:sp>
      <p:sp>
        <p:nvSpPr>
          <p:cNvPr id="40" name="TextBox 39"/>
          <p:cNvSpPr txBox="1"/>
          <p:nvPr/>
        </p:nvSpPr>
        <p:spPr>
          <a:xfrm>
            <a:off x="6251766" y="2220824"/>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Documented</a:t>
            </a:r>
          </a:p>
        </p:txBody>
      </p:sp>
      <p:sp>
        <p:nvSpPr>
          <p:cNvPr id="41" name="TextBox 40"/>
          <p:cNvSpPr txBox="1"/>
          <p:nvPr/>
        </p:nvSpPr>
        <p:spPr>
          <a:xfrm>
            <a:off x="6251766" y="1059747"/>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Fast</a:t>
            </a:r>
          </a:p>
        </p:txBody>
      </p:sp>
      <p:sp>
        <p:nvSpPr>
          <p:cNvPr id="42" name="TextBox 41"/>
          <p:cNvSpPr txBox="1"/>
          <p:nvPr/>
        </p:nvSpPr>
        <p:spPr>
          <a:xfrm>
            <a:off x="6355676" y="3346376"/>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Supportable</a:t>
            </a:r>
          </a:p>
        </p:txBody>
      </p:sp>
      <p:sp>
        <p:nvSpPr>
          <p:cNvPr id="43" name="TextBox 42"/>
          <p:cNvSpPr txBox="1"/>
          <p:nvPr/>
        </p:nvSpPr>
        <p:spPr>
          <a:xfrm>
            <a:off x="912829" y="2177072"/>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Low Latency</a:t>
            </a:r>
          </a:p>
        </p:txBody>
      </p:sp>
      <p:pic>
        <p:nvPicPr>
          <p:cNvPr id="44" name="Picture 43"/>
          <p:cNvPicPr>
            <a:picLocks noChangeAspect="1"/>
          </p:cNvPicPr>
          <p:nvPr/>
        </p:nvPicPr>
        <p:blipFill>
          <a:blip r:embed="rId12"/>
          <a:stretch>
            <a:fillRect/>
          </a:stretch>
        </p:blipFill>
        <p:spPr>
          <a:xfrm>
            <a:off x="2004313" y="662069"/>
            <a:ext cx="1242741" cy="310685"/>
          </a:xfrm>
          <a:prstGeom prst="rect">
            <a:avLst/>
          </a:prstGeom>
        </p:spPr>
      </p:pic>
      <p:pic>
        <p:nvPicPr>
          <p:cNvPr id="24" name="Picture 23"/>
          <p:cNvPicPr>
            <a:picLocks noChangeAspect="1"/>
          </p:cNvPicPr>
          <p:nvPr/>
        </p:nvPicPr>
        <p:blipFill rotWithShape="1">
          <a:blip r:embed="rId13"/>
          <a:srcRect l="7501" t="7902" r="9422" b="5400"/>
          <a:stretch/>
        </p:blipFill>
        <p:spPr>
          <a:xfrm>
            <a:off x="1407226" y="3659608"/>
            <a:ext cx="789709" cy="808491"/>
          </a:xfrm>
          <a:prstGeom prst="rect">
            <a:avLst/>
          </a:prstGeom>
        </p:spPr>
      </p:pic>
      <p:sp>
        <p:nvSpPr>
          <p:cNvPr id="25" name="TextBox 24"/>
          <p:cNvSpPr txBox="1"/>
          <p:nvPr/>
        </p:nvSpPr>
        <p:spPr>
          <a:xfrm>
            <a:off x="864712" y="3347764"/>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Scalable</a:t>
            </a:r>
          </a:p>
        </p:txBody>
      </p:sp>
      <p:pic>
        <p:nvPicPr>
          <p:cNvPr id="26" name="Picture 25"/>
          <p:cNvPicPr>
            <a:picLocks noChangeAspect="1"/>
          </p:cNvPicPr>
          <p:nvPr/>
        </p:nvPicPr>
        <p:blipFill>
          <a:blip r:embed="rId4">
            <a:duotone>
              <a:schemeClr val="accent6">
                <a:shade val="45000"/>
                <a:satMod val="135000"/>
              </a:schemeClr>
              <a:prstClr val="white"/>
            </a:duotone>
          </a:blip>
          <a:stretch>
            <a:fillRect/>
          </a:stretch>
        </p:blipFill>
        <p:spPr>
          <a:xfrm>
            <a:off x="2437436" y="3659609"/>
            <a:ext cx="320276" cy="301975"/>
          </a:xfrm>
          <a:prstGeom prst="rect">
            <a:avLst/>
          </a:prstGeom>
        </p:spPr>
      </p:pic>
    </p:spTree>
    <p:extLst>
      <p:ext uri="{BB962C8B-B14F-4D97-AF65-F5344CB8AC3E}">
        <p14:creationId xmlns:p14="http://schemas.microsoft.com/office/powerpoint/2010/main" val="406850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Data Vault?</a:t>
            </a:r>
          </a:p>
        </p:txBody>
      </p:sp>
      <p:sp>
        <p:nvSpPr>
          <p:cNvPr id="3" name="Content Placeholder 2"/>
          <p:cNvSpPr>
            <a:spLocks noGrp="1"/>
          </p:cNvSpPr>
          <p:nvPr>
            <p:ph idx="1"/>
          </p:nvPr>
        </p:nvSpPr>
        <p:spPr>
          <a:xfrm>
            <a:off x="699099" y="889334"/>
            <a:ext cx="3579873" cy="1958065"/>
          </a:xfrm>
        </p:spPr>
        <p:txBody>
          <a:bodyPr>
            <a:normAutofit/>
          </a:bodyPr>
          <a:lstStyle/>
          <a:p>
            <a:pPr marL="231760" lvl="1" indent="0">
              <a:buNone/>
            </a:pPr>
            <a:r>
              <a:rPr lang="en-US" sz="1350" b="1" dirty="0"/>
              <a:t>Traditional DW Objectives</a:t>
            </a:r>
          </a:p>
          <a:p>
            <a:pPr lvl="1"/>
            <a:r>
              <a:rPr lang="en-US" sz="1350" b="1" dirty="0"/>
              <a:t>Data Integration </a:t>
            </a:r>
            <a:r>
              <a:rPr lang="en-US" sz="1350" dirty="0"/>
              <a:t>– enterprise data view</a:t>
            </a:r>
          </a:p>
          <a:p>
            <a:pPr lvl="1"/>
            <a:r>
              <a:rPr lang="en-US" sz="1350" dirty="0"/>
              <a:t>History – captures temporal data: ability to look at data at any point in time</a:t>
            </a:r>
          </a:p>
          <a:p>
            <a:pPr lvl="1"/>
            <a:r>
              <a:rPr lang="en-US" sz="1350" dirty="0"/>
              <a:t>Auditable – trace back to source</a:t>
            </a:r>
          </a:p>
          <a:p>
            <a:pPr lvl="1"/>
            <a:endParaRPr lang="en-US" sz="1350" dirty="0"/>
          </a:p>
          <a:p>
            <a:pPr lvl="1"/>
            <a:endParaRPr lang="en-US" dirty="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3613" y="2598454"/>
            <a:ext cx="2367783" cy="2074493"/>
          </a:xfrm>
          <a:prstGeom prst="rect">
            <a:avLst/>
          </a:prstGeom>
        </p:spPr>
      </p:pic>
      <p:sp>
        <p:nvSpPr>
          <p:cNvPr id="6" name="Striped Right Arrow 5"/>
          <p:cNvSpPr/>
          <p:nvPr/>
        </p:nvSpPr>
        <p:spPr>
          <a:xfrm>
            <a:off x="4955916" y="3285434"/>
            <a:ext cx="1557697" cy="777466"/>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solidFill>
                  <a:srgbClr val="C2C3C4"/>
                </a:solidFill>
                <a:cs typeface="Segoe UI" panose="020B0502040204020203" pitchFamily="34" charset="0"/>
              </a:rPr>
              <a:t>Information</a:t>
            </a:r>
          </a:p>
        </p:txBody>
      </p:sp>
      <p:grpSp>
        <p:nvGrpSpPr>
          <p:cNvPr id="7" name="Group 6"/>
          <p:cNvGrpSpPr/>
          <p:nvPr/>
        </p:nvGrpSpPr>
        <p:grpSpPr>
          <a:xfrm>
            <a:off x="1251155" y="2861507"/>
            <a:ext cx="3623480" cy="1537652"/>
            <a:chOff x="1067431" y="1114636"/>
            <a:chExt cx="4831307" cy="2050203"/>
          </a:xfrm>
        </p:grpSpPr>
        <p:sp>
          <p:nvSpPr>
            <p:cNvPr id="8" name="Flowchart: Alternate Process 7"/>
            <p:cNvSpPr/>
            <p:nvPr/>
          </p:nvSpPr>
          <p:spPr>
            <a:xfrm>
              <a:off x="1067431" y="1114636"/>
              <a:ext cx="4831307" cy="2050203"/>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C2C3C4"/>
                </a:solidFill>
                <a:cs typeface="Segoe UI" panose="020B0502040204020203" pitchFamily="34" charset="0"/>
              </a:endParaRPr>
            </a:p>
          </p:txBody>
        </p:sp>
        <p:sp>
          <p:nvSpPr>
            <p:cNvPr id="9" name="TextBox 8"/>
            <p:cNvSpPr txBox="1"/>
            <p:nvPr/>
          </p:nvSpPr>
          <p:spPr>
            <a:xfrm rot="20932764">
              <a:off x="1632464" y="1173455"/>
              <a:ext cx="1187356" cy="492443"/>
            </a:xfrm>
            <a:prstGeom prst="rect">
              <a:avLst/>
            </a:prstGeom>
            <a:noFill/>
          </p:spPr>
          <p:txBody>
            <a:bodyPr wrap="square" rtlCol="0">
              <a:spAutoFit/>
            </a:bodyPr>
            <a:lstStyle/>
            <a:p>
              <a:pPr algn="ctr"/>
              <a:r>
                <a:rPr lang="en-US" b="1" dirty="0">
                  <a:solidFill>
                    <a:srgbClr val="FFFFFF"/>
                  </a:solidFill>
                  <a:cs typeface="Segoe UI" panose="020B0502040204020203" pitchFamily="34" charset="0"/>
                </a:rPr>
                <a:t>RDA</a:t>
              </a:r>
            </a:p>
          </p:txBody>
        </p:sp>
        <p:sp>
          <p:nvSpPr>
            <p:cNvPr id="10" name="TextBox 9"/>
            <p:cNvSpPr txBox="1"/>
            <p:nvPr/>
          </p:nvSpPr>
          <p:spPr>
            <a:xfrm rot="1022296">
              <a:off x="2634068" y="1445771"/>
              <a:ext cx="1187356" cy="492443"/>
            </a:xfrm>
            <a:prstGeom prst="rect">
              <a:avLst/>
            </a:prstGeom>
            <a:noFill/>
          </p:spPr>
          <p:txBody>
            <a:bodyPr wrap="square" rtlCol="0">
              <a:spAutoFit/>
            </a:bodyPr>
            <a:lstStyle/>
            <a:p>
              <a:pPr algn="ctr"/>
              <a:r>
                <a:rPr lang="en-US" b="1" dirty="0">
                  <a:solidFill>
                    <a:srgbClr val="FFFFFF"/>
                  </a:solidFill>
                  <a:cs typeface="Segoe UI" panose="020B0502040204020203" pitchFamily="34" charset="0"/>
                </a:rPr>
                <a:t>Metro</a:t>
              </a:r>
            </a:p>
          </p:txBody>
        </p:sp>
        <p:sp>
          <p:nvSpPr>
            <p:cNvPr id="11" name="TextBox 10"/>
            <p:cNvSpPr txBox="1"/>
            <p:nvPr/>
          </p:nvSpPr>
          <p:spPr>
            <a:xfrm rot="20932764">
              <a:off x="1494240" y="1691296"/>
              <a:ext cx="1187356" cy="492443"/>
            </a:xfrm>
            <a:prstGeom prst="rect">
              <a:avLst/>
            </a:prstGeom>
            <a:noFill/>
          </p:spPr>
          <p:txBody>
            <a:bodyPr wrap="square" rtlCol="0">
              <a:spAutoFit/>
            </a:bodyPr>
            <a:lstStyle/>
            <a:p>
              <a:pPr algn="ctr"/>
              <a:r>
                <a:rPr lang="en-US" b="1" dirty="0">
                  <a:solidFill>
                    <a:srgbClr val="FFFFFF"/>
                  </a:solidFill>
                  <a:cs typeface="Segoe UI" panose="020B0502040204020203" pitchFamily="34" charset="0"/>
                </a:rPr>
                <a:t>ESDA</a:t>
              </a:r>
            </a:p>
          </p:txBody>
        </p:sp>
        <p:sp>
          <p:nvSpPr>
            <p:cNvPr id="12" name="TextBox 11"/>
            <p:cNvSpPr txBox="1"/>
            <p:nvPr/>
          </p:nvSpPr>
          <p:spPr>
            <a:xfrm rot="1022296">
              <a:off x="3735098" y="2436575"/>
              <a:ext cx="1187356" cy="492443"/>
            </a:xfrm>
            <a:prstGeom prst="rect">
              <a:avLst/>
            </a:prstGeom>
            <a:noFill/>
          </p:spPr>
          <p:txBody>
            <a:bodyPr wrap="square" rtlCol="0">
              <a:spAutoFit/>
            </a:bodyPr>
            <a:lstStyle/>
            <a:p>
              <a:pPr algn="ctr"/>
              <a:r>
                <a:rPr lang="en-US" b="1" dirty="0">
                  <a:solidFill>
                    <a:srgbClr val="FFFFFF"/>
                  </a:solidFill>
                  <a:cs typeface="Segoe UI" panose="020B0502040204020203" pitchFamily="34" charset="0"/>
                </a:rPr>
                <a:t>E3</a:t>
              </a:r>
            </a:p>
          </p:txBody>
        </p:sp>
        <p:sp>
          <p:nvSpPr>
            <p:cNvPr id="13" name="TextBox 12"/>
            <p:cNvSpPr txBox="1"/>
            <p:nvPr/>
          </p:nvSpPr>
          <p:spPr>
            <a:xfrm>
              <a:off x="2592488" y="2442432"/>
              <a:ext cx="1187356" cy="492443"/>
            </a:xfrm>
            <a:prstGeom prst="rect">
              <a:avLst/>
            </a:prstGeom>
            <a:noFill/>
          </p:spPr>
          <p:txBody>
            <a:bodyPr wrap="square" rtlCol="0">
              <a:spAutoFit/>
            </a:bodyPr>
            <a:lstStyle/>
            <a:p>
              <a:pPr algn="ctr"/>
              <a:r>
                <a:rPr lang="en-US" b="1" dirty="0">
                  <a:solidFill>
                    <a:srgbClr val="FFFFFF"/>
                  </a:solidFill>
                  <a:cs typeface="Segoe UI" panose="020B0502040204020203" pitchFamily="34" charset="0"/>
                </a:rPr>
                <a:t>Probe</a:t>
              </a:r>
            </a:p>
          </p:txBody>
        </p:sp>
        <p:sp>
          <p:nvSpPr>
            <p:cNvPr id="14" name="TextBox 13"/>
            <p:cNvSpPr txBox="1"/>
            <p:nvPr/>
          </p:nvSpPr>
          <p:spPr>
            <a:xfrm rot="21181756">
              <a:off x="4352402" y="1359553"/>
              <a:ext cx="1187356" cy="492443"/>
            </a:xfrm>
            <a:prstGeom prst="rect">
              <a:avLst/>
            </a:prstGeom>
            <a:noFill/>
          </p:spPr>
          <p:txBody>
            <a:bodyPr wrap="square" rtlCol="0">
              <a:spAutoFit/>
            </a:bodyPr>
            <a:lstStyle/>
            <a:p>
              <a:pPr algn="ctr"/>
              <a:r>
                <a:rPr lang="en-US" b="1" dirty="0">
                  <a:solidFill>
                    <a:srgbClr val="FFFFFF"/>
                  </a:solidFill>
                  <a:cs typeface="Segoe UI" panose="020B0502040204020203" pitchFamily="34" charset="0"/>
                </a:rPr>
                <a:t>WLR</a:t>
              </a:r>
            </a:p>
          </p:txBody>
        </p:sp>
        <p:sp>
          <p:nvSpPr>
            <p:cNvPr id="15" name="TextBox 14"/>
            <p:cNvSpPr txBox="1"/>
            <p:nvPr/>
          </p:nvSpPr>
          <p:spPr>
            <a:xfrm rot="1022296">
              <a:off x="1222520" y="2377508"/>
              <a:ext cx="1374885" cy="492443"/>
            </a:xfrm>
            <a:prstGeom prst="rect">
              <a:avLst/>
            </a:prstGeom>
            <a:noFill/>
          </p:spPr>
          <p:txBody>
            <a:bodyPr wrap="square" rtlCol="0">
              <a:spAutoFit/>
            </a:bodyPr>
            <a:lstStyle/>
            <a:p>
              <a:pPr algn="ctr"/>
              <a:r>
                <a:rPr lang="en-US" b="1" dirty="0">
                  <a:solidFill>
                    <a:srgbClr val="FFFFFF"/>
                  </a:solidFill>
                  <a:cs typeface="Segoe UI" panose="020B0502040204020203" pitchFamily="34" charset="0"/>
                </a:rPr>
                <a:t>PARAM</a:t>
              </a:r>
            </a:p>
          </p:txBody>
        </p:sp>
        <p:sp>
          <p:nvSpPr>
            <p:cNvPr id="16" name="TextBox 15"/>
            <p:cNvSpPr txBox="1"/>
            <p:nvPr/>
          </p:nvSpPr>
          <p:spPr>
            <a:xfrm>
              <a:off x="4101463" y="1857893"/>
              <a:ext cx="1187356" cy="861775"/>
            </a:xfrm>
            <a:prstGeom prst="rect">
              <a:avLst/>
            </a:prstGeom>
            <a:noFill/>
          </p:spPr>
          <p:txBody>
            <a:bodyPr wrap="square" rtlCol="0">
              <a:spAutoFit/>
            </a:bodyPr>
            <a:lstStyle/>
            <a:p>
              <a:pPr algn="ctr"/>
              <a:r>
                <a:rPr lang="en-US" b="1" dirty="0">
                  <a:solidFill>
                    <a:srgbClr val="FFFFFF"/>
                  </a:solidFill>
                  <a:cs typeface="Segoe UI" panose="020B0502040204020203" pitchFamily="34" charset="0"/>
                </a:rPr>
                <a:t>SIGMA</a:t>
              </a:r>
            </a:p>
          </p:txBody>
        </p:sp>
        <p:sp>
          <p:nvSpPr>
            <p:cNvPr id="17" name="TextBox 16"/>
            <p:cNvSpPr txBox="1"/>
            <p:nvPr/>
          </p:nvSpPr>
          <p:spPr>
            <a:xfrm rot="21300838">
              <a:off x="4615334" y="2451047"/>
              <a:ext cx="1187356" cy="492443"/>
            </a:xfrm>
            <a:prstGeom prst="rect">
              <a:avLst/>
            </a:prstGeom>
            <a:noFill/>
          </p:spPr>
          <p:txBody>
            <a:bodyPr wrap="square" rtlCol="0">
              <a:spAutoFit/>
            </a:bodyPr>
            <a:lstStyle/>
            <a:p>
              <a:pPr algn="ctr"/>
              <a:r>
                <a:rPr lang="en-US" b="1" dirty="0">
                  <a:solidFill>
                    <a:srgbClr val="FFFFFF"/>
                  </a:solidFill>
                  <a:cs typeface="Segoe UI" panose="020B0502040204020203" pitchFamily="34" charset="0"/>
                </a:rPr>
                <a:t>FD</a:t>
              </a:r>
            </a:p>
          </p:txBody>
        </p:sp>
        <p:sp>
          <p:nvSpPr>
            <p:cNvPr id="18" name="TextBox 17"/>
            <p:cNvSpPr txBox="1"/>
            <p:nvPr/>
          </p:nvSpPr>
          <p:spPr>
            <a:xfrm rot="1022296">
              <a:off x="2567962" y="1904345"/>
              <a:ext cx="1187356" cy="492443"/>
            </a:xfrm>
            <a:prstGeom prst="rect">
              <a:avLst/>
            </a:prstGeom>
            <a:noFill/>
          </p:spPr>
          <p:txBody>
            <a:bodyPr wrap="square" rtlCol="0">
              <a:spAutoFit/>
            </a:bodyPr>
            <a:lstStyle/>
            <a:p>
              <a:pPr algn="ctr"/>
              <a:r>
                <a:rPr lang="en-US" b="1" dirty="0">
                  <a:solidFill>
                    <a:srgbClr val="FFFFFF"/>
                  </a:solidFill>
                  <a:cs typeface="Segoe UI" panose="020B0502040204020203" pitchFamily="34" charset="0"/>
                </a:rPr>
                <a:t>BE</a:t>
              </a:r>
            </a:p>
          </p:txBody>
        </p:sp>
        <p:sp>
          <p:nvSpPr>
            <p:cNvPr id="19" name="TextBox 18"/>
            <p:cNvSpPr txBox="1"/>
            <p:nvPr/>
          </p:nvSpPr>
          <p:spPr>
            <a:xfrm rot="371881">
              <a:off x="3353680" y="1229575"/>
              <a:ext cx="1187356" cy="492443"/>
            </a:xfrm>
            <a:prstGeom prst="rect">
              <a:avLst/>
            </a:prstGeom>
            <a:noFill/>
          </p:spPr>
          <p:txBody>
            <a:bodyPr wrap="square" rtlCol="0">
              <a:spAutoFit/>
            </a:bodyPr>
            <a:lstStyle/>
            <a:p>
              <a:pPr algn="ctr"/>
              <a:r>
                <a:rPr lang="en-US" b="1" dirty="0">
                  <a:solidFill>
                    <a:srgbClr val="FFFFFF"/>
                  </a:solidFill>
                  <a:cs typeface="Segoe UI" panose="020B0502040204020203" pitchFamily="34" charset="0"/>
                </a:rPr>
                <a:t>WLB</a:t>
              </a:r>
            </a:p>
          </p:txBody>
        </p:sp>
        <p:cxnSp>
          <p:nvCxnSpPr>
            <p:cNvPr id="20" name="Straight Connector 19"/>
            <p:cNvCxnSpPr>
              <a:endCxn id="15" idx="0"/>
            </p:cNvCxnSpPr>
            <p:nvPr/>
          </p:nvCxnSpPr>
          <p:spPr>
            <a:xfrm flipH="1">
              <a:off x="1982108" y="1625307"/>
              <a:ext cx="235524" cy="7630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2"/>
            </p:cNvCxnSpPr>
            <p:nvPr/>
          </p:nvCxnSpPr>
          <p:spPr>
            <a:xfrm>
              <a:off x="4975962" y="1850176"/>
              <a:ext cx="110827" cy="59225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023897" y="1843964"/>
              <a:ext cx="914424" cy="64671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384853" y="1693503"/>
              <a:ext cx="524936" cy="8445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08101" y="1589137"/>
              <a:ext cx="1746378" cy="5540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08986" y="1857237"/>
              <a:ext cx="990829" cy="63595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389450" y="1762770"/>
              <a:ext cx="1057841" cy="45275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259995" y="2285381"/>
              <a:ext cx="678326" cy="2684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Content Placeholder 2"/>
          <p:cNvSpPr txBox="1">
            <a:spLocks/>
          </p:cNvSpPr>
          <p:nvPr/>
        </p:nvSpPr>
        <p:spPr>
          <a:xfrm>
            <a:off x="4738443" y="904003"/>
            <a:ext cx="3100250" cy="1992298"/>
          </a:xfrm>
          <a:prstGeom prst="rect">
            <a:avLst/>
          </a:prstGeom>
        </p:spPr>
        <p:txBody>
          <a:bodyPr vert="horz" lIns="0" tIns="0" rIns="0" bIns="0" rtlCol="0">
            <a:normAutofit fontScale="85000" lnSpcReduction="20000"/>
          </a:bodyPr>
          <a:lst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231760" lvl="1" indent="0">
              <a:buNone/>
            </a:pPr>
            <a:r>
              <a:rPr lang="en-US" sz="1350" b="1" dirty="0"/>
              <a:t>Data Vault Added Strengths</a:t>
            </a:r>
          </a:p>
          <a:p>
            <a:pPr lvl="1"/>
            <a:r>
              <a:rPr lang="en-US" sz="1350" b="1" dirty="0"/>
              <a:t>Iterative</a:t>
            </a:r>
            <a:r>
              <a:rPr lang="en-US" sz="1350" dirty="0"/>
              <a:t> </a:t>
            </a:r>
          </a:p>
          <a:p>
            <a:pPr lvl="2"/>
            <a:r>
              <a:rPr lang="en-US" sz="1200" dirty="0"/>
              <a:t>Supports Agile Development</a:t>
            </a:r>
          </a:p>
          <a:p>
            <a:pPr lvl="1"/>
            <a:r>
              <a:rPr lang="en-US" sz="1350" dirty="0"/>
              <a:t>Business Process Focused </a:t>
            </a:r>
          </a:p>
          <a:p>
            <a:pPr lvl="2"/>
            <a:r>
              <a:rPr lang="en-US" sz="1200" dirty="0"/>
              <a:t>Rules Applied</a:t>
            </a:r>
          </a:p>
          <a:p>
            <a:pPr lvl="1"/>
            <a:r>
              <a:rPr lang="en-US" sz="1350" dirty="0"/>
              <a:t>Virtualized Presentation </a:t>
            </a:r>
          </a:p>
          <a:p>
            <a:pPr lvl="2"/>
            <a:r>
              <a:rPr lang="en-US" sz="1200" dirty="0"/>
              <a:t>Low latency</a:t>
            </a:r>
          </a:p>
          <a:p>
            <a:pPr lvl="2"/>
            <a:r>
              <a:rPr lang="en-US" sz="1200" dirty="0"/>
              <a:t>Change-able</a:t>
            </a:r>
          </a:p>
          <a:p>
            <a:pPr marL="231760" lvl="1" indent="0">
              <a:buNone/>
            </a:pPr>
            <a:endParaRPr lang="en-US" sz="1350" dirty="0"/>
          </a:p>
          <a:p>
            <a:pPr marL="231760" lvl="1" indent="0">
              <a:buNone/>
            </a:pPr>
            <a:endParaRPr lang="en-US" sz="1350" dirty="0"/>
          </a:p>
          <a:p>
            <a:pPr marL="231760" lvl="1" indent="0">
              <a:buNone/>
            </a:pPr>
            <a:endParaRPr lang="en-US" sz="1500" dirty="0"/>
          </a:p>
          <a:p>
            <a:pPr lvl="1"/>
            <a:endParaRPr lang="en-US" sz="1500" dirty="0"/>
          </a:p>
        </p:txBody>
      </p:sp>
    </p:spTree>
    <p:extLst>
      <p:ext uri="{BB962C8B-B14F-4D97-AF65-F5344CB8AC3E}">
        <p14:creationId xmlns:p14="http://schemas.microsoft.com/office/powerpoint/2010/main" val="129330881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Micron – Who we are</a:t>
            </a:r>
          </a:p>
        </p:txBody>
      </p:sp>
      <p:sp>
        <p:nvSpPr>
          <p:cNvPr id="7" name="Text Placeholder 6"/>
          <p:cNvSpPr>
            <a:spLocks noGrp="1"/>
          </p:cNvSpPr>
          <p:nvPr>
            <p:ph type="body" sz="quarter" idx="14"/>
          </p:nvPr>
        </p:nvSpPr>
        <p:spPr>
          <a:xfrm>
            <a:off x="-1344385" y="349618"/>
            <a:ext cx="1039586" cy="2083442"/>
          </a:xfrm>
        </p:spPr>
        <p:txBody>
          <a:bodyPr/>
          <a:lstStyle/>
          <a:p>
            <a:endParaRPr lang="en-US" dirty="0"/>
          </a:p>
        </p:txBody>
      </p:sp>
      <p:sp>
        <p:nvSpPr>
          <p:cNvPr id="9" name="TextBox 8"/>
          <p:cNvSpPr txBox="1"/>
          <p:nvPr/>
        </p:nvSpPr>
        <p:spPr>
          <a:xfrm>
            <a:off x="69327" y="1041721"/>
            <a:ext cx="3505146" cy="3647152"/>
          </a:xfrm>
          <a:prstGeom prst="rect">
            <a:avLst/>
          </a:prstGeom>
          <a:noFill/>
        </p:spPr>
        <p:txBody>
          <a:bodyPr wrap="square" rtlCol="0">
            <a:spAutoFit/>
          </a:bodyPr>
          <a:lstStyle/>
          <a:p>
            <a:r>
              <a:rPr lang="en-US" sz="2100" b="1" dirty="0"/>
              <a:t>Mike Magalsky</a:t>
            </a:r>
          </a:p>
          <a:p>
            <a:r>
              <a:rPr lang="en-US" sz="2100" i="1" dirty="0"/>
              <a:t>Enterprise Data Architects</a:t>
            </a:r>
          </a:p>
          <a:p>
            <a:endParaRPr lang="en-US" sz="2100" i="1" dirty="0"/>
          </a:p>
          <a:p>
            <a:r>
              <a:rPr lang="en-US" sz="2100" b="1" dirty="0"/>
              <a:t>Micron Technology, Inc.</a:t>
            </a:r>
          </a:p>
          <a:p>
            <a:r>
              <a:rPr lang="en-US" sz="2100" dirty="0"/>
              <a:t>Boise, ID</a:t>
            </a:r>
          </a:p>
          <a:p>
            <a:endParaRPr lang="en-US" sz="2100" dirty="0"/>
          </a:p>
          <a:p>
            <a:r>
              <a:rPr lang="en-US" sz="2100" b="1" dirty="0"/>
              <a:t>Innovation</a:t>
            </a:r>
            <a:r>
              <a:rPr lang="en-US" sz="2100" dirty="0"/>
              <a:t> </a:t>
            </a:r>
          </a:p>
          <a:p>
            <a:r>
              <a:rPr lang="en-US" sz="2100" dirty="0"/>
              <a:t>   - it’s in our DNA</a:t>
            </a:r>
          </a:p>
          <a:p>
            <a:endParaRPr lang="en-US" sz="2100" dirty="0"/>
          </a:p>
          <a:p>
            <a:endParaRPr lang="en-US" sz="21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9787" y="1015202"/>
            <a:ext cx="5079671" cy="3628633"/>
          </a:xfrm>
          <a:prstGeom prst="rect">
            <a:avLst/>
          </a:prstGeom>
        </p:spPr>
      </p:pic>
    </p:spTree>
    <p:extLst>
      <p:ext uri="{BB962C8B-B14F-4D97-AF65-F5344CB8AC3E}">
        <p14:creationId xmlns:p14="http://schemas.microsoft.com/office/powerpoint/2010/main" val="3027623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829258" y="1051856"/>
            <a:ext cx="5975071" cy="2873935"/>
            <a:chOff x="1249115" y="1434723"/>
            <a:chExt cx="7966761" cy="3831913"/>
          </a:xfrm>
        </p:grpSpPr>
        <p:sp>
          <p:nvSpPr>
            <p:cNvPr id="3" name="Rectangle 2"/>
            <p:cNvSpPr/>
            <p:nvPr/>
          </p:nvSpPr>
          <p:spPr>
            <a:xfrm>
              <a:off x="1249115" y="1434723"/>
              <a:ext cx="7966761" cy="3831913"/>
            </a:xfrm>
            <a:prstGeom prst="rect">
              <a:avLst/>
            </a:prstGeom>
            <a:ln w="12700"/>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2"/>
                </a:solidFill>
                <a:latin typeface="Segoe UI" panose="020B0502040204020203" pitchFamily="34" charset="0"/>
                <a:cs typeface="Segoe UI" panose="020B0502040204020203" pitchFamily="34" charset="0"/>
              </a:endParaRPr>
            </a:p>
          </p:txBody>
        </p:sp>
        <p:cxnSp>
          <p:nvCxnSpPr>
            <p:cNvPr id="39" name="Straight Connector 38"/>
            <p:cNvCxnSpPr/>
            <p:nvPr/>
          </p:nvCxnSpPr>
          <p:spPr>
            <a:xfrm>
              <a:off x="2660563" y="1441004"/>
              <a:ext cx="0" cy="3822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084142" y="1441004"/>
              <a:ext cx="0" cy="3822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081033" y="1443296"/>
              <a:ext cx="0" cy="3822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784904" y="1443296"/>
              <a:ext cx="0" cy="382294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5" name="Rectangle 94"/>
          <p:cNvSpPr/>
          <p:nvPr/>
        </p:nvSpPr>
        <p:spPr>
          <a:xfrm>
            <a:off x="829258" y="1086523"/>
            <a:ext cx="1049645" cy="2865489"/>
          </a:xfrm>
          <a:prstGeom prst="rect">
            <a:avLst/>
          </a:prstGeom>
          <a:gradFill flip="none" rotWithShape="1">
            <a:gsLst>
              <a:gs pos="0">
                <a:schemeClr val="bg1">
                  <a:lumMod val="50000"/>
                </a:schemeClr>
              </a:gs>
              <a:gs pos="64000">
                <a:schemeClr val="bg1">
                  <a:lumMod val="75000"/>
                </a:schemeClr>
              </a:gs>
              <a:gs pos="89000">
                <a:schemeClr val="bg1">
                  <a:lumMod val="85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672958" y="185193"/>
            <a:ext cx="7781927" cy="470399"/>
          </a:xfrm>
        </p:spPr>
        <p:txBody>
          <a:bodyPr/>
          <a:lstStyle/>
          <a:p>
            <a:r>
              <a:rPr lang="en-US" dirty="0"/>
              <a:t>Micron Data Warehouse Logical Architecture</a:t>
            </a:r>
          </a:p>
        </p:txBody>
      </p:sp>
      <p:sp>
        <p:nvSpPr>
          <p:cNvPr id="7" name="Text Placeholder 6"/>
          <p:cNvSpPr>
            <a:spLocks noGrp="1"/>
          </p:cNvSpPr>
          <p:nvPr>
            <p:ph type="body" sz="quarter" idx="14"/>
          </p:nvPr>
        </p:nvSpPr>
        <p:spPr/>
        <p:txBody>
          <a:bodyPr/>
          <a:lstStyle/>
          <a:p>
            <a:endParaRPr lang="en-US"/>
          </a:p>
        </p:txBody>
      </p:sp>
      <p:sp>
        <p:nvSpPr>
          <p:cNvPr id="52" name="Rectangle 51"/>
          <p:cNvSpPr/>
          <p:nvPr/>
        </p:nvSpPr>
        <p:spPr>
          <a:xfrm>
            <a:off x="2167015" y="2192052"/>
            <a:ext cx="513492" cy="346679"/>
          </a:xfrm>
          <a:prstGeom prst="rect">
            <a:avLst/>
          </a:prstGeom>
          <a:gradFill flip="none" rotWithShape="1">
            <a:gsLst>
              <a:gs pos="0">
                <a:schemeClr val="accent6">
                  <a:lumMod val="67000"/>
                </a:schemeClr>
              </a:gs>
              <a:gs pos="100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solidFill>
                  <a:schemeClr val="tx2"/>
                </a:solidFill>
                <a:latin typeface="Segoe UI" panose="020B0502040204020203" pitchFamily="34" charset="0"/>
                <a:cs typeface="Segoe UI" panose="020B0502040204020203" pitchFamily="34" charset="0"/>
              </a:rPr>
              <a:t>Stage</a:t>
            </a:r>
          </a:p>
        </p:txBody>
      </p:sp>
      <p:sp>
        <p:nvSpPr>
          <p:cNvPr id="53" name="Rectangle 52"/>
          <p:cNvSpPr/>
          <p:nvPr/>
        </p:nvSpPr>
        <p:spPr>
          <a:xfrm>
            <a:off x="2024102" y="2893509"/>
            <a:ext cx="803807" cy="525028"/>
          </a:xfrm>
          <a:prstGeom prst="rect">
            <a:avLst/>
          </a:prstGeom>
          <a:gradFill>
            <a:gsLst>
              <a:gs pos="0">
                <a:schemeClr val="accent2">
                  <a:shade val="51000"/>
                  <a:satMod val="130000"/>
                </a:schemeClr>
              </a:gs>
              <a:gs pos="54000">
                <a:schemeClr val="accent2">
                  <a:shade val="93000"/>
                  <a:satMod val="130000"/>
                </a:schemeClr>
              </a:gs>
              <a:gs pos="100000">
                <a:schemeClr val="accent2">
                  <a:lumMod val="40000"/>
                  <a:lumOff val="60000"/>
                </a:schemeClr>
              </a:gs>
            </a:gsLst>
          </a:gra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b="1" dirty="0">
                <a:solidFill>
                  <a:schemeClr val="bg1"/>
                </a:solidFill>
                <a:latin typeface="Segoe UI" panose="020B0502040204020203" pitchFamily="34" charset="0"/>
                <a:cs typeface="Segoe UI" panose="020B0502040204020203" pitchFamily="34" charset="0"/>
              </a:rPr>
              <a:t>ODS</a:t>
            </a:r>
          </a:p>
        </p:txBody>
      </p:sp>
      <p:sp>
        <p:nvSpPr>
          <p:cNvPr id="56" name="Oval 55"/>
          <p:cNvSpPr/>
          <p:nvPr/>
        </p:nvSpPr>
        <p:spPr>
          <a:xfrm>
            <a:off x="3330349" y="3223951"/>
            <a:ext cx="1103763" cy="579269"/>
          </a:xfrm>
          <a:prstGeom prst="ellipse">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chemeClr val="tx2"/>
                </a:solidFill>
                <a:latin typeface="Segoe UI" panose="020B0502040204020203" pitchFamily="34" charset="0"/>
                <a:cs typeface="Segoe UI" panose="020B0502040204020203" pitchFamily="34" charset="0"/>
              </a:rPr>
              <a:t>Business Rules</a:t>
            </a:r>
          </a:p>
        </p:txBody>
      </p:sp>
      <p:sp>
        <p:nvSpPr>
          <p:cNvPr id="54" name="Rectangle 53"/>
          <p:cNvSpPr/>
          <p:nvPr/>
        </p:nvSpPr>
        <p:spPr>
          <a:xfrm>
            <a:off x="3166354" y="1513354"/>
            <a:ext cx="828677" cy="776399"/>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gra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solidFill>
                  <a:schemeClr val="tx2"/>
                </a:solidFill>
                <a:latin typeface="Segoe UI" panose="020B0502040204020203" pitchFamily="34" charset="0"/>
                <a:cs typeface="Segoe UI" panose="020B0502040204020203" pitchFamily="34" charset="0"/>
              </a:rPr>
              <a:t>Raw Data Vault</a:t>
            </a:r>
          </a:p>
        </p:txBody>
      </p:sp>
      <p:sp>
        <p:nvSpPr>
          <p:cNvPr id="55" name="Rectangle 54"/>
          <p:cNvSpPr/>
          <p:nvPr/>
        </p:nvSpPr>
        <p:spPr>
          <a:xfrm>
            <a:off x="3341393" y="2523412"/>
            <a:ext cx="886494" cy="81097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b="1" dirty="0">
                <a:solidFill>
                  <a:schemeClr val="bg1"/>
                </a:solidFill>
                <a:latin typeface="Segoe UI" panose="020B0502040204020203" pitchFamily="34" charset="0"/>
                <a:cs typeface="Segoe UI" panose="020B0502040204020203" pitchFamily="34" charset="0"/>
              </a:rPr>
              <a:t>Business Data Vault</a:t>
            </a:r>
          </a:p>
        </p:txBody>
      </p:sp>
      <p:grpSp>
        <p:nvGrpSpPr>
          <p:cNvPr id="105" name="Group 104"/>
          <p:cNvGrpSpPr/>
          <p:nvPr/>
        </p:nvGrpSpPr>
        <p:grpSpPr>
          <a:xfrm>
            <a:off x="4556334" y="1637214"/>
            <a:ext cx="485790" cy="1768886"/>
            <a:chOff x="6033025" y="2376361"/>
            <a:chExt cx="647720" cy="2358515"/>
          </a:xfrm>
        </p:grpSpPr>
        <p:sp>
          <p:nvSpPr>
            <p:cNvPr id="57" name="Rectangle 56"/>
            <p:cNvSpPr/>
            <p:nvPr/>
          </p:nvSpPr>
          <p:spPr>
            <a:xfrm>
              <a:off x="6033025" y="2376361"/>
              <a:ext cx="637533" cy="502090"/>
            </a:xfrm>
            <a:prstGeom prst="rect">
              <a:avLst/>
            </a:prstGeom>
            <a:gradFill>
              <a:gsLst>
                <a:gs pos="0">
                  <a:schemeClr val="accent5">
                    <a:lumMod val="50000"/>
                  </a:schemeClr>
                </a:gs>
                <a:gs pos="100000">
                  <a:schemeClr val="accent5">
                    <a:shade val="93000"/>
                    <a:satMod val="130000"/>
                  </a:schemeClr>
                </a:gs>
                <a:gs pos="100000">
                  <a:schemeClr val="accent5">
                    <a:lumMod val="75000"/>
                  </a:schemeClr>
                </a:gs>
              </a:gsLst>
            </a:gradFill>
            <a:ln>
              <a:no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solidFill>
                    <a:schemeClr val="bg1"/>
                  </a:solidFill>
                  <a:latin typeface="Segoe UI" panose="020B0502040204020203" pitchFamily="34" charset="0"/>
                  <a:cs typeface="Segoe UI" panose="020B0502040204020203" pitchFamily="34" charset="0"/>
                </a:rPr>
                <a:t>Data</a:t>
              </a:r>
            </a:p>
            <a:p>
              <a:pPr algn="ctr"/>
              <a:r>
                <a:rPr lang="en-US" sz="900" b="1" dirty="0">
                  <a:solidFill>
                    <a:schemeClr val="bg1"/>
                  </a:solidFill>
                  <a:latin typeface="Segoe UI" panose="020B0502040204020203" pitchFamily="34" charset="0"/>
                  <a:cs typeface="Segoe UI" panose="020B0502040204020203" pitchFamily="34" charset="0"/>
                </a:rPr>
                <a:t>Mart</a:t>
              </a:r>
            </a:p>
          </p:txBody>
        </p:sp>
        <p:sp>
          <p:nvSpPr>
            <p:cNvPr id="58" name="Rectangle 57"/>
            <p:cNvSpPr/>
            <p:nvPr/>
          </p:nvSpPr>
          <p:spPr>
            <a:xfrm>
              <a:off x="6033026" y="2995369"/>
              <a:ext cx="637533" cy="502090"/>
            </a:xfrm>
            <a:prstGeom prst="rect">
              <a:avLst/>
            </a:prstGeom>
            <a:gradFill>
              <a:gsLst>
                <a:gs pos="0">
                  <a:schemeClr val="accent5">
                    <a:lumMod val="50000"/>
                  </a:schemeClr>
                </a:gs>
                <a:gs pos="100000">
                  <a:schemeClr val="accent5">
                    <a:shade val="93000"/>
                    <a:satMod val="130000"/>
                  </a:schemeClr>
                </a:gs>
                <a:gs pos="100000">
                  <a:schemeClr val="accent5">
                    <a:lumMod val="75000"/>
                  </a:schemeClr>
                </a:gs>
              </a:gsLst>
            </a:gradFill>
            <a:ln>
              <a:no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solidFill>
                    <a:schemeClr val="bg1"/>
                  </a:solidFill>
                  <a:latin typeface="Segoe UI" panose="020B0502040204020203" pitchFamily="34" charset="0"/>
                  <a:cs typeface="Segoe UI" panose="020B0502040204020203" pitchFamily="34" charset="0"/>
                </a:rPr>
                <a:t>Data</a:t>
              </a:r>
            </a:p>
            <a:p>
              <a:pPr algn="ctr"/>
              <a:r>
                <a:rPr lang="en-US" sz="900" b="1" dirty="0">
                  <a:solidFill>
                    <a:schemeClr val="bg1"/>
                  </a:solidFill>
                  <a:latin typeface="Segoe UI" panose="020B0502040204020203" pitchFamily="34" charset="0"/>
                  <a:cs typeface="Segoe UI" panose="020B0502040204020203" pitchFamily="34" charset="0"/>
                </a:rPr>
                <a:t>Mart</a:t>
              </a:r>
            </a:p>
          </p:txBody>
        </p:sp>
        <p:sp>
          <p:nvSpPr>
            <p:cNvPr id="59" name="Rectangle 58"/>
            <p:cNvSpPr/>
            <p:nvPr/>
          </p:nvSpPr>
          <p:spPr>
            <a:xfrm>
              <a:off x="6043141" y="3614377"/>
              <a:ext cx="637533" cy="502090"/>
            </a:xfrm>
            <a:prstGeom prst="rect">
              <a:avLst/>
            </a:prstGeom>
            <a:gradFill>
              <a:gsLst>
                <a:gs pos="0">
                  <a:schemeClr val="accent5">
                    <a:lumMod val="50000"/>
                  </a:schemeClr>
                </a:gs>
                <a:gs pos="100000">
                  <a:schemeClr val="accent5">
                    <a:shade val="93000"/>
                    <a:satMod val="130000"/>
                  </a:schemeClr>
                </a:gs>
                <a:gs pos="100000">
                  <a:schemeClr val="accent5">
                    <a:lumMod val="75000"/>
                  </a:schemeClr>
                </a:gs>
              </a:gsLst>
            </a:gradFill>
            <a:ln>
              <a:no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solidFill>
                    <a:schemeClr val="bg1"/>
                  </a:solidFill>
                  <a:latin typeface="Segoe UI" panose="020B0502040204020203" pitchFamily="34" charset="0"/>
                  <a:cs typeface="Segoe UI" panose="020B0502040204020203" pitchFamily="34" charset="0"/>
                </a:rPr>
                <a:t>Data</a:t>
              </a:r>
            </a:p>
            <a:p>
              <a:pPr algn="ctr"/>
              <a:r>
                <a:rPr lang="en-US" sz="900" b="1" dirty="0">
                  <a:solidFill>
                    <a:schemeClr val="bg1"/>
                  </a:solidFill>
                  <a:latin typeface="Segoe UI" panose="020B0502040204020203" pitchFamily="34" charset="0"/>
                  <a:cs typeface="Segoe UI" panose="020B0502040204020203" pitchFamily="34" charset="0"/>
                </a:rPr>
                <a:t>Mart</a:t>
              </a:r>
            </a:p>
          </p:txBody>
        </p:sp>
        <p:sp>
          <p:nvSpPr>
            <p:cNvPr id="60" name="Rectangle 59"/>
            <p:cNvSpPr/>
            <p:nvPr/>
          </p:nvSpPr>
          <p:spPr>
            <a:xfrm>
              <a:off x="6043212" y="4232786"/>
              <a:ext cx="637533" cy="502090"/>
            </a:xfrm>
            <a:prstGeom prst="rect">
              <a:avLst/>
            </a:prstGeom>
            <a:gradFill>
              <a:gsLst>
                <a:gs pos="0">
                  <a:schemeClr val="accent5">
                    <a:lumMod val="50000"/>
                  </a:schemeClr>
                </a:gs>
                <a:gs pos="100000">
                  <a:schemeClr val="accent5">
                    <a:shade val="93000"/>
                    <a:satMod val="130000"/>
                  </a:schemeClr>
                </a:gs>
                <a:gs pos="100000">
                  <a:schemeClr val="accent5">
                    <a:lumMod val="75000"/>
                  </a:schemeClr>
                </a:gs>
              </a:gsLst>
            </a:gradFill>
            <a:ln>
              <a:no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solidFill>
                    <a:schemeClr val="bg1"/>
                  </a:solidFill>
                  <a:latin typeface="Segoe UI" panose="020B0502040204020203" pitchFamily="34" charset="0"/>
                  <a:cs typeface="Segoe UI" panose="020B0502040204020203" pitchFamily="34" charset="0"/>
                </a:rPr>
                <a:t>Data</a:t>
              </a:r>
            </a:p>
            <a:p>
              <a:pPr algn="ctr"/>
              <a:r>
                <a:rPr lang="en-US" sz="900" b="1" dirty="0">
                  <a:solidFill>
                    <a:schemeClr val="bg1"/>
                  </a:solidFill>
                  <a:latin typeface="Segoe UI" panose="020B0502040204020203" pitchFamily="34" charset="0"/>
                  <a:cs typeface="Segoe UI" panose="020B0502040204020203" pitchFamily="34" charset="0"/>
                </a:rPr>
                <a:t>Mart</a:t>
              </a:r>
            </a:p>
          </p:txBody>
        </p:sp>
      </p:grpSp>
      <p:grpSp>
        <p:nvGrpSpPr>
          <p:cNvPr id="92" name="Group 91"/>
          <p:cNvGrpSpPr/>
          <p:nvPr/>
        </p:nvGrpSpPr>
        <p:grpSpPr>
          <a:xfrm>
            <a:off x="950873" y="1550034"/>
            <a:ext cx="649914" cy="2034631"/>
            <a:chOff x="1185984" y="1798277"/>
            <a:chExt cx="866552" cy="2712841"/>
          </a:xfrm>
        </p:grpSpPr>
        <p:sp>
          <p:nvSpPr>
            <p:cNvPr id="86" name="Rectangle 85"/>
            <p:cNvSpPr/>
            <p:nvPr/>
          </p:nvSpPr>
          <p:spPr>
            <a:xfrm>
              <a:off x="1185984" y="1798277"/>
              <a:ext cx="866551" cy="46223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solidFill>
                    <a:schemeClr val="tx2"/>
                  </a:solidFill>
                  <a:latin typeface="Segoe UI" panose="020B0502040204020203" pitchFamily="34" charset="0"/>
                  <a:cs typeface="Segoe UI" panose="020B0502040204020203" pitchFamily="34" charset="0"/>
                </a:rPr>
                <a:t>ERP</a:t>
              </a:r>
            </a:p>
          </p:txBody>
        </p:sp>
        <p:sp>
          <p:nvSpPr>
            <p:cNvPr id="87" name="Rectangle 86"/>
            <p:cNvSpPr/>
            <p:nvPr/>
          </p:nvSpPr>
          <p:spPr>
            <a:xfrm>
              <a:off x="1185985" y="2346217"/>
              <a:ext cx="866551" cy="46223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solidFill>
                    <a:schemeClr val="tx2"/>
                  </a:solidFill>
                  <a:latin typeface="Segoe UI" panose="020B0502040204020203" pitchFamily="34" charset="0"/>
                  <a:cs typeface="Segoe UI" panose="020B0502040204020203" pitchFamily="34" charset="0"/>
                </a:rPr>
                <a:t>Finance</a:t>
              </a:r>
            </a:p>
          </p:txBody>
        </p:sp>
        <p:sp>
          <p:nvSpPr>
            <p:cNvPr id="88" name="Rectangle 87"/>
            <p:cNvSpPr/>
            <p:nvPr/>
          </p:nvSpPr>
          <p:spPr>
            <a:xfrm>
              <a:off x="1185985" y="2894157"/>
              <a:ext cx="866551" cy="46223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solidFill>
                    <a:schemeClr val="tx2"/>
                  </a:solidFill>
                  <a:latin typeface="Segoe UI" panose="020B0502040204020203" pitchFamily="34" charset="0"/>
                  <a:cs typeface="Segoe UI" panose="020B0502040204020203" pitchFamily="34" charset="0"/>
                </a:rPr>
                <a:t>Sales</a:t>
              </a:r>
            </a:p>
          </p:txBody>
        </p:sp>
        <p:sp>
          <p:nvSpPr>
            <p:cNvPr id="89" name="Rectangle 88"/>
            <p:cNvSpPr/>
            <p:nvPr/>
          </p:nvSpPr>
          <p:spPr>
            <a:xfrm>
              <a:off x="1185985" y="3442097"/>
              <a:ext cx="866551" cy="46223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solidFill>
                    <a:schemeClr val="tx2"/>
                  </a:solidFill>
                  <a:latin typeface="Segoe UI" panose="020B0502040204020203" pitchFamily="34" charset="0"/>
                  <a:cs typeface="Segoe UI" panose="020B0502040204020203" pitchFamily="34" charset="0"/>
                </a:rPr>
                <a:t>HR</a:t>
              </a:r>
            </a:p>
          </p:txBody>
        </p:sp>
        <p:sp>
          <p:nvSpPr>
            <p:cNvPr id="91" name="Rectangle 90"/>
            <p:cNvSpPr/>
            <p:nvPr/>
          </p:nvSpPr>
          <p:spPr>
            <a:xfrm>
              <a:off x="1185985" y="4048879"/>
              <a:ext cx="866551" cy="46223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solidFill>
                    <a:schemeClr val="tx2"/>
                  </a:solidFill>
                  <a:latin typeface="Segoe UI" panose="020B0502040204020203" pitchFamily="34" charset="0"/>
                  <a:cs typeface="Segoe UI" panose="020B0502040204020203" pitchFamily="34" charset="0"/>
                </a:rPr>
                <a:t>Etc.</a:t>
              </a:r>
            </a:p>
          </p:txBody>
        </p:sp>
      </p:grpSp>
      <p:sp>
        <p:nvSpPr>
          <p:cNvPr id="98" name="TextBox 97"/>
          <p:cNvSpPr txBox="1"/>
          <p:nvPr/>
        </p:nvSpPr>
        <p:spPr>
          <a:xfrm>
            <a:off x="879874" y="1131562"/>
            <a:ext cx="796041" cy="300082"/>
          </a:xfrm>
          <a:prstGeom prst="rect">
            <a:avLst/>
          </a:prstGeom>
          <a:noFill/>
        </p:spPr>
        <p:txBody>
          <a:bodyPr wrap="square" rtlCol="0">
            <a:spAutoFit/>
          </a:bodyPr>
          <a:lstStyle/>
          <a:p>
            <a:pPr algn="ctr"/>
            <a:r>
              <a:rPr lang="en-US" sz="1350" b="1" dirty="0">
                <a:solidFill>
                  <a:schemeClr val="tx2">
                    <a:lumMod val="75000"/>
                    <a:lumOff val="25000"/>
                  </a:schemeClr>
                </a:solidFill>
                <a:latin typeface="Segoe UI" panose="020B0502040204020203" pitchFamily="34" charset="0"/>
                <a:cs typeface="Segoe UI" panose="020B0502040204020203" pitchFamily="34" charset="0"/>
              </a:rPr>
              <a:t>Source</a:t>
            </a:r>
          </a:p>
        </p:txBody>
      </p:sp>
      <p:sp>
        <p:nvSpPr>
          <p:cNvPr id="99" name="TextBox 98"/>
          <p:cNvSpPr txBox="1"/>
          <p:nvPr/>
        </p:nvSpPr>
        <p:spPr>
          <a:xfrm>
            <a:off x="5671200" y="1114807"/>
            <a:ext cx="1223474" cy="300082"/>
          </a:xfrm>
          <a:prstGeom prst="rect">
            <a:avLst/>
          </a:prstGeom>
          <a:noFill/>
        </p:spPr>
        <p:txBody>
          <a:bodyPr wrap="square" rtlCol="0">
            <a:spAutoFit/>
          </a:bodyPr>
          <a:lstStyle/>
          <a:p>
            <a:r>
              <a:rPr lang="en-US" sz="1350" b="1" dirty="0">
                <a:solidFill>
                  <a:schemeClr val="tx2">
                    <a:lumMod val="75000"/>
                    <a:lumOff val="25000"/>
                  </a:schemeClr>
                </a:solidFill>
                <a:latin typeface="Segoe UI" panose="020B0502040204020203" pitchFamily="34" charset="0"/>
                <a:cs typeface="Segoe UI" panose="020B0502040204020203" pitchFamily="34" charset="0"/>
              </a:rPr>
              <a:t>Visualization</a:t>
            </a:r>
          </a:p>
        </p:txBody>
      </p:sp>
      <p:sp>
        <p:nvSpPr>
          <p:cNvPr id="100" name="TextBox 99"/>
          <p:cNvSpPr txBox="1"/>
          <p:nvPr/>
        </p:nvSpPr>
        <p:spPr>
          <a:xfrm>
            <a:off x="4477195" y="1124063"/>
            <a:ext cx="1207415" cy="300082"/>
          </a:xfrm>
          <a:prstGeom prst="rect">
            <a:avLst/>
          </a:prstGeom>
          <a:noFill/>
        </p:spPr>
        <p:txBody>
          <a:bodyPr wrap="square" rtlCol="0">
            <a:spAutoFit/>
          </a:bodyPr>
          <a:lstStyle/>
          <a:p>
            <a:pPr algn="ctr"/>
            <a:r>
              <a:rPr lang="en-US" sz="1350" b="1" dirty="0">
                <a:solidFill>
                  <a:schemeClr val="tx2">
                    <a:lumMod val="75000"/>
                    <a:lumOff val="25000"/>
                  </a:schemeClr>
                </a:solidFill>
                <a:latin typeface="Segoe UI" panose="020B0502040204020203" pitchFamily="34" charset="0"/>
                <a:cs typeface="Segoe UI" panose="020B0502040204020203" pitchFamily="34" charset="0"/>
              </a:rPr>
              <a:t>Presentation</a:t>
            </a:r>
          </a:p>
        </p:txBody>
      </p:sp>
      <p:sp>
        <p:nvSpPr>
          <p:cNvPr id="101" name="TextBox 100"/>
          <p:cNvSpPr txBox="1"/>
          <p:nvPr/>
        </p:nvSpPr>
        <p:spPr>
          <a:xfrm>
            <a:off x="2968945" y="1062959"/>
            <a:ext cx="1474477" cy="507831"/>
          </a:xfrm>
          <a:prstGeom prst="rect">
            <a:avLst/>
          </a:prstGeom>
          <a:noFill/>
        </p:spPr>
        <p:txBody>
          <a:bodyPr wrap="square" rtlCol="0">
            <a:spAutoFit/>
          </a:bodyPr>
          <a:lstStyle/>
          <a:p>
            <a:pPr algn="ctr"/>
            <a:r>
              <a:rPr lang="en-US" sz="1350" b="1" dirty="0">
                <a:solidFill>
                  <a:schemeClr val="tx2">
                    <a:lumMod val="75000"/>
                    <a:lumOff val="25000"/>
                  </a:schemeClr>
                </a:solidFill>
                <a:latin typeface="Segoe UI" panose="020B0502040204020203" pitchFamily="34" charset="0"/>
                <a:cs typeface="Segoe UI" panose="020B0502040204020203" pitchFamily="34" charset="0"/>
              </a:rPr>
              <a:t>Data Warehouse</a:t>
            </a:r>
          </a:p>
        </p:txBody>
      </p:sp>
      <p:sp>
        <p:nvSpPr>
          <p:cNvPr id="102" name="TextBox 101"/>
          <p:cNvSpPr txBox="1"/>
          <p:nvPr/>
        </p:nvSpPr>
        <p:spPr>
          <a:xfrm>
            <a:off x="2014855" y="1124421"/>
            <a:ext cx="863834" cy="300082"/>
          </a:xfrm>
          <a:prstGeom prst="rect">
            <a:avLst/>
          </a:prstGeom>
          <a:noFill/>
        </p:spPr>
        <p:txBody>
          <a:bodyPr wrap="square" rtlCol="0">
            <a:spAutoFit/>
          </a:bodyPr>
          <a:lstStyle/>
          <a:p>
            <a:pPr algn="ctr"/>
            <a:r>
              <a:rPr lang="en-US" sz="1350" b="1" dirty="0">
                <a:solidFill>
                  <a:schemeClr val="tx2">
                    <a:lumMod val="75000"/>
                    <a:lumOff val="25000"/>
                  </a:schemeClr>
                </a:solidFill>
                <a:latin typeface="Segoe UI" panose="020B0502040204020203" pitchFamily="34" charset="0"/>
                <a:cs typeface="Segoe UI" panose="020B0502040204020203" pitchFamily="34" charset="0"/>
              </a:rPr>
              <a:t>Staging</a:t>
            </a:r>
          </a:p>
        </p:txBody>
      </p:sp>
      <p:grpSp>
        <p:nvGrpSpPr>
          <p:cNvPr id="104" name="Group 103"/>
          <p:cNvGrpSpPr/>
          <p:nvPr/>
        </p:nvGrpSpPr>
        <p:grpSpPr>
          <a:xfrm>
            <a:off x="5915695" y="1550034"/>
            <a:ext cx="677071" cy="2250605"/>
            <a:chOff x="7842180" y="1983164"/>
            <a:chExt cx="902761" cy="3000807"/>
          </a:xfrm>
        </p:grpSpPr>
        <p:pic>
          <p:nvPicPr>
            <p:cNvPr id="1026" name="Picture 2" descr="Image result for visualiz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2196" y="4319028"/>
              <a:ext cx="887732" cy="6649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visualiz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2180" y="1983164"/>
              <a:ext cx="892258" cy="8922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visualiz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7215" y="3179185"/>
              <a:ext cx="897726" cy="836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 name="Group 105"/>
          <p:cNvGrpSpPr/>
          <p:nvPr/>
        </p:nvGrpSpPr>
        <p:grpSpPr>
          <a:xfrm>
            <a:off x="5077164" y="1471776"/>
            <a:ext cx="720761" cy="1729142"/>
            <a:chOff x="6764350" y="2279025"/>
            <a:chExt cx="961014" cy="2305522"/>
          </a:xfrm>
        </p:grpSpPr>
        <p:grpSp>
          <p:nvGrpSpPr>
            <p:cNvPr id="85" name="Group 84"/>
            <p:cNvGrpSpPr/>
            <p:nvPr/>
          </p:nvGrpSpPr>
          <p:grpSpPr>
            <a:xfrm>
              <a:off x="6919140" y="2649131"/>
              <a:ext cx="625290" cy="1935416"/>
              <a:chOff x="6998360" y="2443375"/>
              <a:chExt cx="625290" cy="1935416"/>
            </a:xfrm>
          </p:grpSpPr>
          <p:grpSp>
            <p:nvGrpSpPr>
              <p:cNvPr id="63" name="Group 62"/>
              <p:cNvGrpSpPr/>
              <p:nvPr/>
            </p:nvGrpSpPr>
            <p:grpSpPr>
              <a:xfrm>
                <a:off x="7000571" y="2443375"/>
                <a:ext cx="623079" cy="251045"/>
                <a:chOff x="7000571" y="2443375"/>
                <a:chExt cx="623079" cy="251045"/>
              </a:xfrm>
            </p:grpSpPr>
            <p:sp>
              <p:nvSpPr>
                <p:cNvPr id="61" name="Rectangle 60"/>
                <p:cNvSpPr/>
                <p:nvPr/>
              </p:nvSpPr>
              <p:spPr>
                <a:xfrm>
                  <a:off x="7000571" y="2443375"/>
                  <a:ext cx="266244" cy="251045"/>
                </a:xfrm>
                <a:prstGeom prst="rect">
                  <a:avLst/>
                </a:prstGeom>
                <a:ln>
                  <a:solidFill>
                    <a:schemeClr val="tx2">
                      <a:lumMod val="75000"/>
                      <a:lumOff val="25000"/>
                    </a:schemeClr>
                  </a:solidFill>
                </a:ln>
              </p:spPr>
              <p:style>
                <a:lnRef idx="1">
                  <a:schemeClr val="accent5"/>
                </a:lnRef>
                <a:fillRef idx="1002">
                  <a:schemeClr val="dk2"/>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sp>
              <p:nvSpPr>
                <p:cNvPr id="62" name="Rectangle 61"/>
                <p:cNvSpPr/>
                <p:nvPr/>
              </p:nvSpPr>
              <p:spPr>
                <a:xfrm>
                  <a:off x="7357406" y="2443375"/>
                  <a:ext cx="266244" cy="251045"/>
                </a:xfrm>
                <a:prstGeom prst="rect">
                  <a:avLst/>
                </a:prstGeom>
                <a:ln/>
              </p:spPr>
              <p:style>
                <a:lnRef idx="1">
                  <a:schemeClr val="dk1"/>
                </a:lnRef>
                <a:fillRef idx="1003">
                  <a:schemeClr val="lt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grpSp>
          <p:grpSp>
            <p:nvGrpSpPr>
              <p:cNvPr id="64" name="Group 63"/>
              <p:cNvGrpSpPr/>
              <p:nvPr/>
            </p:nvGrpSpPr>
            <p:grpSpPr>
              <a:xfrm>
                <a:off x="6998360" y="2776214"/>
                <a:ext cx="623079" cy="251045"/>
                <a:chOff x="7000571" y="2443375"/>
                <a:chExt cx="623079" cy="251045"/>
              </a:xfrm>
            </p:grpSpPr>
            <p:sp>
              <p:nvSpPr>
                <p:cNvPr id="65" name="Rectangle 64"/>
                <p:cNvSpPr/>
                <p:nvPr/>
              </p:nvSpPr>
              <p:spPr>
                <a:xfrm>
                  <a:off x="7000571" y="2443375"/>
                  <a:ext cx="266244" cy="251045"/>
                </a:xfrm>
                <a:prstGeom prst="rect">
                  <a:avLst/>
                </a:prstGeom>
                <a:ln>
                  <a:solidFill>
                    <a:schemeClr val="tx2">
                      <a:lumMod val="75000"/>
                      <a:lumOff val="25000"/>
                    </a:schemeClr>
                  </a:solidFill>
                </a:ln>
              </p:spPr>
              <p:style>
                <a:lnRef idx="1">
                  <a:schemeClr val="accent5"/>
                </a:lnRef>
                <a:fillRef idx="1002">
                  <a:schemeClr val="dk2"/>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sp>
              <p:nvSpPr>
                <p:cNvPr id="66" name="Rectangle 65"/>
                <p:cNvSpPr/>
                <p:nvPr/>
              </p:nvSpPr>
              <p:spPr>
                <a:xfrm>
                  <a:off x="7357406" y="2443375"/>
                  <a:ext cx="266244" cy="251045"/>
                </a:xfrm>
                <a:prstGeom prst="rect">
                  <a:avLst/>
                </a:prstGeom>
                <a:ln/>
              </p:spPr>
              <p:style>
                <a:lnRef idx="1">
                  <a:schemeClr val="dk1"/>
                </a:lnRef>
                <a:fillRef idx="1003">
                  <a:schemeClr val="lt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grpSp>
          <p:grpSp>
            <p:nvGrpSpPr>
              <p:cNvPr id="67" name="Group 66"/>
              <p:cNvGrpSpPr/>
              <p:nvPr/>
            </p:nvGrpSpPr>
            <p:grpSpPr>
              <a:xfrm>
                <a:off x="6998929" y="3114341"/>
                <a:ext cx="623079" cy="251045"/>
                <a:chOff x="7000571" y="2443375"/>
                <a:chExt cx="623079" cy="251045"/>
              </a:xfrm>
            </p:grpSpPr>
            <p:sp>
              <p:nvSpPr>
                <p:cNvPr id="68" name="Rectangle 67"/>
                <p:cNvSpPr/>
                <p:nvPr/>
              </p:nvSpPr>
              <p:spPr>
                <a:xfrm>
                  <a:off x="7000571" y="2443375"/>
                  <a:ext cx="266244" cy="251045"/>
                </a:xfrm>
                <a:prstGeom prst="rect">
                  <a:avLst/>
                </a:prstGeom>
                <a:ln>
                  <a:solidFill>
                    <a:schemeClr val="tx2">
                      <a:lumMod val="75000"/>
                      <a:lumOff val="25000"/>
                    </a:schemeClr>
                  </a:solidFill>
                </a:ln>
              </p:spPr>
              <p:style>
                <a:lnRef idx="1">
                  <a:schemeClr val="accent5"/>
                </a:lnRef>
                <a:fillRef idx="1002">
                  <a:schemeClr val="dk2"/>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sp>
              <p:nvSpPr>
                <p:cNvPr id="69" name="Rectangle 68"/>
                <p:cNvSpPr/>
                <p:nvPr/>
              </p:nvSpPr>
              <p:spPr>
                <a:xfrm>
                  <a:off x="7357406" y="2443375"/>
                  <a:ext cx="266244" cy="251045"/>
                </a:xfrm>
                <a:prstGeom prst="rect">
                  <a:avLst/>
                </a:prstGeom>
                <a:ln/>
              </p:spPr>
              <p:style>
                <a:lnRef idx="1">
                  <a:schemeClr val="dk1"/>
                </a:lnRef>
                <a:fillRef idx="1003">
                  <a:schemeClr val="lt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grpSp>
          <p:grpSp>
            <p:nvGrpSpPr>
              <p:cNvPr id="70" name="Group 69"/>
              <p:cNvGrpSpPr/>
              <p:nvPr/>
            </p:nvGrpSpPr>
            <p:grpSpPr>
              <a:xfrm>
                <a:off x="6998990" y="3447180"/>
                <a:ext cx="623079" cy="251045"/>
                <a:chOff x="7000571" y="2443375"/>
                <a:chExt cx="623079" cy="251045"/>
              </a:xfrm>
            </p:grpSpPr>
            <p:sp>
              <p:nvSpPr>
                <p:cNvPr id="71" name="Rectangle 70"/>
                <p:cNvSpPr/>
                <p:nvPr/>
              </p:nvSpPr>
              <p:spPr>
                <a:xfrm>
                  <a:off x="7000571" y="2443375"/>
                  <a:ext cx="266244" cy="251045"/>
                </a:xfrm>
                <a:prstGeom prst="rect">
                  <a:avLst/>
                </a:prstGeom>
                <a:ln>
                  <a:solidFill>
                    <a:schemeClr val="tx2">
                      <a:lumMod val="75000"/>
                      <a:lumOff val="25000"/>
                    </a:schemeClr>
                  </a:solidFill>
                </a:ln>
              </p:spPr>
              <p:style>
                <a:lnRef idx="1">
                  <a:schemeClr val="accent5"/>
                </a:lnRef>
                <a:fillRef idx="1002">
                  <a:schemeClr val="dk2"/>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sp>
              <p:nvSpPr>
                <p:cNvPr id="72" name="Rectangle 71"/>
                <p:cNvSpPr/>
                <p:nvPr/>
              </p:nvSpPr>
              <p:spPr>
                <a:xfrm>
                  <a:off x="7357406" y="2443375"/>
                  <a:ext cx="266244" cy="251045"/>
                </a:xfrm>
                <a:prstGeom prst="rect">
                  <a:avLst/>
                </a:prstGeom>
                <a:ln/>
              </p:spPr>
              <p:style>
                <a:lnRef idx="1">
                  <a:schemeClr val="dk1"/>
                </a:lnRef>
                <a:fillRef idx="1003">
                  <a:schemeClr val="lt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grpSp>
          <p:grpSp>
            <p:nvGrpSpPr>
              <p:cNvPr id="73" name="Group 72"/>
              <p:cNvGrpSpPr/>
              <p:nvPr/>
            </p:nvGrpSpPr>
            <p:grpSpPr>
              <a:xfrm>
                <a:off x="6998360" y="3786720"/>
                <a:ext cx="623079" cy="251045"/>
                <a:chOff x="7000571" y="2443375"/>
                <a:chExt cx="623079" cy="251045"/>
              </a:xfrm>
            </p:grpSpPr>
            <p:sp>
              <p:nvSpPr>
                <p:cNvPr id="74" name="Rectangle 73"/>
                <p:cNvSpPr/>
                <p:nvPr/>
              </p:nvSpPr>
              <p:spPr>
                <a:xfrm>
                  <a:off x="7000571" y="2443375"/>
                  <a:ext cx="266244" cy="251045"/>
                </a:xfrm>
                <a:prstGeom prst="rect">
                  <a:avLst/>
                </a:prstGeom>
                <a:ln>
                  <a:solidFill>
                    <a:schemeClr val="tx2">
                      <a:lumMod val="75000"/>
                      <a:lumOff val="25000"/>
                    </a:schemeClr>
                  </a:solidFill>
                </a:ln>
              </p:spPr>
              <p:style>
                <a:lnRef idx="1">
                  <a:schemeClr val="accent5"/>
                </a:lnRef>
                <a:fillRef idx="1002">
                  <a:schemeClr val="dk2"/>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sp>
              <p:nvSpPr>
                <p:cNvPr id="75" name="Rectangle 74"/>
                <p:cNvSpPr/>
                <p:nvPr/>
              </p:nvSpPr>
              <p:spPr>
                <a:xfrm>
                  <a:off x="7357406" y="2443375"/>
                  <a:ext cx="266244" cy="251045"/>
                </a:xfrm>
                <a:prstGeom prst="rect">
                  <a:avLst/>
                </a:prstGeom>
                <a:ln/>
              </p:spPr>
              <p:style>
                <a:lnRef idx="1">
                  <a:schemeClr val="dk1"/>
                </a:lnRef>
                <a:fillRef idx="1003">
                  <a:schemeClr val="lt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grpSp>
          <p:grpSp>
            <p:nvGrpSpPr>
              <p:cNvPr id="76" name="Group 75"/>
              <p:cNvGrpSpPr/>
              <p:nvPr/>
            </p:nvGrpSpPr>
            <p:grpSpPr>
              <a:xfrm>
                <a:off x="6998360" y="4127746"/>
                <a:ext cx="623079" cy="251045"/>
                <a:chOff x="7000571" y="2443375"/>
                <a:chExt cx="623079" cy="251045"/>
              </a:xfrm>
            </p:grpSpPr>
            <p:sp>
              <p:nvSpPr>
                <p:cNvPr id="77" name="Rectangle 76"/>
                <p:cNvSpPr/>
                <p:nvPr/>
              </p:nvSpPr>
              <p:spPr>
                <a:xfrm>
                  <a:off x="7000571" y="2443375"/>
                  <a:ext cx="266244" cy="251045"/>
                </a:xfrm>
                <a:prstGeom prst="rect">
                  <a:avLst/>
                </a:prstGeom>
                <a:ln>
                  <a:solidFill>
                    <a:schemeClr val="tx2">
                      <a:lumMod val="75000"/>
                      <a:lumOff val="25000"/>
                    </a:schemeClr>
                  </a:solidFill>
                </a:ln>
              </p:spPr>
              <p:style>
                <a:lnRef idx="1">
                  <a:schemeClr val="accent5"/>
                </a:lnRef>
                <a:fillRef idx="1002">
                  <a:schemeClr val="dk2"/>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sp>
              <p:nvSpPr>
                <p:cNvPr id="78" name="Rectangle 77"/>
                <p:cNvSpPr/>
                <p:nvPr/>
              </p:nvSpPr>
              <p:spPr>
                <a:xfrm>
                  <a:off x="7357406" y="2443375"/>
                  <a:ext cx="266244" cy="251045"/>
                </a:xfrm>
                <a:prstGeom prst="rect">
                  <a:avLst/>
                </a:prstGeom>
                <a:ln/>
              </p:spPr>
              <p:style>
                <a:lnRef idx="1">
                  <a:schemeClr val="dk1"/>
                </a:lnRef>
                <a:fillRef idx="1003">
                  <a:schemeClr val="lt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grpSp>
        </p:grpSp>
        <p:sp>
          <p:nvSpPr>
            <p:cNvPr id="109" name="TextBox 108"/>
            <p:cNvSpPr txBox="1"/>
            <p:nvPr/>
          </p:nvSpPr>
          <p:spPr>
            <a:xfrm>
              <a:off x="6764350" y="2279025"/>
              <a:ext cx="961014" cy="430887"/>
            </a:xfrm>
            <a:prstGeom prst="rect">
              <a:avLst/>
            </a:prstGeom>
            <a:noFill/>
          </p:spPr>
          <p:txBody>
            <a:bodyPr wrap="square" rtlCol="0">
              <a:spAutoFit/>
            </a:bodyPr>
            <a:lstStyle/>
            <a:p>
              <a:r>
                <a:rPr lang="en-US" sz="750" b="1" dirty="0">
                  <a:solidFill>
                    <a:schemeClr val="tx2">
                      <a:lumMod val="75000"/>
                      <a:lumOff val="25000"/>
                    </a:schemeClr>
                  </a:solidFill>
                  <a:latin typeface="Segoe UI" panose="020B0502040204020203" pitchFamily="34" charset="0"/>
                  <a:cs typeface="Segoe UI" panose="020B0502040204020203" pitchFamily="34" charset="0"/>
                </a:rPr>
                <a:t>Cubes-OLAP</a:t>
              </a:r>
            </a:p>
          </p:txBody>
        </p:sp>
      </p:grpSp>
      <p:cxnSp>
        <p:nvCxnSpPr>
          <p:cNvPr id="143" name="Straight Arrow Connector 142"/>
          <p:cNvCxnSpPr>
            <a:cxnSpLocks/>
            <a:stCxn id="89" idx="3"/>
            <a:endCxn id="53" idx="1"/>
          </p:cNvCxnSpPr>
          <p:nvPr/>
        </p:nvCxnSpPr>
        <p:spPr bwMode="auto">
          <a:xfrm>
            <a:off x="1600787" y="2956239"/>
            <a:ext cx="423315" cy="199784"/>
          </a:xfrm>
          <a:prstGeom prst="straightConnector1">
            <a:avLst/>
          </a:prstGeom>
          <a:noFill/>
          <a:ln w="9525" cap="flat" cmpd="sng" algn="ctr">
            <a:solidFill>
              <a:schemeClr val="bg1">
                <a:lumMod val="50000"/>
              </a:schemeClr>
            </a:solidFill>
            <a:prstDash val="solid"/>
            <a:round/>
            <a:headEnd type="none" w="med" len="med"/>
            <a:tailEnd type="none"/>
          </a:ln>
          <a:effectLst/>
        </p:spPr>
      </p:cxnSp>
      <p:cxnSp>
        <p:nvCxnSpPr>
          <p:cNvPr id="147" name="Straight Arrow Connector 146"/>
          <p:cNvCxnSpPr>
            <a:cxnSpLocks/>
            <a:stCxn id="91" idx="3"/>
            <a:endCxn id="53" idx="1"/>
          </p:cNvCxnSpPr>
          <p:nvPr/>
        </p:nvCxnSpPr>
        <p:spPr bwMode="auto">
          <a:xfrm flipV="1">
            <a:off x="1600787" y="3156023"/>
            <a:ext cx="423315" cy="255303"/>
          </a:xfrm>
          <a:prstGeom prst="straightConnector1">
            <a:avLst/>
          </a:prstGeom>
          <a:noFill/>
          <a:ln w="9525" cap="flat" cmpd="sng" algn="ctr">
            <a:solidFill>
              <a:schemeClr val="bg1">
                <a:lumMod val="50000"/>
              </a:schemeClr>
            </a:solidFill>
            <a:prstDash val="solid"/>
            <a:round/>
            <a:headEnd type="none" w="med" len="med"/>
            <a:tailEnd type="none"/>
          </a:ln>
          <a:effectLst/>
        </p:spPr>
      </p:cxnSp>
      <p:cxnSp>
        <p:nvCxnSpPr>
          <p:cNvPr id="148" name="Straight Arrow Connector 147"/>
          <p:cNvCxnSpPr>
            <a:cxnSpLocks/>
            <a:stCxn id="87" idx="3"/>
            <a:endCxn id="52" idx="1"/>
          </p:cNvCxnSpPr>
          <p:nvPr/>
        </p:nvCxnSpPr>
        <p:spPr bwMode="auto">
          <a:xfrm>
            <a:off x="1600787" y="2134329"/>
            <a:ext cx="566228" cy="231063"/>
          </a:xfrm>
          <a:prstGeom prst="straightConnector1">
            <a:avLst/>
          </a:prstGeom>
          <a:noFill/>
          <a:ln w="9525" cap="flat" cmpd="sng" algn="ctr">
            <a:solidFill>
              <a:schemeClr val="bg1">
                <a:lumMod val="50000"/>
              </a:schemeClr>
            </a:solidFill>
            <a:prstDash val="solid"/>
            <a:round/>
            <a:headEnd type="none" w="med" len="med"/>
            <a:tailEnd type="none"/>
          </a:ln>
          <a:effectLst/>
        </p:spPr>
      </p:cxnSp>
      <p:cxnSp>
        <p:nvCxnSpPr>
          <p:cNvPr id="160" name="Straight Arrow Connector 159"/>
          <p:cNvCxnSpPr>
            <a:cxnSpLocks/>
            <a:stCxn id="88" idx="3"/>
            <a:endCxn id="52" idx="1"/>
          </p:cNvCxnSpPr>
          <p:nvPr/>
        </p:nvCxnSpPr>
        <p:spPr bwMode="auto">
          <a:xfrm flipV="1">
            <a:off x="1600787" y="2365392"/>
            <a:ext cx="566228" cy="179892"/>
          </a:xfrm>
          <a:prstGeom prst="straightConnector1">
            <a:avLst/>
          </a:prstGeom>
          <a:noFill/>
          <a:ln w="9525" cap="flat" cmpd="sng" algn="ctr">
            <a:solidFill>
              <a:schemeClr val="bg1">
                <a:lumMod val="50000"/>
              </a:schemeClr>
            </a:solidFill>
            <a:prstDash val="solid"/>
            <a:round/>
            <a:headEnd type="none" w="med" len="med"/>
            <a:tailEnd type="none"/>
          </a:ln>
          <a:effectLst/>
        </p:spPr>
      </p:cxnSp>
      <p:cxnSp>
        <p:nvCxnSpPr>
          <p:cNvPr id="163" name="Straight Arrow Connector 162"/>
          <p:cNvCxnSpPr>
            <a:cxnSpLocks/>
            <a:stCxn id="86" idx="3"/>
            <a:endCxn id="52" idx="1"/>
          </p:cNvCxnSpPr>
          <p:nvPr/>
        </p:nvCxnSpPr>
        <p:spPr bwMode="auto">
          <a:xfrm>
            <a:off x="1600786" y="1723374"/>
            <a:ext cx="566229" cy="642018"/>
          </a:xfrm>
          <a:prstGeom prst="straightConnector1">
            <a:avLst/>
          </a:prstGeom>
          <a:noFill/>
          <a:ln w="9525" cap="flat" cmpd="sng" algn="ctr">
            <a:solidFill>
              <a:schemeClr val="bg1">
                <a:lumMod val="50000"/>
              </a:schemeClr>
            </a:solidFill>
            <a:prstDash val="solid"/>
            <a:round/>
            <a:headEnd type="none" w="med" len="med"/>
            <a:tailEnd type="none"/>
          </a:ln>
          <a:effectLst/>
        </p:spPr>
      </p:cxnSp>
      <p:cxnSp>
        <p:nvCxnSpPr>
          <p:cNvPr id="169" name="Straight Arrow Connector 168"/>
          <p:cNvCxnSpPr>
            <a:stCxn id="52" idx="2"/>
            <a:endCxn id="53" idx="0"/>
          </p:cNvCxnSpPr>
          <p:nvPr/>
        </p:nvCxnSpPr>
        <p:spPr bwMode="auto">
          <a:xfrm>
            <a:off x="2423761" y="2538731"/>
            <a:ext cx="2245" cy="354778"/>
          </a:xfrm>
          <a:prstGeom prst="straightConnector1">
            <a:avLst/>
          </a:prstGeom>
          <a:noFill/>
          <a:ln w="19050" cap="flat" cmpd="sng" algn="ctr">
            <a:solidFill>
              <a:schemeClr val="bg1">
                <a:lumMod val="50000"/>
              </a:schemeClr>
            </a:solidFill>
            <a:prstDash val="solid"/>
            <a:round/>
            <a:headEnd type="triangle" w="med" len="med"/>
            <a:tailEnd type="none"/>
          </a:ln>
          <a:effectLst/>
        </p:spPr>
      </p:cxnSp>
      <p:cxnSp>
        <p:nvCxnSpPr>
          <p:cNvPr id="172" name="Straight Arrow Connector 171"/>
          <p:cNvCxnSpPr>
            <a:stCxn id="54" idx="1"/>
            <a:endCxn id="52" idx="3"/>
          </p:cNvCxnSpPr>
          <p:nvPr/>
        </p:nvCxnSpPr>
        <p:spPr bwMode="auto">
          <a:xfrm flipH="1">
            <a:off x="2680507" y="1901554"/>
            <a:ext cx="485846" cy="463838"/>
          </a:xfrm>
          <a:prstGeom prst="straightConnector1">
            <a:avLst/>
          </a:prstGeom>
          <a:noFill/>
          <a:ln w="19050" cap="flat" cmpd="sng" algn="ctr">
            <a:solidFill>
              <a:schemeClr val="bg1">
                <a:lumMod val="50000"/>
              </a:schemeClr>
            </a:solidFill>
            <a:prstDash val="solid"/>
            <a:round/>
            <a:headEnd type="triangle" w="med" len="med"/>
            <a:tailEnd type="none"/>
          </a:ln>
          <a:effectLst/>
        </p:spPr>
      </p:cxnSp>
      <p:cxnSp>
        <p:nvCxnSpPr>
          <p:cNvPr id="175" name="Straight Arrow Connector 174"/>
          <p:cNvCxnSpPr>
            <a:stCxn id="55" idx="0"/>
            <a:endCxn id="54" idx="2"/>
          </p:cNvCxnSpPr>
          <p:nvPr/>
        </p:nvCxnSpPr>
        <p:spPr bwMode="auto">
          <a:xfrm flipH="1" flipV="1">
            <a:off x="3580692" y="2289752"/>
            <a:ext cx="203948" cy="233660"/>
          </a:xfrm>
          <a:prstGeom prst="straightConnector1">
            <a:avLst/>
          </a:prstGeom>
          <a:noFill/>
          <a:ln w="19050" cap="flat" cmpd="sng" algn="ctr">
            <a:solidFill>
              <a:schemeClr val="bg1">
                <a:lumMod val="50000"/>
              </a:schemeClr>
            </a:solidFill>
            <a:prstDash val="solid"/>
            <a:round/>
            <a:headEnd type="triangle" w="med" len="med"/>
            <a:tailEnd type="none"/>
          </a:ln>
          <a:effectLst/>
        </p:spPr>
      </p:cxnSp>
      <p:cxnSp>
        <p:nvCxnSpPr>
          <p:cNvPr id="180" name="Straight Arrow Connector 179"/>
          <p:cNvCxnSpPr>
            <a:stCxn id="58" idx="1"/>
            <a:endCxn id="55" idx="3"/>
          </p:cNvCxnSpPr>
          <p:nvPr/>
        </p:nvCxnSpPr>
        <p:spPr bwMode="auto">
          <a:xfrm flipH="1">
            <a:off x="4227887" y="2289753"/>
            <a:ext cx="328448" cy="639149"/>
          </a:xfrm>
          <a:prstGeom prst="straightConnector1">
            <a:avLst/>
          </a:prstGeom>
          <a:noFill/>
          <a:ln w="0" cap="flat" cmpd="sng" algn="ctr">
            <a:solidFill>
              <a:schemeClr val="bg1">
                <a:lumMod val="50000"/>
              </a:schemeClr>
            </a:solidFill>
            <a:prstDash val="solid"/>
            <a:round/>
            <a:headEnd type="triangle" w="med" len="med"/>
            <a:tailEnd type="none"/>
          </a:ln>
          <a:effectLst/>
        </p:spPr>
      </p:cxnSp>
      <p:cxnSp>
        <p:nvCxnSpPr>
          <p:cNvPr id="185" name="Straight Arrow Connector 184"/>
          <p:cNvCxnSpPr>
            <a:stCxn id="57" idx="1"/>
            <a:endCxn id="55" idx="3"/>
          </p:cNvCxnSpPr>
          <p:nvPr/>
        </p:nvCxnSpPr>
        <p:spPr bwMode="auto">
          <a:xfrm flipH="1">
            <a:off x="4227886" y="1825497"/>
            <a:ext cx="328448" cy="1103405"/>
          </a:xfrm>
          <a:prstGeom prst="straightConnector1">
            <a:avLst/>
          </a:prstGeom>
          <a:noFill/>
          <a:ln w="0" cap="flat" cmpd="sng" algn="ctr">
            <a:solidFill>
              <a:schemeClr val="bg1">
                <a:lumMod val="50000"/>
              </a:schemeClr>
            </a:solidFill>
            <a:prstDash val="solid"/>
            <a:round/>
            <a:headEnd type="triangle" w="med" len="med"/>
            <a:tailEnd type="none"/>
          </a:ln>
          <a:effectLst/>
        </p:spPr>
      </p:cxnSp>
      <p:cxnSp>
        <p:nvCxnSpPr>
          <p:cNvPr id="186" name="Straight Arrow Connector 185"/>
          <p:cNvCxnSpPr>
            <a:stCxn id="59" idx="1"/>
            <a:endCxn id="55" idx="3"/>
          </p:cNvCxnSpPr>
          <p:nvPr/>
        </p:nvCxnSpPr>
        <p:spPr bwMode="auto">
          <a:xfrm flipH="1">
            <a:off x="4227886" y="2754009"/>
            <a:ext cx="336035" cy="174893"/>
          </a:xfrm>
          <a:prstGeom prst="straightConnector1">
            <a:avLst/>
          </a:prstGeom>
          <a:noFill/>
          <a:ln w="0" cap="flat" cmpd="sng" algn="ctr">
            <a:solidFill>
              <a:schemeClr val="bg1">
                <a:lumMod val="50000"/>
              </a:schemeClr>
            </a:solidFill>
            <a:prstDash val="solid"/>
            <a:round/>
            <a:headEnd type="triangle" w="med" len="med"/>
            <a:tailEnd type="none"/>
          </a:ln>
          <a:effectLst/>
        </p:spPr>
      </p:cxnSp>
      <p:cxnSp>
        <p:nvCxnSpPr>
          <p:cNvPr id="187" name="Straight Arrow Connector 186"/>
          <p:cNvCxnSpPr>
            <a:stCxn id="60" idx="1"/>
            <a:endCxn id="55" idx="3"/>
          </p:cNvCxnSpPr>
          <p:nvPr/>
        </p:nvCxnSpPr>
        <p:spPr bwMode="auto">
          <a:xfrm flipH="1" flipV="1">
            <a:off x="4227887" y="2928902"/>
            <a:ext cx="336088" cy="288914"/>
          </a:xfrm>
          <a:prstGeom prst="straightConnector1">
            <a:avLst/>
          </a:prstGeom>
          <a:noFill/>
          <a:ln w="0" cap="flat" cmpd="sng" algn="ctr">
            <a:solidFill>
              <a:schemeClr val="bg1">
                <a:lumMod val="50000"/>
              </a:schemeClr>
            </a:solidFill>
            <a:prstDash val="solid"/>
            <a:round/>
            <a:headEnd type="triangle" w="med" len="med"/>
            <a:tailEnd type="none"/>
          </a:ln>
          <a:effectLst/>
        </p:spPr>
      </p:cxnSp>
      <p:cxnSp>
        <p:nvCxnSpPr>
          <p:cNvPr id="194" name="Straight Arrow Connector 193"/>
          <p:cNvCxnSpPr>
            <a:stCxn id="65" idx="1"/>
            <a:endCxn id="58" idx="3"/>
          </p:cNvCxnSpPr>
          <p:nvPr/>
        </p:nvCxnSpPr>
        <p:spPr bwMode="auto">
          <a:xfrm flipH="1">
            <a:off x="5034485" y="2093127"/>
            <a:ext cx="158772" cy="196626"/>
          </a:xfrm>
          <a:prstGeom prst="straightConnector1">
            <a:avLst/>
          </a:prstGeom>
          <a:noFill/>
          <a:ln w="0" cap="flat" cmpd="sng" algn="ctr">
            <a:solidFill>
              <a:schemeClr val="bg1">
                <a:lumMod val="50000"/>
              </a:schemeClr>
            </a:solidFill>
            <a:prstDash val="solid"/>
            <a:round/>
            <a:headEnd type="triangle" w="med" len="med"/>
            <a:tailEnd type="none"/>
          </a:ln>
          <a:effectLst/>
        </p:spPr>
      </p:cxnSp>
      <p:cxnSp>
        <p:nvCxnSpPr>
          <p:cNvPr id="197" name="Straight Arrow Connector 196"/>
          <p:cNvCxnSpPr>
            <a:stCxn id="68" idx="1"/>
            <a:endCxn id="58" idx="3"/>
          </p:cNvCxnSpPr>
          <p:nvPr/>
        </p:nvCxnSpPr>
        <p:spPr bwMode="auto">
          <a:xfrm flipH="1" flipV="1">
            <a:off x="5034485" y="2289754"/>
            <a:ext cx="159199" cy="56969"/>
          </a:xfrm>
          <a:prstGeom prst="straightConnector1">
            <a:avLst/>
          </a:prstGeom>
          <a:noFill/>
          <a:ln w="0" cap="flat" cmpd="sng" algn="ctr">
            <a:solidFill>
              <a:schemeClr val="bg1">
                <a:lumMod val="50000"/>
              </a:schemeClr>
            </a:solidFill>
            <a:prstDash val="solid"/>
            <a:round/>
            <a:headEnd type="triangle" w="med" len="med"/>
            <a:tailEnd type="none"/>
          </a:ln>
          <a:effectLst/>
        </p:spPr>
      </p:cxnSp>
      <p:sp>
        <p:nvSpPr>
          <p:cNvPr id="239" name="TextBox 238"/>
          <p:cNvSpPr txBox="1"/>
          <p:nvPr/>
        </p:nvSpPr>
        <p:spPr>
          <a:xfrm>
            <a:off x="6936926" y="1593985"/>
            <a:ext cx="1986236" cy="507831"/>
          </a:xfrm>
          <a:prstGeom prst="rect">
            <a:avLst/>
          </a:prstGeom>
          <a:noFill/>
        </p:spPr>
        <p:txBody>
          <a:bodyPr wrap="square" rtlCol="0">
            <a:spAutoFit/>
          </a:bodyPr>
          <a:lstStyle/>
          <a:p>
            <a:r>
              <a:rPr lang="en-US" sz="1350" b="1" dirty="0">
                <a:solidFill>
                  <a:srgbClr val="0070C0"/>
                </a:solidFill>
                <a:latin typeface="Segoe UI" panose="020B0502040204020203" pitchFamily="34" charset="0"/>
                <a:cs typeface="Segoe UI" panose="020B0502040204020203" pitchFamily="34" charset="0"/>
              </a:rPr>
              <a:t>Security Rules Applied</a:t>
            </a:r>
          </a:p>
        </p:txBody>
      </p:sp>
      <p:sp>
        <p:nvSpPr>
          <p:cNvPr id="124" name="TextBox 123"/>
          <p:cNvSpPr txBox="1"/>
          <p:nvPr/>
        </p:nvSpPr>
        <p:spPr>
          <a:xfrm>
            <a:off x="3076469" y="3992980"/>
            <a:ext cx="1360374" cy="300082"/>
          </a:xfrm>
          <a:prstGeom prst="rect">
            <a:avLst/>
          </a:prstGeom>
          <a:noFill/>
        </p:spPr>
        <p:txBody>
          <a:bodyPr wrap="square" rtlCol="0">
            <a:spAutoFit/>
          </a:bodyPr>
          <a:lstStyle/>
          <a:p>
            <a:pPr algn="ctr"/>
            <a:r>
              <a:rPr lang="en-US" sz="1350" b="1" dirty="0">
                <a:solidFill>
                  <a:srgbClr val="0070C0"/>
                </a:solidFill>
                <a:latin typeface="Segoe UI" panose="020B0502040204020203" pitchFamily="34" charset="0"/>
                <a:cs typeface="Segoe UI" panose="020B0502040204020203" pitchFamily="34" charset="0"/>
              </a:rPr>
              <a:t>Data Vault</a:t>
            </a:r>
          </a:p>
        </p:txBody>
      </p:sp>
      <p:sp>
        <p:nvSpPr>
          <p:cNvPr id="241" name="Curved Left Arrow 240"/>
          <p:cNvSpPr/>
          <p:nvPr/>
        </p:nvSpPr>
        <p:spPr>
          <a:xfrm rot="4182470">
            <a:off x="5575324" y="1672172"/>
            <a:ext cx="1179950" cy="3996735"/>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pic>
        <p:nvPicPr>
          <p:cNvPr id="127" name="Picture 126"/>
          <p:cNvPicPr>
            <a:picLocks noChangeAspect="1"/>
          </p:cNvPicPr>
          <p:nvPr/>
        </p:nvPicPr>
        <p:blipFill>
          <a:blip r:embed="rId6"/>
          <a:stretch>
            <a:fillRect/>
          </a:stretch>
        </p:blipFill>
        <p:spPr>
          <a:xfrm>
            <a:off x="7282479" y="2053307"/>
            <a:ext cx="887033" cy="970847"/>
          </a:xfrm>
          <a:prstGeom prst="rect">
            <a:avLst/>
          </a:prstGeom>
        </p:spPr>
      </p:pic>
      <p:cxnSp>
        <p:nvCxnSpPr>
          <p:cNvPr id="90" name="Straight Arrow Connector 89">
            <a:extLst>
              <a:ext uri="{FF2B5EF4-FFF2-40B4-BE49-F238E27FC236}">
                <a16:creationId xmlns:a16="http://schemas.microsoft.com/office/drawing/2014/main" id="{A0AFF781-E899-4D95-9345-8D59A2E4D35F}"/>
              </a:ext>
            </a:extLst>
          </p:cNvPr>
          <p:cNvCxnSpPr>
            <a:cxnSpLocks/>
            <a:stCxn id="88" idx="3"/>
            <a:endCxn id="53" idx="1"/>
          </p:cNvCxnSpPr>
          <p:nvPr/>
        </p:nvCxnSpPr>
        <p:spPr bwMode="auto">
          <a:xfrm>
            <a:off x="1600787" y="2545284"/>
            <a:ext cx="423315" cy="610739"/>
          </a:xfrm>
          <a:prstGeom prst="straightConnector1">
            <a:avLst/>
          </a:prstGeom>
          <a:noFill/>
          <a:ln w="9525" cap="flat" cmpd="sng" algn="ctr">
            <a:solidFill>
              <a:schemeClr val="bg1">
                <a:lumMod val="50000"/>
              </a:schemeClr>
            </a:solidFill>
            <a:prstDash val="solid"/>
            <a:round/>
            <a:headEnd type="none" w="med" len="med"/>
            <a:tailEnd type="none"/>
          </a:ln>
          <a:effectLst/>
        </p:spPr>
      </p:cxnSp>
    </p:spTree>
    <p:extLst>
      <p:ext uri="{BB962C8B-B14F-4D97-AF65-F5344CB8AC3E}">
        <p14:creationId xmlns:p14="http://schemas.microsoft.com/office/powerpoint/2010/main" val="58374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p:bldP spid="2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Vault – At Micron</a:t>
            </a:r>
          </a:p>
        </p:txBody>
      </p:sp>
      <p:sp>
        <p:nvSpPr>
          <p:cNvPr id="5" name="Rectangle 4"/>
          <p:cNvSpPr/>
          <p:nvPr/>
        </p:nvSpPr>
        <p:spPr>
          <a:xfrm>
            <a:off x="4711173" y="1332238"/>
            <a:ext cx="1100080" cy="560189"/>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bg1"/>
                </a:solidFill>
                <a:latin typeface="Segoe UI" panose="020B0502040204020203" pitchFamily="34" charset="0"/>
                <a:cs typeface="Segoe UI" panose="020B0502040204020203" pitchFamily="34" charset="0"/>
              </a:rPr>
              <a:t>H_Lot</a:t>
            </a:r>
            <a:endParaRPr lang="en-US" sz="1050" dirty="0">
              <a:solidFill>
                <a:schemeClr val="bg1"/>
              </a:solidFill>
              <a:latin typeface="Segoe UI" panose="020B0502040204020203" pitchFamily="34" charset="0"/>
              <a:cs typeface="Segoe UI" panose="020B0502040204020203" pitchFamily="34" charset="0"/>
            </a:endParaRPr>
          </a:p>
        </p:txBody>
      </p:sp>
      <p:sp>
        <p:nvSpPr>
          <p:cNvPr id="9" name="Rectangle 8"/>
          <p:cNvSpPr/>
          <p:nvPr/>
        </p:nvSpPr>
        <p:spPr>
          <a:xfrm>
            <a:off x="6671358" y="804196"/>
            <a:ext cx="1006528" cy="216384"/>
          </a:xfrm>
          <a:prstGeom prst="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tx2"/>
                </a:solidFill>
                <a:latin typeface="Segoe UI" panose="020B0502040204020203" pitchFamily="34" charset="0"/>
                <a:cs typeface="Segoe UI" panose="020B0502040204020203" pitchFamily="34" charset="0"/>
              </a:rPr>
              <a:t>S_Lot_General</a:t>
            </a:r>
            <a:endParaRPr lang="en-US" sz="1050" dirty="0">
              <a:solidFill>
                <a:schemeClr val="tx2"/>
              </a:solidFill>
              <a:latin typeface="Segoe UI" panose="020B0502040204020203" pitchFamily="34" charset="0"/>
              <a:cs typeface="Segoe UI" panose="020B0502040204020203" pitchFamily="34" charset="0"/>
            </a:endParaRPr>
          </a:p>
        </p:txBody>
      </p:sp>
      <p:sp>
        <p:nvSpPr>
          <p:cNvPr id="15" name="Rectangle 14"/>
          <p:cNvSpPr/>
          <p:nvPr/>
        </p:nvSpPr>
        <p:spPr>
          <a:xfrm>
            <a:off x="4711173" y="2464932"/>
            <a:ext cx="1100080" cy="562197"/>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bg1"/>
                </a:solidFill>
                <a:latin typeface="Segoe UI" panose="020B0502040204020203" pitchFamily="34" charset="0"/>
                <a:cs typeface="Segoe UI" panose="020B0502040204020203" pitchFamily="34" charset="0"/>
              </a:rPr>
              <a:t>H_Wafer</a:t>
            </a:r>
            <a:endParaRPr lang="en-US" sz="1050" dirty="0">
              <a:solidFill>
                <a:schemeClr val="bg1"/>
              </a:solidFill>
              <a:latin typeface="Segoe UI" panose="020B0502040204020203" pitchFamily="34" charset="0"/>
              <a:cs typeface="Segoe UI" panose="020B0502040204020203" pitchFamily="34" charset="0"/>
            </a:endParaRPr>
          </a:p>
        </p:txBody>
      </p:sp>
      <p:sp>
        <p:nvSpPr>
          <p:cNvPr id="18" name="Rectangle 17"/>
          <p:cNvSpPr/>
          <p:nvPr/>
        </p:nvSpPr>
        <p:spPr>
          <a:xfrm>
            <a:off x="6671358" y="2642848"/>
            <a:ext cx="1069901" cy="239360"/>
          </a:xfrm>
          <a:prstGeom prst="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tx2"/>
                </a:solidFill>
                <a:latin typeface="Segoe UI" panose="020B0502040204020203" pitchFamily="34" charset="0"/>
                <a:cs typeface="Segoe UI" panose="020B0502040204020203" pitchFamily="34" charset="0"/>
              </a:rPr>
              <a:t>S_Wafer</a:t>
            </a:r>
            <a:endParaRPr lang="en-US" sz="1050" dirty="0">
              <a:solidFill>
                <a:schemeClr val="tx2"/>
              </a:solidFill>
              <a:latin typeface="Segoe UI" panose="020B0502040204020203" pitchFamily="34" charset="0"/>
              <a:cs typeface="Segoe UI" panose="020B0502040204020203" pitchFamily="34" charset="0"/>
            </a:endParaRPr>
          </a:p>
        </p:txBody>
      </p:sp>
      <p:cxnSp>
        <p:nvCxnSpPr>
          <p:cNvPr id="21" name="Straight Connector 20"/>
          <p:cNvCxnSpPr>
            <a:stCxn id="5" idx="3"/>
            <a:endCxn id="9" idx="1"/>
          </p:cNvCxnSpPr>
          <p:nvPr/>
        </p:nvCxnSpPr>
        <p:spPr>
          <a:xfrm flipV="1">
            <a:off x="5811252" y="912388"/>
            <a:ext cx="860106" cy="699945"/>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5811251" y="2746030"/>
            <a:ext cx="860105" cy="16497"/>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a:stCxn id="5" idx="2"/>
          </p:cNvCxnSpPr>
          <p:nvPr/>
        </p:nvCxnSpPr>
        <p:spPr>
          <a:xfrm flipH="1">
            <a:off x="5261212" y="1892427"/>
            <a:ext cx="1" cy="139778"/>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a:endCxn id="15" idx="0"/>
          </p:cNvCxnSpPr>
          <p:nvPr/>
        </p:nvCxnSpPr>
        <p:spPr>
          <a:xfrm>
            <a:off x="5261212" y="2287507"/>
            <a:ext cx="1" cy="177425"/>
          </a:xfrm>
          <a:prstGeom prst="line">
            <a:avLst/>
          </a:prstGeom>
        </p:spPr>
        <p:style>
          <a:lnRef idx="1">
            <a:schemeClr val="dk1"/>
          </a:lnRef>
          <a:fillRef idx="0">
            <a:schemeClr val="dk1"/>
          </a:fillRef>
          <a:effectRef idx="0">
            <a:schemeClr val="dk1"/>
          </a:effectRef>
          <a:fontRef idx="minor">
            <a:schemeClr val="tx1"/>
          </a:fontRef>
        </p:style>
      </p:cxnSp>
      <p:sp>
        <p:nvSpPr>
          <p:cNvPr id="35" name="Rectangle 34"/>
          <p:cNvSpPr/>
          <p:nvPr/>
        </p:nvSpPr>
        <p:spPr>
          <a:xfrm>
            <a:off x="6671358" y="1123562"/>
            <a:ext cx="1006528" cy="216384"/>
          </a:xfrm>
          <a:prstGeom prst="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tx2"/>
                </a:solidFill>
                <a:latin typeface="Segoe UI" panose="020B0502040204020203" pitchFamily="34" charset="0"/>
                <a:cs typeface="Segoe UI" panose="020B0502040204020203" pitchFamily="34" charset="0"/>
              </a:rPr>
              <a:t>S_Lot_State</a:t>
            </a:r>
            <a:endParaRPr lang="en-US" sz="1050" dirty="0">
              <a:solidFill>
                <a:schemeClr val="tx2"/>
              </a:solidFill>
              <a:latin typeface="Segoe UI" panose="020B0502040204020203" pitchFamily="34" charset="0"/>
              <a:cs typeface="Segoe UI" panose="020B0502040204020203" pitchFamily="34" charset="0"/>
            </a:endParaRPr>
          </a:p>
        </p:txBody>
      </p:sp>
      <p:cxnSp>
        <p:nvCxnSpPr>
          <p:cNvPr id="36" name="Straight Connector 35"/>
          <p:cNvCxnSpPr>
            <a:stCxn id="5" idx="3"/>
            <a:endCxn id="35" idx="1"/>
          </p:cNvCxnSpPr>
          <p:nvPr/>
        </p:nvCxnSpPr>
        <p:spPr>
          <a:xfrm flipV="1">
            <a:off x="5811252" y="1231754"/>
            <a:ext cx="860106" cy="380579"/>
          </a:xfrm>
          <a:prstGeom prst="line">
            <a:avLst/>
          </a:prstGeom>
        </p:spPr>
        <p:style>
          <a:lnRef idx="1">
            <a:schemeClr val="dk1"/>
          </a:lnRef>
          <a:fillRef idx="0">
            <a:schemeClr val="dk1"/>
          </a:fillRef>
          <a:effectRef idx="0">
            <a:schemeClr val="dk1"/>
          </a:effectRef>
          <a:fontRef idx="minor">
            <a:schemeClr val="tx1"/>
          </a:fontRef>
        </p:style>
      </p:cxnSp>
      <p:sp>
        <p:nvSpPr>
          <p:cNvPr id="39" name="Rectangle 38"/>
          <p:cNvSpPr/>
          <p:nvPr/>
        </p:nvSpPr>
        <p:spPr>
          <a:xfrm>
            <a:off x="1244203" y="2482432"/>
            <a:ext cx="1100080" cy="560189"/>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bg1"/>
                </a:solidFill>
                <a:latin typeface="Segoe UI" panose="020B0502040204020203" pitchFamily="34" charset="0"/>
                <a:cs typeface="Segoe UI" panose="020B0502040204020203" pitchFamily="34" charset="0"/>
              </a:rPr>
              <a:t>H_Step</a:t>
            </a:r>
            <a:endParaRPr lang="en-US" sz="1050" dirty="0">
              <a:solidFill>
                <a:schemeClr val="bg1"/>
              </a:solidFill>
              <a:latin typeface="Segoe UI" panose="020B0502040204020203" pitchFamily="34" charset="0"/>
              <a:cs typeface="Segoe UI" panose="020B0502040204020203" pitchFamily="34" charset="0"/>
            </a:endParaRPr>
          </a:p>
        </p:txBody>
      </p:sp>
      <p:sp>
        <p:nvSpPr>
          <p:cNvPr id="23" name="Rectangle 22"/>
          <p:cNvSpPr/>
          <p:nvPr/>
        </p:nvSpPr>
        <p:spPr>
          <a:xfrm>
            <a:off x="6671358" y="1442927"/>
            <a:ext cx="1006528" cy="216384"/>
          </a:xfrm>
          <a:prstGeom prst="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tx2"/>
                </a:solidFill>
                <a:latin typeface="Segoe UI" panose="020B0502040204020203" pitchFamily="34" charset="0"/>
                <a:cs typeface="Segoe UI" panose="020B0502040204020203" pitchFamily="34" charset="0"/>
              </a:rPr>
              <a:t>S_Lot_Qty</a:t>
            </a:r>
            <a:endParaRPr lang="en-US" sz="1050" dirty="0">
              <a:solidFill>
                <a:schemeClr val="tx2"/>
              </a:solidFill>
              <a:latin typeface="Segoe UI" panose="020B0502040204020203" pitchFamily="34" charset="0"/>
              <a:cs typeface="Segoe UI" panose="020B0502040204020203" pitchFamily="34" charset="0"/>
            </a:endParaRPr>
          </a:p>
        </p:txBody>
      </p:sp>
      <p:cxnSp>
        <p:nvCxnSpPr>
          <p:cNvPr id="24" name="Straight Connector 23"/>
          <p:cNvCxnSpPr>
            <a:stCxn id="5" idx="3"/>
            <a:endCxn id="23" idx="1"/>
          </p:cNvCxnSpPr>
          <p:nvPr/>
        </p:nvCxnSpPr>
        <p:spPr>
          <a:xfrm flipV="1">
            <a:off x="5811252" y="1551119"/>
            <a:ext cx="860106" cy="61214"/>
          </a:xfrm>
          <a:prstGeom prst="line">
            <a:avLst/>
          </a:prstGeom>
        </p:spPr>
        <p:style>
          <a:lnRef idx="1">
            <a:schemeClr val="dk1"/>
          </a:lnRef>
          <a:fillRef idx="0">
            <a:schemeClr val="dk1"/>
          </a:fillRef>
          <a:effectRef idx="0">
            <a:schemeClr val="dk1"/>
          </a:effectRef>
          <a:fontRef idx="minor">
            <a:schemeClr val="tx1"/>
          </a:fontRef>
        </p:style>
      </p:cxnSp>
      <p:sp>
        <p:nvSpPr>
          <p:cNvPr id="29" name="Rectangle 28"/>
          <p:cNvSpPr/>
          <p:nvPr/>
        </p:nvSpPr>
        <p:spPr>
          <a:xfrm>
            <a:off x="6671357" y="1767503"/>
            <a:ext cx="1006528" cy="216384"/>
          </a:xfrm>
          <a:prstGeom prst="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tx2"/>
                </a:solidFill>
                <a:latin typeface="Segoe UI" panose="020B0502040204020203" pitchFamily="34" charset="0"/>
                <a:cs typeface="Segoe UI" panose="020B0502040204020203" pitchFamily="34" charset="0"/>
              </a:rPr>
              <a:t>S_Lot_Security</a:t>
            </a:r>
            <a:endParaRPr lang="en-US" sz="1050" dirty="0">
              <a:solidFill>
                <a:schemeClr val="tx2"/>
              </a:solidFill>
              <a:latin typeface="Segoe UI" panose="020B0502040204020203" pitchFamily="34" charset="0"/>
              <a:cs typeface="Segoe UI" panose="020B0502040204020203" pitchFamily="34" charset="0"/>
            </a:endParaRPr>
          </a:p>
        </p:txBody>
      </p:sp>
      <p:cxnSp>
        <p:nvCxnSpPr>
          <p:cNvPr id="30" name="Straight Connector 29"/>
          <p:cNvCxnSpPr>
            <a:stCxn id="5" idx="3"/>
            <a:endCxn id="29" idx="1"/>
          </p:cNvCxnSpPr>
          <p:nvPr/>
        </p:nvCxnSpPr>
        <p:spPr>
          <a:xfrm>
            <a:off x="5811252" y="1612333"/>
            <a:ext cx="860105" cy="263363"/>
          </a:xfrm>
          <a:prstGeom prst="line">
            <a:avLst/>
          </a:prstGeom>
        </p:spPr>
        <p:style>
          <a:lnRef idx="1">
            <a:schemeClr val="dk1"/>
          </a:lnRef>
          <a:fillRef idx="0">
            <a:schemeClr val="dk1"/>
          </a:fillRef>
          <a:effectRef idx="0">
            <a:schemeClr val="dk1"/>
          </a:effectRef>
          <a:fontRef idx="minor">
            <a:schemeClr val="tx1"/>
          </a:fontRef>
        </p:style>
      </p:cxnSp>
      <p:sp>
        <p:nvSpPr>
          <p:cNvPr id="41" name="Rectangle 40"/>
          <p:cNvSpPr/>
          <p:nvPr/>
        </p:nvSpPr>
        <p:spPr>
          <a:xfrm>
            <a:off x="4711173" y="3568655"/>
            <a:ext cx="1100080" cy="562197"/>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bg1"/>
                </a:solidFill>
                <a:latin typeface="Segoe UI" panose="020B0502040204020203" pitchFamily="34" charset="0"/>
                <a:cs typeface="Segoe UI" panose="020B0502040204020203" pitchFamily="34" charset="0"/>
              </a:rPr>
              <a:t>H_Die</a:t>
            </a:r>
            <a:endParaRPr lang="en-US" sz="1050" dirty="0">
              <a:solidFill>
                <a:schemeClr val="bg1"/>
              </a:solidFill>
              <a:latin typeface="Segoe UI" panose="020B0502040204020203" pitchFamily="34" charset="0"/>
              <a:cs typeface="Segoe UI" panose="020B0502040204020203" pitchFamily="34" charset="0"/>
            </a:endParaRPr>
          </a:p>
        </p:txBody>
      </p:sp>
      <p:cxnSp>
        <p:nvCxnSpPr>
          <p:cNvPr id="83" name="Straight Connector 82"/>
          <p:cNvCxnSpPr/>
          <p:nvPr/>
        </p:nvCxnSpPr>
        <p:spPr>
          <a:xfrm flipH="1">
            <a:off x="5261212" y="3024724"/>
            <a:ext cx="1" cy="139778"/>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a:off x="5261212" y="3417825"/>
            <a:ext cx="1" cy="179405"/>
          </a:xfrm>
          <a:prstGeom prst="line">
            <a:avLst/>
          </a:prstGeom>
        </p:spPr>
        <p:style>
          <a:lnRef idx="1">
            <a:schemeClr val="dk1"/>
          </a:lnRef>
          <a:fillRef idx="0">
            <a:schemeClr val="dk1"/>
          </a:fillRef>
          <a:effectRef idx="0">
            <a:schemeClr val="dk1"/>
          </a:effectRef>
          <a:fontRef idx="minor">
            <a:schemeClr val="tx1"/>
          </a:fontRef>
        </p:style>
      </p:cxnSp>
      <p:sp>
        <p:nvSpPr>
          <p:cNvPr id="104" name="Rectangle 103"/>
          <p:cNvSpPr/>
          <p:nvPr/>
        </p:nvSpPr>
        <p:spPr>
          <a:xfrm>
            <a:off x="3006314" y="2473189"/>
            <a:ext cx="1100080" cy="562197"/>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bg1"/>
                </a:solidFill>
                <a:latin typeface="Segoe UI" panose="020B0502040204020203" pitchFamily="34" charset="0"/>
                <a:cs typeface="Segoe UI" panose="020B0502040204020203" pitchFamily="34" charset="0"/>
              </a:rPr>
              <a:t>H_WaferStep</a:t>
            </a:r>
            <a:endParaRPr lang="en-US" sz="1050" dirty="0">
              <a:solidFill>
                <a:schemeClr val="bg1"/>
              </a:solidFill>
              <a:latin typeface="Segoe UI" panose="020B0502040204020203" pitchFamily="34" charset="0"/>
              <a:cs typeface="Segoe UI" panose="020B0502040204020203" pitchFamily="34" charset="0"/>
            </a:endParaRPr>
          </a:p>
        </p:txBody>
      </p:sp>
      <p:cxnSp>
        <p:nvCxnSpPr>
          <p:cNvPr id="105" name="Straight Connector 104"/>
          <p:cNvCxnSpPr>
            <a:stCxn id="15" idx="1"/>
            <a:endCxn id="104" idx="3"/>
          </p:cNvCxnSpPr>
          <p:nvPr/>
        </p:nvCxnSpPr>
        <p:spPr>
          <a:xfrm flipH="1">
            <a:off x="4106393" y="2746031"/>
            <a:ext cx="604779" cy="8257"/>
          </a:xfrm>
          <a:prstGeom prst="line">
            <a:avLst/>
          </a:prstGeom>
        </p:spPr>
        <p:style>
          <a:lnRef idx="1">
            <a:schemeClr val="dk1"/>
          </a:lnRef>
          <a:fillRef idx="0">
            <a:schemeClr val="dk1"/>
          </a:fillRef>
          <a:effectRef idx="0">
            <a:schemeClr val="dk1"/>
          </a:effectRef>
          <a:fontRef idx="minor">
            <a:schemeClr val="tx1"/>
          </a:fontRef>
        </p:style>
      </p:cxnSp>
      <p:sp>
        <p:nvSpPr>
          <p:cNvPr id="108" name="Rectangle 107"/>
          <p:cNvSpPr/>
          <p:nvPr/>
        </p:nvSpPr>
        <p:spPr>
          <a:xfrm>
            <a:off x="4274380" y="2675289"/>
            <a:ext cx="254702" cy="195743"/>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latin typeface="Segoe UI" panose="020B0502040204020203" pitchFamily="34" charset="0"/>
                <a:cs typeface="Segoe UI" panose="020B0502040204020203" pitchFamily="34" charset="0"/>
              </a:rPr>
              <a:t>L</a:t>
            </a:r>
          </a:p>
        </p:txBody>
      </p:sp>
      <p:sp>
        <p:nvSpPr>
          <p:cNvPr id="109" name="Rectangle 108"/>
          <p:cNvSpPr/>
          <p:nvPr/>
        </p:nvSpPr>
        <p:spPr>
          <a:xfrm>
            <a:off x="6671357" y="3568655"/>
            <a:ext cx="1479075" cy="562197"/>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bg1"/>
                </a:solidFill>
                <a:latin typeface="Segoe UI" panose="020B0502040204020203" pitchFamily="34" charset="0"/>
                <a:cs typeface="Segoe UI" panose="020B0502040204020203" pitchFamily="34" charset="0"/>
              </a:rPr>
              <a:t>H_DieMeasurement</a:t>
            </a:r>
            <a:endParaRPr lang="en-US" sz="1050" dirty="0">
              <a:solidFill>
                <a:schemeClr val="bg1"/>
              </a:solidFill>
              <a:latin typeface="Segoe UI" panose="020B0502040204020203" pitchFamily="34" charset="0"/>
              <a:cs typeface="Segoe UI" panose="020B0502040204020203" pitchFamily="34" charset="0"/>
            </a:endParaRPr>
          </a:p>
        </p:txBody>
      </p:sp>
      <p:cxnSp>
        <p:nvCxnSpPr>
          <p:cNvPr id="110" name="Straight Connector 109"/>
          <p:cNvCxnSpPr>
            <a:stCxn id="41" idx="3"/>
            <a:endCxn id="109" idx="1"/>
          </p:cNvCxnSpPr>
          <p:nvPr/>
        </p:nvCxnSpPr>
        <p:spPr>
          <a:xfrm>
            <a:off x="5811253" y="3849753"/>
            <a:ext cx="860105" cy="0"/>
          </a:xfrm>
          <a:prstGeom prst="line">
            <a:avLst/>
          </a:prstGeom>
        </p:spPr>
        <p:style>
          <a:lnRef idx="1">
            <a:schemeClr val="dk1"/>
          </a:lnRef>
          <a:fillRef idx="0">
            <a:schemeClr val="dk1"/>
          </a:fillRef>
          <a:effectRef idx="0">
            <a:schemeClr val="dk1"/>
          </a:effectRef>
          <a:fontRef idx="minor">
            <a:schemeClr val="tx1"/>
          </a:fontRef>
        </p:style>
      </p:cxnSp>
      <p:sp>
        <p:nvSpPr>
          <p:cNvPr id="111" name="Rectangle 110"/>
          <p:cNvSpPr/>
          <p:nvPr/>
        </p:nvSpPr>
        <p:spPr>
          <a:xfrm>
            <a:off x="6113953" y="3751882"/>
            <a:ext cx="254702" cy="195743"/>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latin typeface="Segoe UI" panose="020B0502040204020203" pitchFamily="34" charset="0"/>
                <a:cs typeface="Segoe UI" panose="020B0502040204020203" pitchFamily="34" charset="0"/>
              </a:rPr>
              <a:t>L</a:t>
            </a:r>
          </a:p>
        </p:txBody>
      </p:sp>
      <p:cxnSp>
        <p:nvCxnSpPr>
          <p:cNvPr id="131" name="Straight Connector 130"/>
          <p:cNvCxnSpPr>
            <a:stCxn id="39" idx="3"/>
            <a:endCxn id="104" idx="1"/>
          </p:cNvCxnSpPr>
          <p:nvPr/>
        </p:nvCxnSpPr>
        <p:spPr>
          <a:xfrm flipV="1">
            <a:off x="2344283" y="2754287"/>
            <a:ext cx="662031" cy="8240"/>
          </a:xfrm>
          <a:prstGeom prst="line">
            <a:avLst/>
          </a:prstGeom>
        </p:spPr>
        <p:style>
          <a:lnRef idx="1">
            <a:schemeClr val="dk1"/>
          </a:lnRef>
          <a:fillRef idx="0">
            <a:schemeClr val="dk1"/>
          </a:fillRef>
          <a:effectRef idx="0">
            <a:schemeClr val="dk1"/>
          </a:effectRef>
          <a:fontRef idx="minor">
            <a:schemeClr val="tx1"/>
          </a:fontRef>
        </p:style>
      </p:cxnSp>
      <p:sp>
        <p:nvSpPr>
          <p:cNvPr id="134" name="Rectangle 133"/>
          <p:cNvSpPr/>
          <p:nvPr/>
        </p:nvSpPr>
        <p:spPr>
          <a:xfrm>
            <a:off x="2525999" y="2686465"/>
            <a:ext cx="254702" cy="195743"/>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latin typeface="Segoe UI" panose="020B0502040204020203" pitchFamily="34" charset="0"/>
                <a:cs typeface="Segoe UI" panose="020B0502040204020203" pitchFamily="34" charset="0"/>
              </a:rPr>
              <a:t>L</a:t>
            </a:r>
          </a:p>
        </p:txBody>
      </p:sp>
      <p:sp>
        <p:nvSpPr>
          <p:cNvPr id="138" name="Rectangle 137"/>
          <p:cNvSpPr/>
          <p:nvPr/>
        </p:nvSpPr>
        <p:spPr>
          <a:xfrm>
            <a:off x="3006314" y="1332664"/>
            <a:ext cx="1100080" cy="560189"/>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bg1"/>
                </a:solidFill>
                <a:latin typeface="Segoe UI" panose="020B0502040204020203" pitchFamily="34" charset="0"/>
                <a:cs typeface="Segoe UI" panose="020B0502040204020203" pitchFamily="34" charset="0"/>
              </a:rPr>
              <a:t>H_Facility</a:t>
            </a:r>
            <a:endParaRPr lang="en-US" sz="1050" dirty="0">
              <a:solidFill>
                <a:schemeClr val="bg1"/>
              </a:solidFill>
              <a:latin typeface="Segoe UI" panose="020B0502040204020203" pitchFamily="34" charset="0"/>
              <a:cs typeface="Segoe UI" panose="020B0502040204020203" pitchFamily="34" charset="0"/>
            </a:endParaRPr>
          </a:p>
        </p:txBody>
      </p:sp>
      <p:cxnSp>
        <p:nvCxnSpPr>
          <p:cNvPr id="139" name="Straight Connector 138"/>
          <p:cNvCxnSpPr>
            <a:stCxn id="5" idx="1"/>
            <a:endCxn id="138" idx="3"/>
          </p:cNvCxnSpPr>
          <p:nvPr/>
        </p:nvCxnSpPr>
        <p:spPr>
          <a:xfrm flipH="1">
            <a:off x="4106393" y="1612333"/>
            <a:ext cx="604779" cy="426"/>
          </a:xfrm>
          <a:prstGeom prst="line">
            <a:avLst/>
          </a:prstGeom>
        </p:spPr>
        <p:style>
          <a:lnRef idx="1">
            <a:schemeClr val="dk1"/>
          </a:lnRef>
          <a:fillRef idx="0">
            <a:schemeClr val="dk1"/>
          </a:fillRef>
          <a:effectRef idx="0">
            <a:schemeClr val="dk1"/>
          </a:effectRef>
          <a:fontRef idx="minor">
            <a:schemeClr val="tx1"/>
          </a:fontRef>
        </p:style>
      </p:cxnSp>
      <p:sp>
        <p:nvSpPr>
          <p:cNvPr id="142" name="Rectangle 141"/>
          <p:cNvSpPr/>
          <p:nvPr/>
        </p:nvSpPr>
        <p:spPr>
          <a:xfrm>
            <a:off x="4281432" y="1521644"/>
            <a:ext cx="254702" cy="195743"/>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latin typeface="Segoe UI" panose="020B0502040204020203" pitchFamily="34" charset="0"/>
                <a:cs typeface="Segoe UI" panose="020B0502040204020203" pitchFamily="34" charset="0"/>
              </a:rPr>
              <a:t>L</a:t>
            </a:r>
          </a:p>
        </p:txBody>
      </p:sp>
      <p:sp>
        <p:nvSpPr>
          <p:cNvPr id="40" name="Rectangle 39"/>
          <p:cNvSpPr/>
          <p:nvPr/>
        </p:nvSpPr>
        <p:spPr>
          <a:xfrm>
            <a:off x="6671358" y="2071124"/>
            <a:ext cx="1006528" cy="216384"/>
          </a:xfrm>
          <a:prstGeom prst="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tx2"/>
                </a:solidFill>
                <a:latin typeface="Segoe UI" panose="020B0502040204020203" pitchFamily="34" charset="0"/>
                <a:cs typeface="Segoe UI" panose="020B0502040204020203" pitchFamily="34" charset="0"/>
              </a:rPr>
              <a:t>S_Lot_Backend</a:t>
            </a:r>
            <a:endParaRPr lang="en-US" sz="1050" dirty="0">
              <a:solidFill>
                <a:schemeClr val="tx2"/>
              </a:solidFill>
              <a:latin typeface="Segoe UI" panose="020B0502040204020203" pitchFamily="34" charset="0"/>
              <a:cs typeface="Segoe UI" panose="020B0502040204020203" pitchFamily="34" charset="0"/>
            </a:endParaRPr>
          </a:p>
        </p:txBody>
      </p:sp>
      <p:cxnSp>
        <p:nvCxnSpPr>
          <p:cNvPr id="42" name="Straight Connector 41"/>
          <p:cNvCxnSpPr>
            <a:stCxn id="5" idx="3"/>
            <a:endCxn id="40" idx="1"/>
          </p:cNvCxnSpPr>
          <p:nvPr/>
        </p:nvCxnSpPr>
        <p:spPr>
          <a:xfrm>
            <a:off x="5811253" y="1612333"/>
            <a:ext cx="860105" cy="566983"/>
          </a:xfrm>
          <a:prstGeom prst="line">
            <a:avLst/>
          </a:prstGeom>
        </p:spPr>
        <p:style>
          <a:lnRef idx="1">
            <a:schemeClr val="dk1"/>
          </a:lnRef>
          <a:fillRef idx="0">
            <a:schemeClr val="dk1"/>
          </a:fillRef>
          <a:effectRef idx="0">
            <a:schemeClr val="dk1"/>
          </a:effectRef>
          <a:fontRef idx="minor">
            <a:schemeClr val="tx1"/>
          </a:fontRef>
        </p:style>
      </p:cxnSp>
      <p:sp>
        <p:nvSpPr>
          <p:cNvPr id="55" name="Rectangle 54"/>
          <p:cNvSpPr/>
          <p:nvPr/>
        </p:nvSpPr>
        <p:spPr>
          <a:xfrm>
            <a:off x="5126497" y="2071706"/>
            <a:ext cx="254702" cy="195743"/>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latin typeface="Segoe UI" panose="020B0502040204020203" pitchFamily="34" charset="0"/>
                <a:cs typeface="Segoe UI" panose="020B0502040204020203" pitchFamily="34" charset="0"/>
              </a:rPr>
              <a:t>L</a:t>
            </a:r>
          </a:p>
        </p:txBody>
      </p:sp>
      <p:sp>
        <p:nvSpPr>
          <p:cNvPr id="56" name="Rectangle 55"/>
          <p:cNvSpPr/>
          <p:nvPr/>
        </p:nvSpPr>
        <p:spPr>
          <a:xfrm>
            <a:off x="5126497" y="3202461"/>
            <a:ext cx="254702" cy="195743"/>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latin typeface="Segoe UI" panose="020B0502040204020203" pitchFamily="34" charset="0"/>
                <a:cs typeface="Segoe UI" panose="020B0502040204020203" pitchFamily="34" charset="0"/>
              </a:rPr>
              <a:t>L</a:t>
            </a:r>
          </a:p>
        </p:txBody>
      </p:sp>
      <p:pic>
        <p:nvPicPr>
          <p:cNvPr id="37" name="Picture 36"/>
          <p:cNvPicPr>
            <a:picLocks noChangeAspect="1"/>
          </p:cNvPicPr>
          <p:nvPr/>
        </p:nvPicPr>
        <p:blipFill>
          <a:blip r:embed="rId3"/>
          <a:stretch>
            <a:fillRect/>
          </a:stretch>
        </p:blipFill>
        <p:spPr>
          <a:xfrm>
            <a:off x="2436473" y="3431220"/>
            <a:ext cx="714375" cy="735806"/>
          </a:xfrm>
          <a:prstGeom prst="rect">
            <a:avLst/>
          </a:prstGeom>
        </p:spPr>
      </p:pic>
      <p:pic>
        <p:nvPicPr>
          <p:cNvPr id="38" name="Picture 37"/>
          <p:cNvPicPr>
            <a:picLocks noChangeAspect="1"/>
          </p:cNvPicPr>
          <p:nvPr/>
        </p:nvPicPr>
        <p:blipFill>
          <a:blip r:embed="rId4"/>
          <a:stretch>
            <a:fillRect/>
          </a:stretch>
        </p:blipFill>
        <p:spPr>
          <a:xfrm>
            <a:off x="943067" y="3427784"/>
            <a:ext cx="850106" cy="885825"/>
          </a:xfrm>
          <a:prstGeom prst="rect">
            <a:avLst/>
          </a:prstGeom>
        </p:spPr>
      </p:pic>
      <p:sp>
        <p:nvSpPr>
          <p:cNvPr id="43" name="TextBox 42"/>
          <p:cNvSpPr txBox="1"/>
          <p:nvPr/>
        </p:nvSpPr>
        <p:spPr>
          <a:xfrm>
            <a:off x="397035" y="3202461"/>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Integrated</a:t>
            </a:r>
          </a:p>
        </p:txBody>
      </p:sp>
      <p:sp>
        <p:nvSpPr>
          <p:cNvPr id="44" name="TextBox 43"/>
          <p:cNvSpPr txBox="1"/>
          <p:nvPr/>
        </p:nvSpPr>
        <p:spPr>
          <a:xfrm>
            <a:off x="1793173" y="3210821"/>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Agile</a:t>
            </a:r>
          </a:p>
        </p:txBody>
      </p:sp>
    </p:spTree>
    <p:extLst>
      <p:ext uri="{BB962C8B-B14F-4D97-AF65-F5344CB8AC3E}">
        <p14:creationId xmlns:p14="http://schemas.microsoft.com/office/powerpoint/2010/main" val="26664235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1"/>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1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35" grpId="0" animBg="1"/>
      <p:bldP spid="39" grpId="0" animBg="1"/>
      <p:bldP spid="23" grpId="0" animBg="1"/>
      <p:bldP spid="29" grpId="0" animBg="1"/>
      <p:bldP spid="104" grpId="0" animBg="1"/>
      <p:bldP spid="108" grpId="0" animBg="1"/>
      <p:bldP spid="109" grpId="0" animBg="1"/>
      <p:bldP spid="111" grpId="0" animBg="1"/>
      <p:bldP spid="134" grpId="0" animBg="1"/>
      <p:bldP spid="138" grpId="0" animBg="1"/>
      <p:bldP spid="142" grpId="0" animBg="1"/>
      <p:bldP spid="40" grpId="0" animBg="1"/>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Vault Physical Design Considerations</a:t>
            </a:r>
          </a:p>
        </p:txBody>
      </p:sp>
      <p:sp>
        <p:nvSpPr>
          <p:cNvPr id="3" name="Content Placeholder 2"/>
          <p:cNvSpPr>
            <a:spLocks noGrp="1"/>
          </p:cNvSpPr>
          <p:nvPr>
            <p:ph idx="1"/>
          </p:nvPr>
        </p:nvSpPr>
        <p:spPr>
          <a:xfrm>
            <a:off x="685800" y="1055914"/>
            <a:ext cx="7772400" cy="3538709"/>
          </a:xfrm>
        </p:spPr>
        <p:txBody>
          <a:bodyPr>
            <a:normAutofit/>
          </a:bodyPr>
          <a:lstStyle/>
          <a:p>
            <a:pPr fontAlgn="ctr"/>
            <a:r>
              <a:rPr lang="en-US" dirty="0"/>
              <a:t>260B+ row tables x N</a:t>
            </a:r>
            <a:endParaRPr lang="en-US" sz="900" dirty="0"/>
          </a:p>
          <a:p>
            <a:pPr fontAlgn="ctr"/>
            <a:r>
              <a:rPr lang="en-US" dirty="0"/>
              <a:t>3B+ measurements/day</a:t>
            </a:r>
          </a:p>
          <a:p>
            <a:pPr fontAlgn="ctr"/>
            <a:r>
              <a:rPr lang="en-US" dirty="0"/>
              <a:t>Data Vault Key for Every Row</a:t>
            </a:r>
            <a:endParaRPr lang="en-US" sz="900" dirty="0"/>
          </a:p>
          <a:p>
            <a:pPr fontAlgn="ctr"/>
            <a:r>
              <a:rPr lang="en-US" dirty="0"/>
              <a:t>Appliance/Compression </a:t>
            </a:r>
            <a:endParaRPr lang="en-US" sz="900" dirty="0"/>
          </a:p>
          <a:p>
            <a:pPr fontAlgn="ctr"/>
            <a:r>
              <a:rPr lang="en-US" dirty="0"/>
              <a:t>Joining between Ensembles</a:t>
            </a:r>
            <a:endParaRPr lang="en-US" sz="900" dirty="0"/>
          </a:p>
          <a:p>
            <a:pPr fontAlgn="ctr"/>
            <a:r>
              <a:rPr lang="en-US" dirty="0"/>
              <a:t>Loads/Backups</a:t>
            </a:r>
            <a:endParaRPr lang="en-US" sz="900" dirty="0"/>
          </a:p>
          <a:p>
            <a:pPr fontAlgn="ctr"/>
            <a:r>
              <a:rPr lang="en-US" dirty="0"/>
              <a:t>Micron Security Model</a:t>
            </a:r>
            <a:endParaRPr lang="en-US" sz="900" dirty="0"/>
          </a:p>
          <a:p>
            <a:pPr fontAlgn="ctr"/>
            <a:r>
              <a:rPr lang="en-US" dirty="0"/>
              <a:t>BDV Layer</a:t>
            </a:r>
            <a:endParaRPr lang="en-US" sz="900" dirty="0"/>
          </a:p>
        </p:txBody>
      </p:sp>
      <p:pic>
        <p:nvPicPr>
          <p:cNvPr id="4" name="Picture 3"/>
          <p:cNvPicPr>
            <a:picLocks noChangeAspect="1"/>
          </p:cNvPicPr>
          <p:nvPr/>
        </p:nvPicPr>
        <p:blipFill>
          <a:blip r:embed="rId3"/>
          <a:stretch>
            <a:fillRect/>
          </a:stretch>
        </p:blipFill>
        <p:spPr>
          <a:xfrm>
            <a:off x="4235736" y="1268016"/>
            <a:ext cx="4820372" cy="2552870"/>
          </a:xfrm>
          <a:prstGeom prst="rect">
            <a:avLst/>
          </a:prstGeom>
        </p:spPr>
      </p:pic>
    </p:spTree>
    <p:extLst>
      <p:ext uri="{BB962C8B-B14F-4D97-AF65-F5344CB8AC3E}">
        <p14:creationId xmlns:p14="http://schemas.microsoft.com/office/powerpoint/2010/main" val="3891975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Vault Physical Design Wins</a:t>
            </a:r>
          </a:p>
        </p:txBody>
      </p:sp>
      <p:sp>
        <p:nvSpPr>
          <p:cNvPr id="3" name="Content Placeholder 2"/>
          <p:cNvSpPr>
            <a:spLocks noGrp="1"/>
          </p:cNvSpPr>
          <p:nvPr>
            <p:ph idx="1"/>
          </p:nvPr>
        </p:nvSpPr>
        <p:spPr>
          <a:xfrm>
            <a:off x="685800" y="866213"/>
            <a:ext cx="7886700" cy="3617205"/>
          </a:xfrm>
        </p:spPr>
        <p:txBody>
          <a:bodyPr>
            <a:normAutofit/>
          </a:bodyPr>
          <a:lstStyle/>
          <a:p>
            <a:pPr fontAlgn="ctr"/>
            <a:r>
              <a:rPr lang="en-US" dirty="0"/>
              <a:t>Co-Locate Hubs and </a:t>
            </a:r>
            <a:r>
              <a:rPr lang="en-US" dirty="0" err="1"/>
              <a:t>Sats</a:t>
            </a:r>
            <a:r>
              <a:rPr lang="en-US" dirty="0"/>
              <a:t> (Same PI)</a:t>
            </a:r>
          </a:p>
          <a:p>
            <a:pPr fontAlgn="ctr"/>
            <a:r>
              <a:rPr lang="en-US" dirty="0"/>
              <a:t>Single-Table Join Indexes on LINKS (multi-direction)</a:t>
            </a:r>
            <a:endParaRPr lang="en-US" sz="900" dirty="0"/>
          </a:p>
          <a:p>
            <a:pPr fontAlgn="ctr"/>
            <a:r>
              <a:rPr lang="en-US" dirty="0"/>
              <a:t>Combining Leaf Ensemble into Multi-Value SAT: </a:t>
            </a:r>
          </a:p>
          <a:p>
            <a:pPr lvl="1" fontAlgn="ctr"/>
            <a:r>
              <a:rPr lang="en-US" dirty="0"/>
              <a:t>60+% speed, IO and CPU savings for both loads and queries</a:t>
            </a:r>
          </a:p>
          <a:p>
            <a:pPr fontAlgn="ctr"/>
            <a:r>
              <a:rPr lang="en-US" dirty="0"/>
              <a:t>BLC 30% more effective</a:t>
            </a:r>
          </a:p>
          <a:p>
            <a:pPr fontAlgn="ctr"/>
            <a:r>
              <a:rPr lang="en-US" dirty="0"/>
              <a:t>MVC as applicable</a:t>
            </a:r>
          </a:p>
          <a:p>
            <a:pPr fontAlgn="ctr"/>
            <a:r>
              <a:rPr lang="en-US" dirty="0"/>
              <a:t>Replacing CHAR HASH SKs with BIGINT or BINARY SKs</a:t>
            </a:r>
          </a:p>
          <a:p>
            <a:pPr lvl="1" fontAlgn="ctr"/>
            <a:r>
              <a:rPr lang="en-US" dirty="0"/>
              <a:t>50% space savings and 25% query savings</a:t>
            </a:r>
          </a:p>
          <a:p>
            <a:pPr marL="0" indent="0" fontAlgn="ctr">
              <a:buNone/>
            </a:pPr>
            <a:r>
              <a:rPr lang="en-US" dirty="0"/>
              <a:t>Result:  Majority of queries run in single-digit seconds (200+B rows)</a:t>
            </a:r>
          </a:p>
          <a:p>
            <a:pPr lvl="1" fontAlgn="ctr"/>
            <a:r>
              <a:rPr lang="en-US" dirty="0"/>
              <a:t>Security ~1 second overhead</a:t>
            </a:r>
          </a:p>
          <a:p>
            <a:pPr lvl="1" fontAlgn="ctr"/>
            <a:endParaRPr lang="en-US" dirty="0"/>
          </a:p>
          <a:p>
            <a:pPr marL="228600" lvl="1" indent="0" fontAlgn="ctr">
              <a:buNone/>
            </a:pPr>
            <a:endParaRPr lang="en-US" sz="600" dirty="0"/>
          </a:p>
          <a:p>
            <a:pPr fontAlgn="ctr"/>
            <a:endParaRPr lang="en-US" dirty="0"/>
          </a:p>
          <a:p>
            <a:pPr fontAlgn="ctr"/>
            <a:endParaRPr lang="en-US" sz="900" dirty="0"/>
          </a:p>
        </p:txBody>
      </p:sp>
      <p:sp>
        <p:nvSpPr>
          <p:cNvPr id="5" name="TextBox 4"/>
          <p:cNvSpPr txBox="1"/>
          <p:nvPr/>
        </p:nvSpPr>
        <p:spPr>
          <a:xfrm rot="20025646">
            <a:off x="-70811" y="2005108"/>
            <a:ext cx="9285621" cy="923330"/>
          </a:xfrm>
          <a:prstGeom prst="rect">
            <a:avLst/>
          </a:prstGeom>
          <a:solidFill>
            <a:schemeClr val="bg1"/>
          </a:solidFill>
          <a:ln>
            <a:solidFill>
              <a:schemeClr val="tx1"/>
            </a:solidFill>
          </a:ln>
        </p:spPr>
        <p:txBody>
          <a:bodyPr wrap="square" rtlCol="0">
            <a:spAutoFit/>
          </a:bodyPr>
          <a:lstStyle/>
          <a:p>
            <a:r>
              <a:rPr lang="en-US" sz="2700" dirty="0">
                <a:solidFill>
                  <a:srgbClr val="FF0000"/>
                </a:solidFill>
              </a:rPr>
              <a:t>Teradata is optimized for DV – it’s just a new design pattern</a:t>
            </a:r>
          </a:p>
        </p:txBody>
      </p:sp>
    </p:spTree>
    <p:extLst>
      <p:ext uri="{BB962C8B-B14F-4D97-AF65-F5344CB8AC3E}">
        <p14:creationId xmlns:p14="http://schemas.microsoft.com/office/powerpoint/2010/main" val="320981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p:cNvSpPr/>
          <p:nvPr/>
        </p:nvSpPr>
        <p:spPr>
          <a:xfrm>
            <a:off x="4055939" y="534760"/>
            <a:ext cx="2140653" cy="4238164"/>
          </a:xfrm>
          <a:prstGeom prst="roundRect">
            <a:avLst/>
          </a:prstGeom>
          <a:solidFill>
            <a:schemeClr val="accent1"/>
          </a:solidFill>
          <a:ln w="9525">
            <a:noFill/>
            <a:miter lim="800000"/>
            <a:headEnd/>
            <a:tailEnd/>
          </a:ln>
          <a:effectLst/>
        </p:spPr>
        <p:txBody>
          <a:bodyPr wrap="square" tIns="91440" bIns="91440" rtlCol="0" anchor="t">
            <a:prstTxWarp prst="textNoShape">
              <a:avLst/>
            </a:prstTxWarp>
            <a:noAutofit/>
          </a:bodyPr>
          <a:lstStyle/>
          <a:p>
            <a:pPr algn="ctr"/>
            <a:endParaRPr lang="en-US" kern="0" dirty="0" err="1">
              <a:solidFill>
                <a:prstClr val="white"/>
              </a:solidFill>
            </a:endParaRPr>
          </a:p>
        </p:txBody>
      </p:sp>
      <p:sp>
        <p:nvSpPr>
          <p:cNvPr id="34" name="Rectangle: Rounded Corners 33"/>
          <p:cNvSpPr/>
          <p:nvPr/>
        </p:nvSpPr>
        <p:spPr>
          <a:xfrm>
            <a:off x="1195658" y="534760"/>
            <a:ext cx="2140653" cy="4238164"/>
          </a:xfrm>
          <a:prstGeom prst="roundRect">
            <a:avLst/>
          </a:prstGeom>
          <a:solidFill>
            <a:schemeClr val="accent1"/>
          </a:solidFill>
          <a:ln w="9525">
            <a:noFill/>
            <a:miter lim="800000"/>
            <a:headEnd/>
            <a:tailEnd/>
          </a:ln>
          <a:effectLst/>
        </p:spPr>
        <p:txBody>
          <a:bodyPr wrap="square" tIns="91440" bIns="91440" rtlCol="0" anchor="t">
            <a:prstTxWarp prst="textNoShape">
              <a:avLst/>
            </a:prstTxWarp>
            <a:noAutofit/>
          </a:bodyPr>
          <a:lstStyle/>
          <a:p>
            <a:pPr algn="ctr"/>
            <a:endParaRPr lang="en-US" kern="0" dirty="0" err="1">
              <a:solidFill>
                <a:prstClr val="white"/>
              </a:solidFill>
            </a:endParaRPr>
          </a:p>
        </p:txBody>
      </p:sp>
      <p:pic>
        <p:nvPicPr>
          <p:cNvPr id="37" name="Picture 36"/>
          <p:cNvPicPr>
            <a:picLocks noChangeAspect="1"/>
          </p:cNvPicPr>
          <p:nvPr/>
        </p:nvPicPr>
        <p:blipFill>
          <a:blip r:embed="rId3"/>
          <a:stretch>
            <a:fillRect/>
          </a:stretch>
        </p:blipFill>
        <p:spPr>
          <a:xfrm>
            <a:off x="4185021" y="3621741"/>
            <a:ext cx="887033" cy="970847"/>
          </a:xfrm>
          <a:prstGeom prst="rect">
            <a:avLst/>
          </a:prstGeom>
        </p:spPr>
      </p:pic>
      <p:sp>
        <p:nvSpPr>
          <p:cNvPr id="2" name="Title 1"/>
          <p:cNvSpPr>
            <a:spLocks noGrp="1"/>
          </p:cNvSpPr>
          <p:nvPr>
            <p:ph type="title"/>
          </p:nvPr>
        </p:nvSpPr>
        <p:spPr>
          <a:xfrm>
            <a:off x="290594" y="1"/>
            <a:ext cx="8177812" cy="575375"/>
          </a:xfrm>
        </p:spPr>
        <p:txBody>
          <a:bodyPr/>
          <a:lstStyle/>
          <a:p>
            <a:r>
              <a:rPr lang="en-US" dirty="0"/>
              <a:t>Micron’s Criteria</a:t>
            </a:r>
          </a:p>
        </p:txBody>
      </p:sp>
      <p:sp>
        <p:nvSpPr>
          <p:cNvPr id="13" name="Text Placeholder 12"/>
          <p:cNvSpPr>
            <a:spLocks noGrp="1"/>
          </p:cNvSpPr>
          <p:nvPr>
            <p:ph type="body" sz="quarter" idx="14"/>
          </p:nvPr>
        </p:nvSpPr>
        <p:spPr/>
        <p:txBody>
          <a:bodyPr/>
          <a:lstStyle/>
          <a:p>
            <a:r>
              <a:rPr lang="en-US"/>
              <a:t>Adding photo to standard slide:</a:t>
            </a:r>
          </a:p>
          <a:p>
            <a:pPr lvl="1"/>
            <a:r>
              <a:rPr lang="en-US"/>
              <a:t>Place photo against three sides of slide (recommended resolution: minimum of 800x600.</a:t>
            </a:r>
          </a:p>
          <a:p>
            <a:pPr lvl="1"/>
            <a:r>
              <a:rPr lang="en-US"/>
              <a:t>Adjust right margin of text placeholder, or use line breaks (Shift+Enter) to shorten each line as needed to fit.</a:t>
            </a:r>
          </a:p>
          <a:p>
            <a:endParaRPr lang="en-US" dirty="0"/>
          </a:p>
        </p:txBody>
      </p:sp>
      <p:pic>
        <p:nvPicPr>
          <p:cNvPr id="10" name="Picture 9"/>
          <p:cNvPicPr>
            <a:picLocks noChangeAspect="1"/>
          </p:cNvPicPr>
          <p:nvPr/>
        </p:nvPicPr>
        <p:blipFill>
          <a:blip r:embed="rId4">
            <a:duotone>
              <a:schemeClr val="accent6">
                <a:shade val="45000"/>
                <a:satMod val="135000"/>
              </a:schemeClr>
              <a:prstClr val="white"/>
            </a:duotone>
          </a:blip>
          <a:stretch>
            <a:fillRect/>
          </a:stretch>
        </p:blipFill>
        <p:spPr>
          <a:xfrm>
            <a:off x="2465547" y="1359829"/>
            <a:ext cx="320276" cy="301975"/>
          </a:xfrm>
          <a:prstGeom prst="rect">
            <a:avLst/>
          </a:prstGeom>
        </p:spPr>
      </p:pic>
      <p:pic>
        <p:nvPicPr>
          <p:cNvPr id="15" name="Picture 14"/>
          <p:cNvPicPr>
            <a:picLocks noChangeAspect="1"/>
          </p:cNvPicPr>
          <p:nvPr/>
        </p:nvPicPr>
        <p:blipFill>
          <a:blip r:embed="rId4">
            <a:duotone>
              <a:schemeClr val="accent6">
                <a:shade val="45000"/>
                <a:satMod val="135000"/>
              </a:schemeClr>
              <a:prstClr val="white"/>
            </a:duotone>
          </a:blip>
          <a:stretch>
            <a:fillRect/>
          </a:stretch>
        </p:blipFill>
        <p:spPr>
          <a:xfrm>
            <a:off x="2465546" y="2653842"/>
            <a:ext cx="320276" cy="301975"/>
          </a:xfrm>
          <a:prstGeom prst="rect">
            <a:avLst/>
          </a:prstGeom>
        </p:spPr>
      </p:pic>
      <p:pic>
        <p:nvPicPr>
          <p:cNvPr id="20" name="Picture 19"/>
          <p:cNvPicPr>
            <a:picLocks noChangeAspect="1"/>
          </p:cNvPicPr>
          <p:nvPr/>
        </p:nvPicPr>
        <p:blipFill>
          <a:blip r:embed="rId4">
            <a:duotone>
              <a:schemeClr val="accent3">
                <a:shade val="45000"/>
                <a:satMod val="135000"/>
              </a:schemeClr>
              <a:prstClr val="white"/>
            </a:duotone>
          </a:blip>
          <a:stretch>
            <a:fillRect/>
          </a:stretch>
        </p:blipFill>
        <p:spPr>
          <a:xfrm>
            <a:off x="5235429" y="3848320"/>
            <a:ext cx="320276" cy="301975"/>
          </a:xfrm>
          <a:prstGeom prst="rect">
            <a:avLst/>
          </a:prstGeom>
        </p:spPr>
      </p:pic>
      <p:pic>
        <p:nvPicPr>
          <p:cNvPr id="7" name="Picture 6"/>
          <p:cNvPicPr>
            <a:picLocks noChangeAspect="1"/>
          </p:cNvPicPr>
          <p:nvPr/>
        </p:nvPicPr>
        <p:blipFill>
          <a:blip r:embed="rId5"/>
          <a:stretch>
            <a:fillRect/>
          </a:stretch>
        </p:blipFill>
        <p:spPr>
          <a:xfrm>
            <a:off x="1592114" y="2450117"/>
            <a:ext cx="492444" cy="704574"/>
          </a:xfrm>
          <a:prstGeom prst="rect">
            <a:avLst/>
          </a:prstGeom>
        </p:spPr>
      </p:pic>
      <p:pic>
        <p:nvPicPr>
          <p:cNvPr id="8" name="Picture 7"/>
          <p:cNvPicPr>
            <a:picLocks noChangeAspect="1"/>
          </p:cNvPicPr>
          <p:nvPr/>
        </p:nvPicPr>
        <p:blipFill>
          <a:blip r:embed="rId6"/>
          <a:stretch>
            <a:fillRect/>
          </a:stretch>
        </p:blipFill>
        <p:spPr>
          <a:xfrm>
            <a:off x="6927147" y="1295525"/>
            <a:ext cx="628650" cy="828675"/>
          </a:xfrm>
          <a:prstGeom prst="rect">
            <a:avLst/>
          </a:prstGeom>
        </p:spPr>
      </p:pic>
      <p:pic>
        <p:nvPicPr>
          <p:cNvPr id="16" name="Picture 15"/>
          <p:cNvPicPr>
            <a:picLocks noChangeAspect="1"/>
          </p:cNvPicPr>
          <p:nvPr/>
        </p:nvPicPr>
        <p:blipFill>
          <a:blip r:embed="rId7"/>
          <a:stretch>
            <a:fillRect/>
          </a:stretch>
        </p:blipFill>
        <p:spPr>
          <a:xfrm>
            <a:off x="1450683" y="1292017"/>
            <a:ext cx="835819" cy="557213"/>
          </a:xfrm>
          <a:prstGeom prst="rect">
            <a:avLst/>
          </a:prstGeom>
        </p:spPr>
      </p:pic>
      <p:pic>
        <p:nvPicPr>
          <p:cNvPr id="23" name="Picture 22"/>
          <p:cNvPicPr>
            <a:picLocks noChangeAspect="1"/>
          </p:cNvPicPr>
          <p:nvPr/>
        </p:nvPicPr>
        <p:blipFill>
          <a:blip r:embed="rId8"/>
          <a:stretch>
            <a:fillRect/>
          </a:stretch>
        </p:blipFill>
        <p:spPr>
          <a:xfrm>
            <a:off x="4265503" y="2468480"/>
            <a:ext cx="714375" cy="735806"/>
          </a:xfrm>
          <a:prstGeom prst="rect">
            <a:avLst/>
          </a:prstGeom>
        </p:spPr>
      </p:pic>
      <p:pic>
        <p:nvPicPr>
          <p:cNvPr id="29" name="Picture 28"/>
          <p:cNvPicPr>
            <a:picLocks noChangeAspect="1"/>
          </p:cNvPicPr>
          <p:nvPr/>
        </p:nvPicPr>
        <p:blipFill>
          <a:blip r:embed="rId9"/>
          <a:stretch>
            <a:fillRect/>
          </a:stretch>
        </p:blipFill>
        <p:spPr>
          <a:xfrm>
            <a:off x="6930102" y="2550983"/>
            <a:ext cx="707231" cy="607219"/>
          </a:xfrm>
          <a:prstGeom prst="rect">
            <a:avLst/>
          </a:prstGeom>
        </p:spPr>
      </p:pic>
      <p:pic>
        <p:nvPicPr>
          <p:cNvPr id="30" name="Picture 29"/>
          <p:cNvPicPr>
            <a:picLocks noChangeAspect="1"/>
          </p:cNvPicPr>
          <p:nvPr/>
        </p:nvPicPr>
        <p:blipFill>
          <a:blip r:embed="rId10"/>
          <a:stretch>
            <a:fillRect/>
          </a:stretch>
        </p:blipFill>
        <p:spPr>
          <a:xfrm>
            <a:off x="6809330" y="3558393"/>
            <a:ext cx="948774" cy="909707"/>
          </a:xfrm>
          <a:prstGeom prst="rect">
            <a:avLst/>
          </a:prstGeom>
        </p:spPr>
      </p:pic>
      <p:pic>
        <p:nvPicPr>
          <p:cNvPr id="31" name="Picture 30"/>
          <p:cNvPicPr>
            <a:picLocks noChangeAspect="1"/>
          </p:cNvPicPr>
          <p:nvPr/>
        </p:nvPicPr>
        <p:blipFill>
          <a:blip r:embed="rId11"/>
          <a:stretch>
            <a:fillRect/>
          </a:stretch>
        </p:blipFill>
        <p:spPr>
          <a:xfrm>
            <a:off x="4230213" y="1312209"/>
            <a:ext cx="850106" cy="885825"/>
          </a:xfrm>
          <a:prstGeom prst="rect">
            <a:avLst/>
          </a:prstGeom>
        </p:spPr>
      </p:pic>
      <p:sp>
        <p:nvSpPr>
          <p:cNvPr id="32" name="TextBox 31"/>
          <p:cNvSpPr txBox="1"/>
          <p:nvPr/>
        </p:nvSpPr>
        <p:spPr>
          <a:xfrm>
            <a:off x="912829" y="1040049"/>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Centralized</a:t>
            </a:r>
          </a:p>
        </p:txBody>
      </p:sp>
      <p:sp>
        <p:nvSpPr>
          <p:cNvPr id="36" name="TextBox 35"/>
          <p:cNvSpPr txBox="1"/>
          <p:nvPr/>
        </p:nvSpPr>
        <p:spPr>
          <a:xfrm>
            <a:off x="3636607" y="3351465"/>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Secure</a:t>
            </a:r>
          </a:p>
        </p:txBody>
      </p:sp>
      <p:sp>
        <p:nvSpPr>
          <p:cNvPr id="38" name="TextBox 37"/>
          <p:cNvSpPr txBox="1"/>
          <p:nvPr/>
        </p:nvSpPr>
        <p:spPr>
          <a:xfrm>
            <a:off x="3669808" y="1041763"/>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Integrated</a:t>
            </a:r>
          </a:p>
        </p:txBody>
      </p:sp>
      <p:sp>
        <p:nvSpPr>
          <p:cNvPr id="39" name="TextBox 38"/>
          <p:cNvSpPr txBox="1"/>
          <p:nvPr/>
        </p:nvSpPr>
        <p:spPr>
          <a:xfrm>
            <a:off x="3622457" y="2198487"/>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Agile</a:t>
            </a:r>
          </a:p>
        </p:txBody>
      </p:sp>
      <p:sp>
        <p:nvSpPr>
          <p:cNvPr id="40" name="TextBox 39"/>
          <p:cNvSpPr txBox="1"/>
          <p:nvPr/>
        </p:nvSpPr>
        <p:spPr>
          <a:xfrm>
            <a:off x="6251766" y="2220824"/>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Documented</a:t>
            </a:r>
          </a:p>
        </p:txBody>
      </p:sp>
      <p:sp>
        <p:nvSpPr>
          <p:cNvPr id="41" name="TextBox 40"/>
          <p:cNvSpPr txBox="1"/>
          <p:nvPr/>
        </p:nvSpPr>
        <p:spPr>
          <a:xfrm>
            <a:off x="6251766" y="1059747"/>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Fast</a:t>
            </a:r>
          </a:p>
        </p:txBody>
      </p:sp>
      <p:sp>
        <p:nvSpPr>
          <p:cNvPr id="42" name="TextBox 41"/>
          <p:cNvSpPr txBox="1"/>
          <p:nvPr/>
        </p:nvSpPr>
        <p:spPr>
          <a:xfrm>
            <a:off x="6355676" y="3346376"/>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Supportable</a:t>
            </a:r>
          </a:p>
        </p:txBody>
      </p:sp>
      <p:sp>
        <p:nvSpPr>
          <p:cNvPr id="43" name="TextBox 42"/>
          <p:cNvSpPr txBox="1"/>
          <p:nvPr/>
        </p:nvSpPr>
        <p:spPr>
          <a:xfrm>
            <a:off x="912829" y="2177072"/>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Low Latency</a:t>
            </a:r>
          </a:p>
        </p:txBody>
      </p:sp>
      <p:pic>
        <p:nvPicPr>
          <p:cNvPr id="44" name="Picture 43"/>
          <p:cNvPicPr>
            <a:picLocks noChangeAspect="1"/>
          </p:cNvPicPr>
          <p:nvPr/>
        </p:nvPicPr>
        <p:blipFill>
          <a:blip r:embed="rId12"/>
          <a:stretch>
            <a:fillRect/>
          </a:stretch>
        </p:blipFill>
        <p:spPr>
          <a:xfrm>
            <a:off x="2004313" y="683240"/>
            <a:ext cx="1242741" cy="310685"/>
          </a:xfrm>
          <a:prstGeom prst="rect">
            <a:avLst/>
          </a:prstGeom>
        </p:spPr>
      </p:pic>
      <p:pic>
        <p:nvPicPr>
          <p:cNvPr id="45" name="Picture 44"/>
          <p:cNvPicPr>
            <a:picLocks noChangeAspect="1"/>
          </p:cNvPicPr>
          <p:nvPr/>
        </p:nvPicPr>
        <p:blipFill>
          <a:blip r:embed="rId4">
            <a:duotone>
              <a:schemeClr val="accent3">
                <a:shade val="45000"/>
                <a:satMod val="135000"/>
              </a:schemeClr>
              <a:prstClr val="white"/>
            </a:duotone>
          </a:blip>
          <a:stretch>
            <a:fillRect/>
          </a:stretch>
        </p:blipFill>
        <p:spPr>
          <a:xfrm>
            <a:off x="5235429" y="2632035"/>
            <a:ext cx="320276" cy="301975"/>
          </a:xfrm>
          <a:prstGeom prst="rect">
            <a:avLst/>
          </a:prstGeom>
        </p:spPr>
      </p:pic>
      <p:pic>
        <p:nvPicPr>
          <p:cNvPr id="46" name="Picture 45"/>
          <p:cNvPicPr>
            <a:picLocks noChangeAspect="1"/>
          </p:cNvPicPr>
          <p:nvPr/>
        </p:nvPicPr>
        <p:blipFill>
          <a:blip r:embed="rId4">
            <a:duotone>
              <a:schemeClr val="accent3">
                <a:shade val="45000"/>
                <a:satMod val="135000"/>
              </a:schemeClr>
              <a:prstClr val="white"/>
            </a:duotone>
          </a:blip>
          <a:stretch>
            <a:fillRect/>
          </a:stretch>
        </p:blipFill>
        <p:spPr>
          <a:xfrm>
            <a:off x="5235429" y="1558875"/>
            <a:ext cx="320276" cy="301975"/>
          </a:xfrm>
          <a:prstGeom prst="rect">
            <a:avLst/>
          </a:prstGeom>
        </p:spPr>
      </p:pic>
      <p:pic>
        <p:nvPicPr>
          <p:cNvPr id="49" name="Picture 48"/>
          <p:cNvPicPr>
            <a:picLocks noChangeAspect="1"/>
          </p:cNvPicPr>
          <p:nvPr/>
        </p:nvPicPr>
        <p:blipFill>
          <a:blip r:embed="rId13"/>
          <a:stretch>
            <a:fillRect/>
          </a:stretch>
        </p:blipFill>
        <p:spPr>
          <a:xfrm>
            <a:off x="4789405" y="675060"/>
            <a:ext cx="1278731" cy="335756"/>
          </a:xfrm>
          <a:prstGeom prst="rect">
            <a:avLst/>
          </a:prstGeom>
        </p:spPr>
      </p:pic>
      <p:sp>
        <p:nvSpPr>
          <p:cNvPr id="28" name="TextBox 27"/>
          <p:cNvSpPr txBox="1"/>
          <p:nvPr/>
        </p:nvSpPr>
        <p:spPr>
          <a:xfrm>
            <a:off x="864712" y="3347764"/>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Scalable</a:t>
            </a:r>
          </a:p>
        </p:txBody>
      </p:sp>
      <p:pic>
        <p:nvPicPr>
          <p:cNvPr id="33" name="Picture 32"/>
          <p:cNvPicPr>
            <a:picLocks noChangeAspect="1"/>
          </p:cNvPicPr>
          <p:nvPr/>
        </p:nvPicPr>
        <p:blipFill>
          <a:blip r:embed="rId4">
            <a:duotone>
              <a:schemeClr val="accent6">
                <a:shade val="45000"/>
                <a:satMod val="135000"/>
              </a:schemeClr>
              <a:prstClr val="white"/>
            </a:duotone>
          </a:blip>
          <a:stretch>
            <a:fillRect/>
          </a:stretch>
        </p:blipFill>
        <p:spPr>
          <a:xfrm>
            <a:off x="2432900" y="3669541"/>
            <a:ext cx="320276" cy="301975"/>
          </a:xfrm>
          <a:prstGeom prst="rect">
            <a:avLst/>
          </a:prstGeom>
        </p:spPr>
      </p:pic>
      <p:pic>
        <p:nvPicPr>
          <p:cNvPr id="47" name="Picture 46">
            <a:extLst>
              <a:ext uri="{FF2B5EF4-FFF2-40B4-BE49-F238E27FC236}">
                <a16:creationId xmlns:a16="http://schemas.microsoft.com/office/drawing/2014/main" id="{5BB0F6B4-E354-4865-A87A-7CB0F8902E5E}"/>
              </a:ext>
            </a:extLst>
          </p:cNvPr>
          <p:cNvPicPr>
            <a:picLocks noChangeAspect="1"/>
          </p:cNvPicPr>
          <p:nvPr/>
        </p:nvPicPr>
        <p:blipFill rotWithShape="1">
          <a:blip r:embed="rId14"/>
          <a:srcRect l="7501" t="7902" r="9422" b="5400"/>
          <a:stretch/>
        </p:blipFill>
        <p:spPr>
          <a:xfrm>
            <a:off x="1407226" y="3659608"/>
            <a:ext cx="789709" cy="808491"/>
          </a:xfrm>
          <a:prstGeom prst="rect">
            <a:avLst/>
          </a:prstGeom>
        </p:spPr>
      </p:pic>
    </p:spTree>
    <p:extLst>
      <p:ext uri="{BB962C8B-B14F-4D97-AF65-F5344CB8AC3E}">
        <p14:creationId xmlns:p14="http://schemas.microsoft.com/office/powerpoint/2010/main" val="219756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WhereScape Features</a:t>
            </a:r>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25</a:t>
            </a:fld>
            <a:endParaRPr lang="en-US" dirty="0"/>
          </a:p>
        </p:txBody>
      </p:sp>
      <p:sp>
        <p:nvSpPr>
          <p:cNvPr id="6" name="Text Placeholder 5"/>
          <p:cNvSpPr>
            <a:spLocks noGrp="1"/>
          </p:cNvSpPr>
          <p:nvPr>
            <p:ph type="body" sz="quarter" idx="14"/>
          </p:nvPr>
        </p:nvSpPr>
        <p:spPr/>
        <p:txBody>
          <a:bodyPr/>
          <a:lstStyle/>
          <a:p>
            <a:endParaRPr lang="en-US"/>
          </a:p>
        </p:txBody>
      </p:sp>
      <p:pic>
        <p:nvPicPr>
          <p:cNvPr id="10" name="Picture 9"/>
          <p:cNvPicPr>
            <a:picLocks noChangeAspect="1"/>
          </p:cNvPicPr>
          <p:nvPr/>
        </p:nvPicPr>
        <p:blipFill rotWithShape="1">
          <a:blip r:embed="rId3"/>
          <a:srcRect t="4217" b="5444"/>
          <a:stretch/>
        </p:blipFill>
        <p:spPr>
          <a:xfrm>
            <a:off x="163162" y="928437"/>
            <a:ext cx="5536830" cy="3614726"/>
          </a:xfrm>
          <a:prstGeom prst="rect">
            <a:avLst/>
          </a:prstGeom>
        </p:spPr>
      </p:pic>
      <p:pic>
        <p:nvPicPr>
          <p:cNvPr id="11" name="Picture 10"/>
          <p:cNvPicPr>
            <a:picLocks noChangeAspect="1"/>
          </p:cNvPicPr>
          <p:nvPr/>
        </p:nvPicPr>
        <p:blipFill>
          <a:blip r:embed="rId4"/>
          <a:stretch>
            <a:fillRect/>
          </a:stretch>
        </p:blipFill>
        <p:spPr>
          <a:xfrm>
            <a:off x="5570469" y="699235"/>
            <a:ext cx="3538922" cy="3704758"/>
          </a:xfrm>
          <a:prstGeom prst="rect">
            <a:avLst/>
          </a:prstGeom>
        </p:spPr>
      </p:pic>
      <p:sp>
        <p:nvSpPr>
          <p:cNvPr id="13" name="Rectangle 12"/>
          <p:cNvSpPr/>
          <p:nvPr/>
        </p:nvSpPr>
        <p:spPr>
          <a:xfrm>
            <a:off x="5597952" y="1147660"/>
            <a:ext cx="2309404" cy="183739"/>
          </a:xfrm>
          <a:prstGeom prst="rect">
            <a:avLst/>
          </a:prstGeom>
          <a:solidFill>
            <a:schemeClr val="bg1">
              <a:alpha val="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4" name="Rectangle 13"/>
          <p:cNvSpPr/>
          <p:nvPr/>
        </p:nvSpPr>
        <p:spPr>
          <a:xfrm>
            <a:off x="5597952" y="1353007"/>
            <a:ext cx="2309404" cy="183739"/>
          </a:xfrm>
          <a:prstGeom prst="rect">
            <a:avLst/>
          </a:prstGeom>
          <a:solidFill>
            <a:schemeClr val="bg1">
              <a:alpha val="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5" name="Rectangle 14"/>
          <p:cNvSpPr/>
          <p:nvPr/>
        </p:nvSpPr>
        <p:spPr>
          <a:xfrm>
            <a:off x="5615208" y="1558354"/>
            <a:ext cx="2309404" cy="183739"/>
          </a:xfrm>
          <a:prstGeom prst="rect">
            <a:avLst/>
          </a:prstGeom>
          <a:solidFill>
            <a:schemeClr val="bg1">
              <a:alpha val="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6" name="Rectangle 15"/>
          <p:cNvSpPr/>
          <p:nvPr/>
        </p:nvSpPr>
        <p:spPr>
          <a:xfrm>
            <a:off x="5610371" y="1742093"/>
            <a:ext cx="2309404" cy="183739"/>
          </a:xfrm>
          <a:prstGeom prst="rect">
            <a:avLst/>
          </a:prstGeom>
          <a:solidFill>
            <a:schemeClr val="bg1">
              <a:alpha val="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7" name="Rectangle 16"/>
          <p:cNvSpPr/>
          <p:nvPr/>
        </p:nvSpPr>
        <p:spPr>
          <a:xfrm>
            <a:off x="5606946" y="2365664"/>
            <a:ext cx="2309404" cy="183739"/>
          </a:xfrm>
          <a:prstGeom prst="rect">
            <a:avLst/>
          </a:prstGeom>
          <a:solidFill>
            <a:schemeClr val="bg1">
              <a:alpha val="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8" name="Rectangle 17"/>
          <p:cNvSpPr/>
          <p:nvPr/>
        </p:nvSpPr>
        <p:spPr>
          <a:xfrm>
            <a:off x="5606946" y="2761257"/>
            <a:ext cx="2309404" cy="183739"/>
          </a:xfrm>
          <a:prstGeom prst="rect">
            <a:avLst/>
          </a:prstGeom>
          <a:solidFill>
            <a:schemeClr val="bg1">
              <a:alpha val="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9" name="Rectangle 18"/>
          <p:cNvSpPr/>
          <p:nvPr/>
        </p:nvSpPr>
        <p:spPr>
          <a:xfrm>
            <a:off x="5615208" y="3156851"/>
            <a:ext cx="2309404" cy="183739"/>
          </a:xfrm>
          <a:prstGeom prst="rect">
            <a:avLst/>
          </a:prstGeom>
          <a:solidFill>
            <a:schemeClr val="bg1">
              <a:alpha val="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20" name="Rectangle 19"/>
          <p:cNvSpPr/>
          <p:nvPr/>
        </p:nvSpPr>
        <p:spPr>
          <a:xfrm>
            <a:off x="5606166" y="3551638"/>
            <a:ext cx="2309404" cy="183739"/>
          </a:xfrm>
          <a:prstGeom prst="rect">
            <a:avLst/>
          </a:prstGeom>
          <a:solidFill>
            <a:schemeClr val="bg1">
              <a:alpha val="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pic>
        <p:nvPicPr>
          <p:cNvPr id="21" name="Picture 20"/>
          <p:cNvPicPr>
            <a:picLocks noChangeAspect="1"/>
          </p:cNvPicPr>
          <p:nvPr/>
        </p:nvPicPr>
        <p:blipFill>
          <a:blip r:embed="rId5"/>
          <a:stretch>
            <a:fillRect/>
          </a:stretch>
        </p:blipFill>
        <p:spPr>
          <a:xfrm>
            <a:off x="4485199" y="4731752"/>
            <a:ext cx="3164681" cy="371475"/>
          </a:xfrm>
          <a:prstGeom prst="rect">
            <a:avLst/>
          </a:prstGeom>
        </p:spPr>
      </p:pic>
    </p:spTree>
    <p:extLst>
      <p:ext uri="{BB962C8B-B14F-4D97-AF65-F5344CB8AC3E}">
        <p14:creationId xmlns:p14="http://schemas.microsoft.com/office/powerpoint/2010/main" val="2941814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918" y="0"/>
            <a:ext cx="7952282" cy="527107"/>
          </a:xfrm>
        </p:spPr>
        <p:txBody>
          <a:bodyPr/>
          <a:lstStyle/>
          <a:p>
            <a:r>
              <a:rPr lang="en-US" dirty="0"/>
              <a:t>WhereScape Documentation</a:t>
            </a:r>
          </a:p>
        </p:txBody>
      </p:sp>
      <p:sp>
        <p:nvSpPr>
          <p:cNvPr id="3" name="Content Placeholder 2"/>
          <p:cNvSpPr>
            <a:spLocks noGrp="1"/>
          </p:cNvSpPr>
          <p:nvPr>
            <p:ph idx="1"/>
          </p:nvPr>
        </p:nvSpPr>
        <p:spPr>
          <a:xfrm>
            <a:off x="3350301" y="617089"/>
            <a:ext cx="8496925" cy="3843509"/>
          </a:xfrm>
        </p:spPr>
        <p:txBody>
          <a:bodyPr/>
          <a:lstStyle/>
          <a:p>
            <a:pPr marL="0" indent="0">
              <a:buNone/>
            </a:pPr>
            <a:r>
              <a:rPr lang="en-US" dirty="0"/>
              <a:t>Technical</a:t>
            </a:r>
          </a:p>
          <a:p>
            <a:endParaRPr lang="en-US" dirty="0"/>
          </a:p>
          <a:p>
            <a:endParaRPr lang="en-US" dirty="0"/>
          </a:p>
          <a:p>
            <a:endParaRPr lang="en-US" dirty="0"/>
          </a:p>
          <a:p>
            <a:pPr marL="0" indent="0">
              <a:buNone/>
            </a:pPr>
            <a:r>
              <a:rPr lang="en-US" dirty="0"/>
              <a:t>User</a:t>
            </a:r>
          </a:p>
          <a:p>
            <a:endParaRPr lang="en-US" dirty="0"/>
          </a:p>
        </p:txBody>
      </p:sp>
      <p:pic>
        <p:nvPicPr>
          <p:cNvPr id="5" name="Picture 4"/>
          <p:cNvPicPr>
            <a:picLocks noChangeAspect="1"/>
          </p:cNvPicPr>
          <p:nvPr/>
        </p:nvPicPr>
        <p:blipFill>
          <a:blip r:embed="rId3"/>
          <a:stretch>
            <a:fillRect/>
          </a:stretch>
        </p:blipFill>
        <p:spPr>
          <a:xfrm>
            <a:off x="4207002" y="2612141"/>
            <a:ext cx="4769594" cy="207871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74" y="1302381"/>
            <a:ext cx="3100623" cy="2998328"/>
          </a:xfrm>
          <a:prstGeom prst="rect">
            <a:avLst/>
          </a:prstGeom>
        </p:spPr>
      </p:pic>
      <p:sp>
        <p:nvSpPr>
          <p:cNvPr id="6" name="Content Placeholder 2"/>
          <p:cNvSpPr txBox="1">
            <a:spLocks/>
          </p:cNvSpPr>
          <p:nvPr/>
        </p:nvSpPr>
        <p:spPr>
          <a:xfrm>
            <a:off x="979714" y="457200"/>
            <a:ext cx="8164286" cy="3843509"/>
          </a:xfrm>
          <a:prstGeom prst="rect">
            <a:avLst/>
          </a:prstGeom>
        </p:spPr>
        <p:txBody>
          <a:bodyPr vert="horz" lIns="0" tIns="0" rIns="0" bIns="0" rtlCol="0">
            <a:normAutofit/>
          </a:bodyPr>
          <a:lst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None/>
            </a:pPr>
            <a:r>
              <a:rPr lang="en-US" sz="1800" dirty="0"/>
              <a:t> </a:t>
            </a:r>
          </a:p>
          <a:p>
            <a:pPr marL="0" indent="0">
              <a:buNone/>
            </a:pPr>
            <a:r>
              <a:rPr lang="en-US" sz="1800" dirty="0"/>
              <a:t>Models</a:t>
            </a:r>
          </a:p>
          <a:p>
            <a:endParaRPr lang="en-US" sz="1800" dirty="0"/>
          </a:p>
          <a:p>
            <a:endParaRPr lang="en-US" sz="1800" dirty="0"/>
          </a:p>
          <a:p>
            <a:endParaRPr lang="en-US" sz="1800" dirty="0"/>
          </a:p>
        </p:txBody>
      </p:sp>
      <p:pic>
        <p:nvPicPr>
          <p:cNvPr id="7" name="Picture 6"/>
          <p:cNvPicPr>
            <a:picLocks noChangeAspect="1"/>
          </p:cNvPicPr>
          <p:nvPr/>
        </p:nvPicPr>
        <p:blipFill>
          <a:blip r:embed="rId5"/>
          <a:stretch>
            <a:fillRect/>
          </a:stretch>
        </p:blipFill>
        <p:spPr>
          <a:xfrm>
            <a:off x="4207003" y="905914"/>
            <a:ext cx="4039598" cy="1417403"/>
          </a:xfrm>
          <a:prstGeom prst="rect">
            <a:avLst/>
          </a:prstGeom>
        </p:spPr>
      </p:pic>
    </p:spTree>
    <p:extLst>
      <p:ext uri="{BB962C8B-B14F-4D97-AF65-F5344CB8AC3E}">
        <p14:creationId xmlns:p14="http://schemas.microsoft.com/office/powerpoint/2010/main" val="195987501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77371"/>
          </a:xfrm>
        </p:spPr>
        <p:txBody>
          <a:bodyPr>
            <a:normAutofit fontScale="90000"/>
          </a:bodyPr>
          <a:lstStyle/>
          <a:p>
            <a:r>
              <a:rPr lang="en-US" sz="3100" dirty="0"/>
              <a:t>Micron’s Benefits from WhereScape Tool Set</a:t>
            </a:r>
            <a:endParaRPr lang="en-US" dirty="0"/>
          </a:p>
        </p:txBody>
      </p:sp>
      <p:sp>
        <p:nvSpPr>
          <p:cNvPr id="3" name="Content Placeholder 2"/>
          <p:cNvSpPr>
            <a:spLocks noGrp="1"/>
          </p:cNvSpPr>
          <p:nvPr>
            <p:ph idx="1"/>
          </p:nvPr>
        </p:nvSpPr>
        <p:spPr>
          <a:xfrm>
            <a:off x="1273628" y="765545"/>
            <a:ext cx="3026229" cy="4066953"/>
          </a:xfrm>
        </p:spPr>
        <p:txBody>
          <a:bodyPr>
            <a:normAutofit/>
          </a:bodyPr>
          <a:lstStyle/>
          <a:p>
            <a:pPr marL="231760" lvl="1" indent="0">
              <a:buNone/>
            </a:pPr>
            <a:r>
              <a:rPr lang="en-US" sz="2400" dirty="0"/>
              <a:t>Development Accelerator</a:t>
            </a:r>
          </a:p>
          <a:p>
            <a:pPr marL="231760" lvl="1" indent="0">
              <a:buNone/>
            </a:pPr>
            <a:r>
              <a:rPr lang="en-US" sz="2400" dirty="0"/>
              <a:t>Metadata-Driven Models and Documentation</a:t>
            </a:r>
          </a:p>
          <a:p>
            <a:pPr marL="231760" lvl="1" indent="0">
              <a:buNone/>
            </a:pPr>
            <a:r>
              <a:rPr lang="en-US" sz="2400" dirty="0"/>
              <a:t>Consistent, Pattern-based ELT </a:t>
            </a:r>
            <a:endParaRPr lang="en-US" dirty="0"/>
          </a:p>
          <a:p>
            <a:pPr>
              <a:buFont typeface="Wingdings" panose="05000000000000000000" pitchFamily="2" charset="2"/>
              <a:buChar char="Ø"/>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9858" y="765545"/>
            <a:ext cx="4492174" cy="2994782"/>
          </a:xfrm>
          <a:prstGeom prst="rect">
            <a:avLst/>
          </a:prstGeom>
        </p:spPr>
      </p:pic>
      <p:pic>
        <p:nvPicPr>
          <p:cNvPr id="5" name="Picture 4"/>
          <p:cNvPicPr>
            <a:picLocks noChangeAspect="1"/>
          </p:cNvPicPr>
          <p:nvPr/>
        </p:nvPicPr>
        <p:blipFill>
          <a:blip r:embed="rId3"/>
          <a:stretch>
            <a:fillRect/>
          </a:stretch>
        </p:blipFill>
        <p:spPr>
          <a:xfrm>
            <a:off x="387557" y="851282"/>
            <a:ext cx="628650" cy="828675"/>
          </a:xfrm>
          <a:prstGeom prst="rect">
            <a:avLst/>
          </a:prstGeom>
        </p:spPr>
      </p:pic>
      <p:pic>
        <p:nvPicPr>
          <p:cNvPr id="6" name="Picture 5"/>
          <p:cNvPicPr>
            <a:picLocks noChangeAspect="1"/>
          </p:cNvPicPr>
          <p:nvPr/>
        </p:nvPicPr>
        <p:blipFill>
          <a:blip r:embed="rId4"/>
          <a:stretch>
            <a:fillRect/>
          </a:stretch>
        </p:blipFill>
        <p:spPr>
          <a:xfrm>
            <a:off x="390512" y="2106740"/>
            <a:ext cx="707231" cy="607219"/>
          </a:xfrm>
          <a:prstGeom prst="rect">
            <a:avLst/>
          </a:prstGeom>
        </p:spPr>
      </p:pic>
      <p:pic>
        <p:nvPicPr>
          <p:cNvPr id="7" name="Picture 6"/>
          <p:cNvPicPr>
            <a:picLocks noChangeAspect="1"/>
          </p:cNvPicPr>
          <p:nvPr/>
        </p:nvPicPr>
        <p:blipFill>
          <a:blip r:embed="rId5"/>
          <a:stretch>
            <a:fillRect/>
          </a:stretch>
        </p:blipFill>
        <p:spPr>
          <a:xfrm>
            <a:off x="269741" y="3114150"/>
            <a:ext cx="948774" cy="909707"/>
          </a:xfrm>
          <a:prstGeom prst="rect">
            <a:avLst/>
          </a:prstGeom>
        </p:spPr>
      </p:pic>
      <p:sp>
        <p:nvSpPr>
          <p:cNvPr id="8" name="TextBox 7"/>
          <p:cNvSpPr txBox="1"/>
          <p:nvPr/>
        </p:nvSpPr>
        <p:spPr>
          <a:xfrm>
            <a:off x="-287824" y="1776581"/>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Documented</a:t>
            </a:r>
          </a:p>
        </p:txBody>
      </p:sp>
      <p:sp>
        <p:nvSpPr>
          <p:cNvPr id="9" name="TextBox 8"/>
          <p:cNvSpPr txBox="1"/>
          <p:nvPr/>
        </p:nvSpPr>
        <p:spPr>
          <a:xfrm>
            <a:off x="-287824" y="615504"/>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Fast</a:t>
            </a:r>
          </a:p>
        </p:txBody>
      </p:sp>
      <p:sp>
        <p:nvSpPr>
          <p:cNvPr id="10" name="TextBox 9"/>
          <p:cNvSpPr txBox="1"/>
          <p:nvPr/>
        </p:nvSpPr>
        <p:spPr>
          <a:xfrm>
            <a:off x="-183914" y="2902133"/>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Supportable</a:t>
            </a:r>
          </a:p>
        </p:txBody>
      </p:sp>
    </p:spTree>
    <p:extLst>
      <p:ext uri="{BB962C8B-B14F-4D97-AF65-F5344CB8AC3E}">
        <p14:creationId xmlns:p14="http://schemas.microsoft.com/office/powerpoint/2010/main" val="3614132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Rounded Corners 52"/>
          <p:cNvSpPr/>
          <p:nvPr/>
        </p:nvSpPr>
        <p:spPr>
          <a:xfrm>
            <a:off x="6603307" y="534760"/>
            <a:ext cx="2140653" cy="4238164"/>
          </a:xfrm>
          <a:prstGeom prst="roundRect">
            <a:avLst/>
          </a:prstGeom>
          <a:solidFill>
            <a:schemeClr val="accent1"/>
          </a:solidFill>
          <a:ln w="9525">
            <a:noFill/>
            <a:miter lim="800000"/>
            <a:headEnd/>
            <a:tailEnd/>
          </a:ln>
          <a:effectLst/>
        </p:spPr>
        <p:txBody>
          <a:bodyPr wrap="square" tIns="91440" bIns="91440" rtlCol="0" anchor="t">
            <a:prstTxWarp prst="textNoShape">
              <a:avLst/>
            </a:prstTxWarp>
            <a:noAutofit/>
          </a:bodyPr>
          <a:lstStyle/>
          <a:p>
            <a:pPr algn="ctr"/>
            <a:endParaRPr lang="en-US" kern="0" dirty="0" err="1">
              <a:solidFill>
                <a:prstClr val="white"/>
              </a:solidFill>
            </a:endParaRPr>
          </a:p>
        </p:txBody>
      </p:sp>
      <p:sp>
        <p:nvSpPr>
          <p:cNvPr id="52" name="Rectangle: Rounded Corners 51"/>
          <p:cNvSpPr/>
          <p:nvPr/>
        </p:nvSpPr>
        <p:spPr>
          <a:xfrm>
            <a:off x="4031172" y="534760"/>
            <a:ext cx="2140653" cy="4238164"/>
          </a:xfrm>
          <a:prstGeom prst="roundRect">
            <a:avLst/>
          </a:prstGeom>
          <a:solidFill>
            <a:schemeClr val="accent1"/>
          </a:solidFill>
          <a:ln w="9525">
            <a:noFill/>
            <a:miter lim="800000"/>
            <a:headEnd/>
            <a:tailEnd/>
          </a:ln>
          <a:effectLst/>
        </p:spPr>
        <p:txBody>
          <a:bodyPr wrap="square" tIns="91440" bIns="91440" rtlCol="0" anchor="t">
            <a:prstTxWarp prst="textNoShape">
              <a:avLst/>
            </a:prstTxWarp>
            <a:noAutofit/>
          </a:bodyPr>
          <a:lstStyle/>
          <a:p>
            <a:pPr algn="ctr"/>
            <a:endParaRPr lang="en-US" kern="0" dirty="0" err="1">
              <a:solidFill>
                <a:prstClr val="white"/>
              </a:solidFill>
            </a:endParaRPr>
          </a:p>
        </p:txBody>
      </p:sp>
      <p:sp>
        <p:nvSpPr>
          <p:cNvPr id="51" name="Rectangle: Rounded Corners 50"/>
          <p:cNvSpPr/>
          <p:nvPr/>
        </p:nvSpPr>
        <p:spPr>
          <a:xfrm>
            <a:off x="1199287" y="534760"/>
            <a:ext cx="2140653" cy="4238164"/>
          </a:xfrm>
          <a:prstGeom prst="roundRect">
            <a:avLst/>
          </a:prstGeom>
          <a:solidFill>
            <a:schemeClr val="accent1"/>
          </a:solidFill>
          <a:ln w="9525">
            <a:noFill/>
            <a:miter lim="800000"/>
            <a:headEnd/>
            <a:tailEnd/>
          </a:ln>
          <a:effectLst/>
        </p:spPr>
        <p:txBody>
          <a:bodyPr wrap="square" tIns="91440" bIns="91440" rtlCol="0" anchor="t">
            <a:prstTxWarp prst="textNoShape">
              <a:avLst/>
            </a:prstTxWarp>
            <a:noAutofit/>
          </a:bodyPr>
          <a:lstStyle/>
          <a:p>
            <a:pPr algn="ctr"/>
            <a:endParaRPr lang="en-US" kern="0" dirty="0" err="1">
              <a:solidFill>
                <a:prstClr val="white"/>
              </a:solidFill>
            </a:endParaRPr>
          </a:p>
        </p:txBody>
      </p:sp>
      <p:pic>
        <p:nvPicPr>
          <p:cNvPr id="37" name="Picture 36"/>
          <p:cNvPicPr>
            <a:picLocks noChangeAspect="1"/>
          </p:cNvPicPr>
          <p:nvPr/>
        </p:nvPicPr>
        <p:blipFill>
          <a:blip r:embed="rId3"/>
          <a:stretch>
            <a:fillRect/>
          </a:stretch>
        </p:blipFill>
        <p:spPr>
          <a:xfrm>
            <a:off x="4184677" y="3551582"/>
            <a:ext cx="887033" cy="970847"/>
          </a:xfrm>
          <a:prstGeom prst="rect">
            <a:avLst/>
          </a:prstGeom>
        </p:spPr>
      </p:pic>
      <p:sp>
        <p:nvSpPr>
          <p:cNvPr id="2" name="Title 1"/>
          <p:cNvSpPr>
            <a:spLocks noGrp="1"/>
          </p:cNvSpPr>
          <p:nvPr>
            <p:ph type="title"/>
          </p:nvPr>
        </p:nvSpPr>
        <p:spPr>
          <a:xfrm>
            <a:off x="290594" y="1"/>
            <a:ext cx="8177812" cy="575375"/>
          </a:xfrm>
        </p:spPr>
        <p:txBody>
          <a:bodyPr/>
          <a:lstStyle/>
          <a:p>
            <a:r>
              <a:rPr lang="en-US" dirty="0"/>
              <a:t>Micron’s Criteria</a:t>
            </a:r>
          </a:p>
        </p:txBody>
      </p:sp>
      <p:sp>
        <p:nvSpPr>
          <p:cNvPr id="13" name="Text Placeholder 12"/>
          <p:cNvSpPr>
            <a:spLocks noGrp="1"/>
          </p:cNvSpPr>
          <p:nvPr>
            <p:ph type="body" sz="quarter" idx="14"/>
          </p:nvPr>
        </p:nvSpPr>
        <p:spPr/>
        <p:txBody>
          <a:bodyPr/>
          <a:lstStyle/>
          <a:p>
            <a:r>
              <a:rPr lang="en-US"/>
              <a:t>Adding photo to standard slide:</a:t>
            </a:r>
          </a:p>
          <a:p>
            <a:pPr lvl="1"/>
            <a:r>
              <a:rPr lang="en-US"/>
              <a:t>Place photo against three sides of slide (recommended resolution: minimum of 800x600.</a:t>
            </a:r>
          </a:p>
          <a:p>
            <a:pPr lvl="1"/>
            <a:r>
              <a:rPr lang="en-US"/>
              <a:t>Adjust right margin of text placeholder, or use line breaks (Shift+Enter) to shorten each line as needed to fit.</a:t>
            </a:r>
          </a:p>
          <a:p>
            <a:endParaRPr lang="en-US" dirty="0"/>
          </a:p>
        </p:txBody>
      </p:sp>
      <p:pic>
        <p:nvPicPr>
          <p:cNvPr id="9" name="Picture 8"/>
          <p:cNvPicPr>
            <a:picLocks noChangeAspect="1"/>
          </p:cNvPicPr>
          <p:nvPr/>
        </p:nvPicPr>
        <p:blipFill>
          <a:blip r:embed="rId4"/>
          <a:stretch>
            <a:fillRect/>
          </a:stretch>
        </p:blipFill>
        <p:spPr>
          <a:xfrm>
            <a:off x="7919191" y="1506114"/>
            <a:ext cx="320276" cy="301975"/>
          </a:xfrm>
          <a:prstGeom prst="rect">
            <a:avLst/>
          </a:prstGeom>
        </p:spPr>
      </p:pic>
      <p:pic>
        <p:nvPicPr>
          <p:cNvPr id="10" name="Picture 9"/>
          <p:cNvPicPr>
            <a:picLocks noChangeAspect="1"/>
          </p:cNvPicPr>
          <p:nvPr/>
        </p:nvPicPr>
        <p:blipFill>
          <a:blip r:embed="rId4">
            <a:duotone>
              <a:schemeClr val="accent6">
                <a:shade val="45000"/>
                <a:satMod val="135000"/>
              </a:schemeClr>
              <a:prstClr val="white"/>
            </a:duotone>
          </a:blip>
          <a:stretch>
            <a:fillRect/>
          </a:stretch>
        </p:blipFill>
        <p:spPr>
          <a:xfrm>
            <a:off x="2465547" y="1359829"/>
            <a:ext cx="320276" cy="301975"/>
          </a:xfrm>
          <a:prstGeom prst="rect">
            <a:avLst/>
          </a:prstGeom>
        </p:spPr>
      </p:pic>
      <p:pic>
        <p:nvPicPr>
          <p:cNvPr id="15" name="Picture 14"/>
          <p:cNvPicPr>
            <a:picLocks noChangeAspect="1"/>
          </p:cNvPicPr>
          <p:nvPr/>
        </p:nvPicPr>
        <p:blipFill>
          <a:blip r:embed="rId4">
            <a:duotone>
              <a:schemeClr val="accent6">
                <a:shade val="45000"/>
                <a:satMod val="135000"/>
              </a:schemeClr>
              <a:prstClr val="white"/>
            </a:duotone>
          </a:blip>
          <a:stretch>
            <a:fillRect/>
          </a:stretch>
        </p:blipFill>
        <p:spPr>
          <a:xfrm>
            <a:off x="2465546" y="2653842"/>
            <a:ext cx="320276" cy="301975"/>
          </a:xfrm>
          <a:prstGeom prst="rect">
            <a:avLst/>
          </a:prstGeom>
        </p:spPr>
      </p:pic>
      <p:pic>
        <p:nvPicPr>
          <p:cNvPr id="20" name="Picture 19"/>
          <p:cNvPicPr>
            <a:picLocks noChangeAspect="1"/>
          </p:cNvPicPr>
          <p:nvPr/>
        </p:nvPicPr>
        <p:blipFill>
          <a:blip r:embed="rId4">
            <a:duotone>
              <a:schemeClr val="accent3">
                <a:shade val="45000"/>
                <a:satMod val="135000"/>
              </a:schemeClr>
              <a:prstClr val="white"/>
            </a:duotone>
          </a:blip>
          <a:stretch>
            <a:fillRect/>
          </a:stretch>
        </p:blipFill>
        <p:spPr>
          <a:xfrm>
            <a:off x="5235429" y="3848320"/>
            <a:ext cx="320276" cy="301975"/>
          </a:xfrm>
          <a:prstGeom prst="rect">
            <a:avLst/>
          </a:prstGeom>
        </p:spPr>
      </p:pic>
      <p:pic>
        <p:nvPicPr>
          <p:cNvPr id="7" name="Picture 6"/>
          <p:cNvPicPr>
            <a:picLocks noChangeAspect="1"/>
          </p:cNvPicPr>
          <p:nvPr/>
        </p:nvPicPr>
        <p:blipFill>
          <a:blip r:embed="rId5"/>
          <a:stretch>
            <a:fillRect/>
          </a:stretch>
        </p:blipFill>
        <p:spPr>
          <a:xfrm>
            <a:off x="1592114" y="2450117"/>
            <a:ext cx="492444" cy="704574"/>
          </a:xfrm>
          <a:prstGeom prst="rect">
            <a:avLst/>
          </a:prstGeom>
        </p:spPr>
      </p:pic>
      <p:pic>
        <p:nvPicPr>
          <p:cNvPr id="8" name="Picture 7"/>
          <p:cNvPicPr>
            <a:picLocks noChangeAspect="1"/>
          </p:cNvPicPr>
          <p:nvPr/>
        </p:nvPicPr>
        <p:blipFill>
          <a:blip r:embed="rId6"/>
          <a:stretch>
            <a:fillRect/>
          </a:stretch>
        </p:blipFill>
        <p:spPr>
          <a:xfrm>
            <a:off x="6930102" y="1311205"/>
            <a:ext cx="628650" cy="828675"/>
          </a:xfrm>
          <a:prstGeom prst="rect">
            <a:avLst/>
          </a:prstGeom>
        </p:spPr>
      </p:pic>
      <p:pic>
        <p:nvPicPr>
          <p:cNvPr id="16" name="Picture 15"/>
          <p:cNvPicPr>
            <a:picLocks noChangeAspect="1"/>
          </p:cNvPicPr>
          <p:nvPr/>
        </p:nvPicPr>
        <p:blipFill>
          <a:blip r:embed="rId7"/>
          <a:stretch>
            <a:fillRect/>
          </a:stretch>
        </p:blipFill>
        <p:spPr>
          <a:xfrm>
            <a:off x="1450683" y="1292017"/>
            <a:ext cx="835819" cy="557213"/>
          </a:xfrm>
          <a:prstGeom prst="rect">
            <a:avLst/>
          </a:prstGeom>
        </p:spPr>
      </p:pic>
      <p:pic>
        <p:nvPicPr>
          <p:cNvPr id="23" name="Picture 22"/>
          <p:cNvPicPr>
            <a:picLocks noChangeAspect="1"/>
          </p:cNvPicPr>
          <p:nvPr/>
        </p:nvPicPr>
        <p:blipFill>
          <a:blip r:embed="rId8"/>
          <a:stretch>
            <a:fillRect/>
          </a:stretch>
        </p:blipFill>
        <p:spPr>
          <a:xfrm>
            <a:off x="4265756" y="2418886"/>
            <a:ext cx="714375" cy="735806"/>
          </a:xfrm>
          <a:prstGeom prst="rect">
            <a:avLst/>
          </a:prstGeom>
        </p:spPr>
      </p:pic>
      <p:pic>
        <p:nvPicPr>
          <p:cNvPr id="29" name="Picture 28"/>
          <p:cNvPicPr>
            <a:picLocks noChangeAspect="1"/>
          </p:cNvPicPr>
          <p:nvPr/>
        </p:nvPicPr>
        <p:blipFill>
          <a:blip r:embed="rId9"/>
          <a:stretch>
            <a:fillRect/>
          </a:stretch>
        </p:blipFill>
        <p:spPr>
          <a:xfrm>
            <a:off x="6930102" y="2550983"/>
            <a:ext cx="707231" cy="607219"/>
          </a:xfrm>
          <a:prstGeom prst="rect">
            <a:avLst/>
          </a:prstGeom>
        </p:spPr>
      </p:pic>
      <p:pic>
        <p:nvPicPr>
          <p:cNvPr id="30" name="Picture 29"/>
          <p:cNvPicPr>
            <a:picLocks noChangeAspect="1"/>
          </p:cNvPicPr>
          <p:nvPr/>
        </p:nvPicPr>
        <p:blipFill>
          <a:blip r:embed="rId10"/>
          <a:stretch>
            <a:fillRect/>
          </a:stretch>
        </p:blipFill>
        <p:spPr>
          <a:xfrm>
            <a:off x="6871588" y="3651380"/>
            <a:ext cx="923787" cy="885749"/>
          </a:xfrm>
          <a:prstGeom prst="rect">
            <a:avLst/>
          </a:prstGeom>
        </p:spPr>
      </p:pic>
      <p:pic>
        <p:nvPicPr>
          <p:cNvPr id="31" name="Picture 30"/>
          <p:cNvPicPr>
            <a:picLocks noChangeAspect="1"/>
          </p:cNvPicPr>
          <p:nvPr/>
        </p:nvPicPr>
        <p:blipFill>
          <a:blip r:embed="rId11"/>
          <a:stretch>
            <a:fillRect/>
          </a:stretch>
        </p:blipFill>
        <p:spPr>
          <a:xfrm>
            <a:off x="4215841" y="1267086"/>
            <a:ext cx="850106" cy="885825"/>
          </a:xfrm>
          <a:prstGeom prst="rect">
            <a:avLst/>
          </a:prstGeom>
        </p:spPr>
      </p:pic>
      <p:sp>
        <p:nvSpPr>
          <p:cNvPr id="32" name="TextBox 31"/>
          <p:cNvSpPr txBox="1"/>
          <p:nvPr/>
        </p:nvSpPr>
        <p:spPr>
          <a:xfrm>
            <a:off x="912829" y="1040049"/>
            <a:ext cx="1947248" cy="323165"/>
          </a:xfrm>
          <a:prstGeom prst="rect">
            <a:avLst/>
          </a:prstGeom>
          <a:noFill/>
        </p:spPr>
        <p:txBody>
          <a:bodyPr wrap="square" rtlCol="0">
            <a:spAutoFit/>
          </a:bodyPr>
          <a:lstStyle/>
          <a:p>
            <a:pPr algn="ctr"/>
            <a:r>
              <a:rPr lang="en-US" sz="1500" b="1">
                <a:latin typeface="Segoe UI" panose="020B0502040204020203" pitchFamily="34" charset="0"/>
                <a:cs typeface="Segoe UI" panose="020B0502040204020203" pitchFamily="34" charset="0"/>
              </a:rPr>
              <a:t>Centralized</a:t>
            </a:r>
          </a:p>
        </p:txBody>
      </p:sp>
      <p:sp>
        <p:nvSpPr>
          <p:cNvPr id="36" name="TextBox 35"/>
          <p:cNvSpPr txBox="1"/>
          <p:nvPr/>
        </p:nvSpPr>
        <p:spPr>
          <a:xfrm>
            <a:off x="3636607" y="3351465"/>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Secure</a:t>
            </a:r>
          </a:p>
        </p:txBody>
      </p:sp>
      <p:sp>
        <p:nvSpPr>
          <p:cNvPr id="38" name="TextBox 37"/>
          <p:cNvSpPr txBox="1"/>
          <p:nvPr/>
        </p:nvSpPr>
        <p:spPr>
          <a:xfrm>
            <a:off x="3669808" y="1041763"/>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Integrated</a:t>
            </a:r>
          </a:p>
        </p:txBody>
      </p:sp>
      <p:sp>
        <p:nvSpPr>
          <p:cNvPr id="39" name="TextBox 38"/>
          <p:cNvSpPr txBox="1"/>
          <p:nvPr/>
        </p:nvSpPr>
        <p:spPr>
          <a:xfrm>
            <a:off x="3622457" y="2198487"/>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Agile</a:t>
            </a:r>
          </a:p>
        </p:txBody>
      </p:sp>
      <p:sp>
        <p:nvSpPr>
          <p:cNvPr id="40" name="TextBox 39"/>
          <p:cNvSpPr txBox="1"/>
          <p:nvPr/>
        </p:nvSpPr>
        <p:spPr>
          <a:xfrm>
            <a:off x="6251766" y="2220824"/>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Documented</a:t>
            </a:r>
          </a:p>
        </p:txBody>
      </p:sp>
      <p:sp>
        <p:nvSpPr>
          <p:cNvPr id="41" name="TextBox 40"/>
          <p:cNvSpPr txBox="1"/>
          <p:nvPr/>
        </p:nvSpPr>
        <p:spPr>
          <a:xfrm>
            <a:off x="6251766" y="1059747"/>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Fast</a:t>
            </a:r>
          </a:p>
        </p:txBody>
      </p:sp>
      <p:sp>
        <p:nvSpPr>
          <p:cNvPr id="42" name="TextBox 41"/>
          <p:cNvSpPr txBox="1"/>
          <p:nvPr/>
        </p:nvSpPr>
        <p:spPr>
          <a:xfrm>
            <a:off x="6355676" y="3346376"/>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Supportable</a:t>
            </a:r>
          </a:p>
        </p:txBody>
      </p:sp>
      <p:sp>
        <p:nvSpPr>
          <p:cNvPr id="43" name="TextBox 42"/>
          <p:cNvSpPr txBox="1"/>
          <p:nvPr/>
        </p:nvSpPr>
        <p:spPr>
          <a:xfrm>
            <a:off x="912829" y="2177072"/>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Low Latency</a:t>
            </a:r>
          </a:p>
        </p:txBody>
      </p:sp>
      <p:pic>
        <p:nvPicPr>
          <p:cNvPr id="44" name="Picture 43"/>
          <p:cNvPicPr>
            <a:picLocks noChangeAspect="1"/>
          </p:cNvPicPr>
          <p:nvPr/>
        </p:nvPicPr>
        <p:blipFill>
          <a:blip r:embed="rId12"/>
          <a:stretch>
            <a:fillRect/>
          </a:stretch>
        </p:blipFill>
        <p:spPr>
          <a:xfrm>
            <a:off x="2004313" y="683240"/>
            <a:ext cx="1242741" cy="310685"/>
          </a:xfrm>
          <a:prstGeom prst="rect">
            <a:avLst/>
          </a:prstGeom>
        </p:spPr>
      </p:pic>
      <p:pic>
        <p:nvPicPr>
          <p:cNvPr id="45" name="Picture 44"/>
          <p:cNvPicPr>
            <a:picLocks noChangeAspect="1"/>
          </p:cNvPicPr>
          <p:nvPr/>
        </p:nvPicPr>
        <p:blipFill>
          <a:blip r:embed="rId4">
            <a:duotone>
              <a:schemeClr val="accent3">
                <a:shade val="45000"/>
                <a:satMod val="135000"/>
              </a:schemeClr>
              <a:prstClr val="white"/>
            </a:duotone>
          </a:blip>
          <a:stretch>
            <a:fillRect/>
          </a:stretch>
        </p:blipFill>
        <p:spPr>
          <a:xfrm>
            <a:off x="5235429" y="2632035"/>
            <a:ext cx="320276" cy="301975"/>
          </a:xfrm>
          <a:prstGeom prst="rect">
            <a:avLst/>
          </a:prstGeom>
        </p:spPr>
      </p:pic>
      <p:pic>
        <p:nvPicPr>
          <p:cNvPr id="46" name="Picture 45"/>
          <p:cNvPicPr>
            <a:picLocks noChangeAspect="1"/>
          </p:cNvPicPr>
          <p:nvPr/>
        </p:nvPicPr>
        <p:blipFill>
          <a:blip r:embed="rId4">
            <a:duotone>
              <a:schemeClr val="accent3">
                <a:shade val="45000"/>
                <a:satMod val="135000"/>
              </a:schemeClr>
              <a:prstClr val="white"/>
            </a:duotone>
          </a:blip>
          <a:stretch>
            <a:fillRect/>
          </a:stretch>
        </p:blipFill>
        <p:spPr>
          <a:xfrm>
            <a:off x="5235429" y="1558875"/>
            <a:ext cx="320276" cy="301975"/>
          </a:xfrm>
          <a:prstGeom prst="rect">
            <a:avLst/>
          </a:prstGeom>
        </p:spPr>
      </p:pic>
      <p:pic>
        <p:nvPicPr>
          <p:cNvPr id="47" name="Picture 46"/>
          <p:cNvPicPr>
            <a:picLocks noChangeAspect="1"/>
          </p:cNvPicPr>
          <p:nvPr/>
        </p:nvPicPr>
        <p:blipFill>
          <a:blip r:embed="rId4"/>
          <a:stretch>
            <a:fillRect/>
          </a:stretch>
        </p:blipFill>
        <p:spPr>
          <a:xfrm>
            <a:off x="7919191" y="2550983"/>
            <a:ext cx="320276" cy="301975"/>
          </a:xfrm>
          <a:prstGeom prst="rect">
            <a:avLst/>
          </a:prstGeom>
        </p:spPr>
      </p:pic>
      <p:pic>
        <p:nvPicPr>
          <p:cNvPr id="48" name="Picture 47"/>
          <p:cNvPicPr>
            <a:picLocks noChangeAspect="1"/>
          </p:cNvPicPr>
          <p:nvPr/>
        </p:nvPicPr>
        <p:blipFill>
          <a:blip r:embed="rId4"/>
          <a:stretch>
            <a:fillRect/>
          </a:stretch>
        </p:blipFill>
        <p:spPr>
          <a:xfrm>
            <a:off x="7919191" y="3824275"/>
            <a:ext cx="320276" cy="301975"/>
          </a:xfrm>
          <a:prstGeom prst="rect">
            <a:avLst/>
          </a:prstGeom>
        </p:spPr>
      </p:pic>
      <p:pic>
        <p:nvPicPr>
          <p:cNvPr id="49" name="Picture 48"/>
          <p:cNvPicPr>
            <a:picLocks noChangeAspect="1"/>
          </p:cNvPicPr>
          <p:nvPr/>
        </p:nvPicPr>
        <p:blipFill>
          <a:blip r:embed="rId13"/>
          <a:stretch>
            <a:fillRect/>
          </a:stretch>
        </p:blipFill>
        <p:spPr>
          <a:xfrm>
            <a:off x="4789405" y="675060"/>
            <a:ext cx="1278731" cy="335756"/>
          </a:xfrm>
          <a:prstGeom prst="rect">
            <a:avLst/>
          </a:prstGeom>
        </p:spPr>
      </p:pic>
      <p:pic>
        <p:nvPicPr>
          <p:cNvPr id="50" name="Picture 49"/>
          <p:cNvPicPr>
            <a:picLocks noChangeAspect="1"/>
          </p:cNvPicPr>
          <p:nvPr/>
        </p:nvPicPr>
        <p:blipFill>
          <a:blip r:embed="rId14"/>
          <a:stretch>
            <a:fillRect/>
          </a:stretch>
        </p:blipFill>
        <p:spPr>
          <a:xfrm>
            <a:off x="7153732" y="758642"/>
            <a:ext cx="1530917" cy="290174"/>
          </a:xfrm>
          <a:prstGeom prst="rect">
            <a:avLst/>
          </a:prstGeom>
        </p:spPr>
      </p:pic>
      <p:sp>
        <p:nvSpPr>
          <p:cNvPr id="34" name="TextBox 33"/>
          <p:cNvSpPr txBox="1"/>
          <p:nvPr/>
        </p:nvSpPr>
        <p:spPr>
          <a:xfrm>
            <a:off x="864712" y="3347764"/>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Scalable</a:t>
            </a:r>
          </a:p>
        </p:txBody>
      </p:sp>
      <p:pic>
        <p:nvPicPr>
          <p:cNvPr id="35" name="Picture 34"/>
          <p:cNvPicPr>
            <a:picLocks noChangeAspect="1"/>
          </p:cNvPicPr>
          <p:nvPr/>
        </p:nvPicPr>
        <p:blipFill>
          <a:blip r:embed="rId4">
            <a:duotone>
              <a:schemeClr val="accent6">
                <a:shade val="45000"/>
                <a:satMod val="135000"/>
              </a:schemeClr>
              <a:prstClr val="white"/>
            </a:duotone>
          </a:blip>
          <a:stretch>
            <a:fillRect/>
          </a:stretch>
        </p:blipFill>
        <p:spPr>
          <a:xfrm>
            <a:off x="2432900" y="3673287"/>
            <a:ext cx="320276" cy="301975"/>
          </a:xfrm>
          <a:prstGeom prst="rect">
            <a:avLst/>
          </a:prstGeom>
        </p:spPr>
      </p:pic>
      <p:pic>
        <p:nvPicPr>
          <p:cNvPr id="54" name="Picture 53">
            <a:extLst>
              <a:ext uri="{FF2B5EF4-FFF2-40B4-BE49-F238E27FC236}">
                <a16:creationId xmlns:a16="http://schemas.microsoft.com/office/drawing/2014/main" id="{45373214-1DFE-4105-9E6F-3531EBBFF6A2}"/>
              </a:ext>
            </a:extLst>
          </p:cNvPr>
          <p:cNvPicPr>
            <a:picLocks noChangeAspect="1"/>
          </p:cNvPicPr>
          <p:nvPr/>
        </p:nvPicPr>
        <p:blipFill rotWithShape="1">
          <a:blip r:embed="rId15"/>
          <a:srcRect l="7501" t="7902" r="9422" b="5400"/>
          <a:stretch/>
        </p:blipFill>
        <p:spPr>
          <a:xfrm>
            <a:off x="1407226" y="3659608"/>
            <a:ext cx="789709" cy="808491"/>
          </a:xfrm>
          <a:prstGeom prst="rect">
            <a:avLst/>
          </a:prstGeom>
        </p:spPr>
      </p:pic>
    </p:spTree>
    <p:extLst>
      <p:ext uri="{BB962C8B-B14F-4D97-AF65-F5344CB8AC3E}">
        <p14:creationId xmlns:p14="http://schemas.microsoft.com/office/powerpoint/2010/main" val="37518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29</a:t>
            </a:fld>
            <a:endParaRPr lang="en-US" dirty="0"/>
          </a:p>
        </p:txBody>
      </p:sp>
      <p:pic>
        <p:nvPicPr>
          <p:cNvPr id="1026" name="Picture 2" descr="NexusLogoVideosSquareLarge.png"/>
          <p:cNvPicPr>
            <a:picLocks noChangeAspect="1" noChangeArrowheads="1"/>
          </p:cNvPicPr>
          <p:nvPr/>
        </p:nvPicPr>
        <p:blipFill rotWithShape="1">
          <a:blip r:embed="rId2">
            <a:extLst>
              <a:ext uri="{28A0092B-C50C-407E-A947-70E740481C1C}">
                <a14:useLocalDpi xmlns:a14="http://schemas.microsoft.com/office/drawing/2010/main" val="0"/>
              </a:ext>
            </a:extLst>
          </a:blip>
          <a:srcRect t="11563" b="42193"/>
          <a:stretch/>
        </p:blipFill>
        <p:spPr bwMode="auto">
          <a:xfrm>
            <a:off x="993372" y="493082"/>
            <a:ext cx="2979392" cy="10972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4912" y="1882671"/>
            <a:ext cx="4733024" cy="3000821"/>
          </a:xfrm>
          <a:prstGeom prst="rect">
            <a:avLst/>
          </a:prstGeom>
          <a:solidFill>
            <a:schemeClr val="bg1"/>
          </a:solidFill>
        </p:spPr>
        <p:txBody>
          <a:bodyPr wrap="square">
            <a:spAutoFit/>
          </a:bodyPr>
          <a:lstStyle/>
          <a:p>
            <a:r>
              <a:rPr lang="en-US" sz="1350" b="1" dirty="0"/>
              <a:t>Nexus</a:t>
            </a:r>
            <a:r>
              <a:rPr lang="en-US" sz="1350" dirty="0"/>
              <a:t>:  the name that we have given to Micron's common data model implementation. </a:t>
            </a:r>
          </a:p>
          <a:p>
            <a:pPr lvl="1"/>
            <a:r>
              <a:rPr lang="en-US" sz="1350" dirty="0" err="1"/>
              <a:t>nex·us</a:t>
            </a:r>
            <a:r>
              <a:rPr lang="en-US" sz="1350" dirty="0"/>
              <a:t> [ˈ</a:t>
            </a:r>
            <a:r>
              <a:rPr lang="en-US" sz="1350" dirty="0" err="1"/>
              <a:t>neksəs</a:t>
            </a:r>
            <a:r>
              <a:rPr lang="en-US" sz="1350" dirty="0"/>
              <a:t>] NOUN - the central and most important point or place</a:t>
            </a:r>
          </a:p>
          <a:p>
            <a:pPr lvl="1"/>
            <a:endParaRPr lang="en-US" sz="1350" dirty="0"/>
          </a:p>
          <a:p>
            <a:r>
              <a:rPr lang="en-US" sz="1350" b="1" dirty="0"/>
              <a:t>Common Data Model</a:t>
            </a:r>
            <a:r>
              <a:rPr lang="en-US" sz="1350" dirty="0"/>
              <a:t>’: the solution to consolidate and integrate data from all Micron manufacturing sites and desperate source systems into two identical instances, one in Singapore &amp; one in Boise. </a:t>
            </a:r>
          </a:p>
          <a:p>
            <a:endParaRPr lang="en-US" sz="1350" b="1" dirty="0"/>
          </a:p>
          <a:p>
            <a:r>
              <a:rPr lang="en-US" sz="1350" b="1" dirty="0"/>
              <a:t>Data Vault</a:t>
            </a:r>
            <a:r>
              <a:rPr lang="en-US" sz="1350" dirty="0"/>
              <a:t>: the data modeling paradigm that we have chosen to model our DW.  It uses a pattern based approach that enables automation of DW objects, ETL, documentation, and tests.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540" y="972879"/>
            <a:ext cx="4295553" cy="3221665"/>
          </a:xfrm>
          <a:prstGeom prst="rect">
            <a:avLst/>
          </a:prstGeom>
        </p:spPr>
      </p:pic>
    </p:spTree>
    <p:extLst>
      <p:ext uri="{BB962C8B-B14F-4D97-AF65-F5344CB8AC3E}">
        <p14:creationId xmlns:p14="http://schemas.microsoft.com/office/powerpoint/2010/main" val="374277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78866" y="402021"/>
            <a:ext cx="7610362" cy="1184282"/>
          </a:xfrm>
          <a:prstGeom prst="rect">
            <a:avLst/>
          </a:prstGeom>
        </p:spPr>
        <p:txBody>
          <a:bodyPr>
            <a:noAutofit/>
          </a:bodyPr>
          <a:lst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a:lstStyle>
          <a:p>
            <a:pPr defTabSz="685800">
              <a:lnSpc>
                <a:spcPct val="70000"/>
              </a:lnSpc>
            </a:pPr>
            <a:r>
              <a:rPr lang="en-US" sz="7500" spc="-225" dirty="0">
                <a:solidFill>
                  <a:srgbClr val="0077C8"/>
                </a:solidFill>
              </a:rPr>
              <a:t>Quick Stats</a:t>
            </a:r>
          </a:p>
        </p:txBody>
      </p:sp>
      <p:grpSp>
        <p:nvGrpSpPr>
          <p:cNvPr id="17" name="Group 16"/>
          <p:cNvGrpSpPr/>
          <p:nvPr/>
        </p:nvGrpSpPr>
        <p:grpSpPr>
          <a:xfrm>
            <a:off x="8231558" y="0"/>
            <a:ext cx="576842" cy="576842"/>
            <a:chOff x="10975411" y="0"/>
            <a:chExt cx="769122" cy="769122"/>
          </a:xfrm>
        </p:grpSpPr>
        <p:sp>
          <p:nvSpPr>
            <p:cNvPr id="18" name="Rectangle 17"/>
            <p:cNvSpPr/>
            <p:nvPr/>
          </p:nvSpPr>
          <p:spPr>
            <a:xfrm>
              <a:off x="10975411" y="0"/>
              <a:ext cx="769122" cy="7691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sysClr val="windowText" lastClr="000000"/>
                </a:solidFill>
              </a:endParaRPr>
            </a:p>
          </p:txBody>
        </p:sp>
        <p:pic>
          <p:nvPicPr>
            <p:cNvPr id="19" name="Picture 2" descr="https://www.micron.com/~/media/brand-portal/brand-portal-logos/micron-symbol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2893" y="192650"/>
              <a:ext cx="484632" cy="38382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4" name="Table 13"/>
          <p:cNvGraphicFramePr>
            <a:graphicFrameLocks noGrp="1"/>
          </p:cNvGraphicFramePr>
          <p:nvPr>
            <p:extLst>
              <p:ext uri="{D42A27DB-BD31-4B8C-83A1-F6EECF244321}">
                <p14:modId xmlns:p14="http://schemas.microsoft.com/office/powerpoint/2010/main" val="2707661356"/>
              </p:ext>
            </p:extLst>
          </p:nvPr>
        </p:nvGraphicFramePr>
        <p:xfrm>
          <a:off x="778866" y="1459524"/>
          <a:ext cx="7586268" cy="3381307"/>
        </p:xfrm>
        <a:graphic>
          <a:graphicData uri="http://schemas.openxmlformats.org/drawingml/2006/table">
            <a:tbl>
              <a:tblPr firstRow="1" bandRow="1">
                <a:tableStyleId>{5C22544A-7EE6-4342-B048-85BDC9FD1C3A}</a:tableStyleId>
              </a:tblPr>
              <a:tblGrid>
                <a:gridCol w="2528756">
                  <a:extLst>
                    <a:ext uri="{9D8B030D-6E8A-4147-A177-3AD203B41FA5}">
                      <a16:colId xmlns:a16="http://schemas.microsoft.com/office/drawing/2014/main" val="3151881935"/>
                    </a:ext>
                  </a:extLst>
                </a:gridCol>
                <a:gridCol w="2528756">
                  <a:extLst>
                    <a:ext uri="{9D8B030D-6E8A-4147-A177-3AD203B41FA5}">
                      <a16:colId xmlns:a16="http://schemas.microsoft.com/office/drawing/2014/main" val="3266462640"/>
                    </a:ext>
                  </a:extLst>
                </a:gridCol>
                <a:gridCol w="2528756">
                  <a:extLst>
                    <a:ext uri="{9D8B030D-6E8A-4147-A177-3AD203B41FA5}">
                      <a16:colId xmlns:a16="http://schemas.microsoft.com/office/drawing/2014/main" val="3645883476"/>
                    </a:ext>
                  </a:extLst>
                </a:gridCol>
              </a:tblGrid>
              <a:tr h="650251">
                <a:tc>
                  <a:txBody>
                    <a:bodyPr/>
                    <a:lstStyle/>
                    <a:p>
                      <a:r>
                        <a:rPr lang="en-US" sz="1800" b="1" dirty="0">
                          <a:solidFill>
                            <a:srgbClr val="0077C8"/>
                          </a:solidFill>
                        </a:rPr>
                        <a:t>Headquarters</a:t>
                      </a:r>
                    </a:p>
                    <a:p>
                      <a:r>
                        <a:rPr lang="en-US" sz="1500" b="0" dirty="0">
                          <a:solidFill>
                            <a:srgbClr val="58595B"/>
                          </a:solidFill>
                        </a:rPr>
                        <a:t>Boise, Idaho, USA</a:t>
                      </a:r>
                    </a:p>
                  </a:txBody>
                  <a:tcPr marL="68580" marR="68580" marT="34290" marB="34290">
                    <a:noFill/>
                  </a:tcPr>
                </a:tc>
                <a:tc>
                  <a:txBody>
                    <a:bodyPr/>
                    <a:lstStyle/>
                    <a:p>
                      <a:r>
                        <a:rPr lang="en-US" sz="1800" b="1" dirty="0">
                          <a:solidFill>
                            <a:srgbClr val="0077C8"/>
                          </a:solidFill>
                        </a:rPr>
                        <a:t>Fortune 500</a:t>
                      </a:r>
                    </a:p>
                    <a:p>
                      <a:r>
                        <a:rPr lang="en-US" sz="1500" b="0" dirty="0">
                          <a:solidFill>
                            <a:srgbClr val="58595B"/>
                          </a:solidFill>
                        </a:rPr>
                        <a:t>Ranked  #173 in 2016</a:t>
                      </a:r>
                    </a:p>
                  </a:txBody>
                  <a:tcPr marL="68580" marR="68580" marT="34290" marB="34290">
                    <a:noFill/>
                  </a:tcPr>
                </a:tc>
                <a:tc>
                  <a:txBody>
                    <a:bodyPr/>
                    <a:lstStyle/>
                    <a:p>
                      <a:r>
                        <a:rPr lang="en-US" sz="1800" b="1" dirty="0">
                          <a:solidFill>
                            <a:srgbClr val="0077C8"/>
                          </a:solidFill>
                        </a:rPr>
                        <a:t>Patents</a:t>
                      </a:r>
                    </a:p>
                    <a:p>
                      <a:r>
                        <a:rPr lang="en-US" sz="1500" b="0" dirty="0">
                          <a:solidFill>
                            <a:srgbClr val="58595B"/>
                          </a:solidFill>
                        </a:rPr>
                        <a:t>~20,000 and growing</a:t>
                      </a:r>
                    </a:p>
                  </a:txBody>
                  <a:tcPr marL="68580" marR="68580" marT="34290" marB="34290">
                    <a:noFill/>
                  </a:tcPr>
                </a:tc>
                <a:extLst>
                  <a:ext uri="{0D108BD9-81ED-4DB2-BD59-A6C34878D82A}">
                    <a16:rowId xmlns:a16="http://schemas.microsoft.com/office/drawing/2014/main" val="3580559914"/>
                  </a:ext>
                </a:extLst>
              </a:tr>
              <a:tr h="910352">
                <a:tc>
                  <a:txBody>
                    <a:bodyPr/>
                    <a:lstStyle/>
                    <a:p>
                      <a:r>
                        <a:rPr lang="en-US" sz="1800" b="1" dirty="0">
                          <a:solidFill>
                            <a:srgbClr val="0077C8"/>
                          </a:solidFill>
                        </a:rPr>
                        <a:t>Age</a:t>
                      </a:r>
                    </a:p>
                    <a:p>
                      <a:r>
                        <a:rPr lang="en-US" sz="1500" b="0" dirty="0">
                          <a:solidFill>
                            <a:srgbClr val="58595B"/>
                          </a:solidFill>
                        </a:rPr>
                        <a:t>38 years strong</a:t>
                      </a:r>
                    </a:p>
                  </a:txBody>
                  <a:tcPr marL="68580" marR="68580" marT="34290" marB="34290">
                    <a:noFill/>
                  </a:tcPr>
                </a:tc>
                <a:tc>
                  <a:txBody>
                    <a:bodyPr/>
                    <a:lstStyle/>
                    <a:p>
                      <a:r>
                        <a:rPr lang="en-US" sz="1800" b="1">
                          <a:solidFill>
                            <a:srgbClr val="0077C8"/>
                          </a:solidFill>
                        </a:rPr>
                        <a:t>FY17 Net Sales</a:t>
                      </a:r>
                    </a:p>
                    <a:p>
                      <a:r>
                        <a:rPr lang="en-US" sz="1500" b="0">
                          <a:solidFill>
                            <a:srgbClr val="58595B"/>
                          </a:solidFill>
                        </a:rPr>
                        <a:t>$20.3B</a:t>
                      </a:r>
                      <a:endParaRPr lang="en-US" sz="1500" b="0" dirty="0">
                        <a:solidFill>
                          <a:srgbClr val="58595B"/>
                        </a:solidFill>
                      </a:endParaRPr>
                    </a:p>
                  </a:txBody>
                  <a:tcPr marL="68580" marR="68580" marT="34290" marB="34290">
                    <a:noFill/>
                  </a:tcPr>
                </a:tc>
                <a:tc>
                  <a:txBody>
                    <a:bodyPr/>
                    <a:lstStyle/>
                    <a:p>
                      <a:r>
                        <a:rPr lang="en-US" sz="1800" b="1" dirty="0">
                          <a:solidFill>
                            <a:srgbClr val="0077C8"/>
                          </a:solidFill>
                        </a:rPr>
                        <a:t>Products</a:t>
                      </a:r>
                    </a:p>
                    <a:p>
                      <a:r>
                        <a:rPr lang="en-US" sz="1500" b="0" dirty="0">
                          <a:solidFill>
                            <a:srgbClr val="58595B"/>
                          </a:solidFill>
                        </a:rPr>
                        <a:t>Largest portfolio of memory and storage technologies</a:t>
                      </a:r>
                    </a:p>
                  </a:txBody>
                  <a:tcPr marL="68580" marR="68580" marT="34290" marB="34290">
                    <a:noFill/>
                  </a:tcPr>
                </a:tc>
                <a:extLst>
                  <a:ext uri="{0D108BD9-81ED-4DB2-BD59-A6C34878D82A}">
                    <a16:rowId xmlns:a16="http://schemas.microsoft.com/office/drawing/2014/main" val="2243143780"/>
                  </a:ext>
                </a:extLst>
              </a:tr>
              <a:tr h="910352">
                <a:tc>
                  <a:txBody>
                    <a:bodyPr/>
                    <a:lstStyle/>
                    <a:p>
                      <a:r>
                        <a:rPr lang="en-US" sz="1800" b="1" dirty="0">
                          <a:solidFill>
                            <a:srgbClr val="0077C8"/>
                          </a:solidFill>
                        </a:rPr>
                        <a:t>Size</a:t>
                      </a:r>
                    </a:p>
                    <a:p>
                      <a:r>
                        <a:rPr lang="en-US" sz="1500" b="0" dirty="0">
                          <a:solidFill>
                            <a:srgbClr val="58595B"/>
                          </a:solidFill>
                        </a:rPr>
                        <a:t>3rd largest memory </a:t>
                      </a:r>
                      <a:br>
                        <a:rPr lang="en-US" sz="1500" b="0" dirty="0">
                          <a:solidFill>
                            <a:srgbClr val="58595B"/>
                          </a:solidFill>
                        </a:rPr>
                      </a:br>
                      <a:r>
                        <a:rPr lang="en-US" sz="1500" b="0" dirty="0">
                          <a:solidFill>
                            <a:srgbClr val="58595B"/>
                          </a:solidFill>
                        </a:rPr>
                        <a:t>company in the world</a:t>
                      </a:r>
                    </a:p>
                  </a:txBody>
                  <a:tcPr marL="68580" marR="68580" marT="34290" marB="34290">
                    <a:noFill/>
                  </a:tcPr>
                </a:tc>
                <a:tc>
                  <a:txBody>
                    <a:bodyPr/>
                    <a:lstStyle/>
                    <a:p>
                      <a:r>
                        <a:rPr lang="en-US" sz="1800" b="1" dirty="0">
                          <a:solidFill>
                            <a:srgbClr val="0077C8"/>
                          </a:solidFill>
                        </a:rPr>
                        <a:t>Team Members</a:t>
                      </a:r>
                    </a:p>
                    <a:p>
                      <a:r>
                        <a:rPr lang="en-US" sz="1500" b="0" dirty="0">
                          <a:solidFill>
                            <a:srgbClr val="58595B"/>
                          </a:solidFill>
                        </a:rPr>
                        <a:t>34,000+ in 17 countries</a:t>
                      </a:r>
                    </a:p>
                  </a:txBody>
                  <a:tcPr marL="68580" marR="68580" marT="34290" marB="34290">
                    <a:noFill/>
                  </a:tcPr>
                </a:tc>
                <a:tc rowSpan="2">
                  <a:txBody>
                    <a:bodyPr/>
                    <a:lstStyle/>
                    <a:p>
                      <a:r>
                        <a:rPr lang="en-US" sz="1800" b="1" dirty="0">
                          <a:solidFill>
                            <a:srgbClr val="0077C8"/>
                          </a:solidFill>
                        </a:rPr>
                        <a:t>Segments</a:t>
                      </a:r>
                    </a:p>
                    <a:p>
                      <a:r>
                        <a:rPr lang="en-US" sz="1500" b="0" dirty="0">
                          <a:solidFill>
                            <a:srgbClr val="58595B"/>
                          </a:solidFill>
                        </a:rPr>
                        <a:t>Compute, consumer, networking, storage, embedded and mobile products</a:t>
                      </a:r>
                    </a:p>
                  </a:txBody>
                  <a:tcPr marL="68580" marR="68580" marT="34290" marB="34290">
                    <a:noFill/>
                  </a:tcPr>
                </a:tc>
                <a:extLst>
                  <a:ext uri="{0D108BD9-81ED-4DB2-BD59-A6C34878D82A}">
                    <a16:rowId xmlns:a16="http://schemas.microsoft.com/office/drawing/2014/main" val="2171952156"/>
                  </a:ext>
                </a:extLst>
              </a:tr>
              <a:tr h="910352">
                <a:tc>
                  <a:txBody>
                    <a:bodyPr/>
                    <a:lstStyle/>
                    <a:p>
                      <a:r>
                        <a:rPr lang="en-US" sz="1800" b="1" dirty="0">
                          <a:solidFill>
                            <a:srgbClr val="0077C8"/>
                          </a:solidFill>
                        </a:rPr>
                        <a:t>Market Position</a:t>
                      </a:r>
                    </a:p>
                    <a:p>
                      <a:r>
                        <a:rPr lang="en-US" sz="1500" b="0" dirty="0">
                          <a:solidFill>
                            <a:srgbClr val="58595B"/>
                          </a:solidFill>
                        </a:rPr>
                        <a:t>7th largest semiconductor company</a:t>
                      </a:r>
                    </a:p>
                  </a:txBody>
                  <a:tcPr marL="68580" marR="68580" marT="34290" marB="34290">
                    <a:noFill/>
                  </a:tcPr>
                </a:tc>
                <a:tc>
                  <a:txBody>
                    <a:bodyPr/>
                    <a:lstStyle/>
                    <a:p>
                      <a:r>
                        <a:rPr lang="en-US" sz="1800" b="1" dirty="0">
                          <a:solidFill>
                            <a:srgbClr val="0077C8"/>
                          </a:solidFill>
                        </a:rPr>
                        <a:t>Locations</a:t>
                      </a:r>
                    </a:p>
                    <a:p>
                      <a:r>
                        <a:rPr lang="en-US" sz="1500" b="0" dirty="0">
                          <a:solidFill>
                            <a:srgbClr val="58595B"/>
                          </a:solidFill>
                        </a:rPr>
                        <a:t>12 manufacturing sites</a:t>
                      </a:r>
                    </a:p>
                  </a:txBody>
                  <a:tcPr marL="68580" marR="68580" marT="34290" marB="34290">
                    <a:noFill/>
                  </a:tcPr>
                </a:tc>
                <a:tc vMerge="1">
                  <a:txBody>
                    <a:bodyPr/>
                    <a:lstStyle/>
                    <a:p>
                      <a:endParaRPr lang="en-US" sz="2000" b="0" dirty="0"/>
                    </a:p>
                  </a:txBody>
                  <a:tcPr/>
                </a:tc>
                <a:extLst>
                  <a:ext uri="{0D108BD9-81ED-4DB2-BD59-A6C34878D82A}">
                    <a16:rowId xmlns:a16="http://schemas.microsoft.com/office/drawing/2014/main" val="1534889713"/>
                  </a:ext>
                </a:extLst>
              </a:tr>
            </a:tbl>
          </a:graphicData>
        </a:graphic>
      </p:graphicFrame>
      <p:sp>
        <p:nvSpPr>
          <p:cNvPr id="8" name="TextBox 7"/>
          <p:cNvSpPr txBox="1"/>
          <p:nvPr/>
        </p:nvSpPr>
        <p:spPr>
          <a:xfrm>
            <a:off x="778866" y="4689163"/>
            <a:ext cx="2932504" cy="184666"/>
          </a:xfrm>
          <a:prstGeom prst="rect">
            <a:avLst/>
          </a:prstGeom>
          <a:noFill/>
        </p:spPr>
        <p:txBody>
          <a:bodyPr wrap="square" rtlCol="0">
            <a:spAutoFit/>
          </a:bodyPr>
          <a:lstStyle/>
          <a:p>
            <a:pPr defTabSz="685800">
              <a:defRPr/>
            </a:pPr>
            <a:r>
              <a:rPr lang="en-US" sz="600" kern="0" dirty="0">
                <a:solidFill>
                  <a:sysClr val="windowText" lastClr="000000"/>
                </a:solidFill>
              </a:rPr>
              <a:t>September 2017</a:t>
            </a:r>
            <a:r>
              <a:rPr lang="en-US" sz="600" kern="0" dirty="0">
                <a:solidFill>
                  <a:srgbClr val="58595B"/>
                </a:solidFill>
                <a:cs typeface="Segoe UI Semilight" panose="020B0402040204020203" pitchFamily="34" charset="0"/>
              </a:rPr>
              <a:t>, </a:t>
            </a:r>
            <a:r>
              <a:rPr lang="en-US" sz="600" kern="0" dirty="0">
                <a:solidFill>
                  <a:srgbClr val="58595B"/>
                </a:solidFill>
                <a:latin typeface="Arial" panose="020B0604020202020204" pitchFamily="34" charset="0"/>
                <a:cs typeface="Arial" panose="020B0604020202020204" pitchFamily="34" charset="0"/>
              </a:rPr>
              <a:t>Source: Micron and industry analysts </a:t>
            </a:r>
          </a:p>
        </p:txBody>
      </p:sp>
    </p:spTree>
    <p:extLst>
      <p:ext uri="{BB962C8B-B14F-4D97-AF65-F5344CB8AC3E}">
        <p14:creationId xmlns:p14="http://schemas.microsoft.com/office/powerpoint/2010/main" val="277140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364033"/>
          </a:xfrm>
        </p:spPr>
        <p:txBody>
          <a:bodyPr/>
          <a:lstStyle/>
          <a:p>
            <a:r>
              <a:rPr lang="en-US" b="0" dirty="0"/>
              <a:t>Introducing</a:t>
            </a:r>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endParaRPr lang="en-US" dirty="0"/>
          </a:p>
        </p:txBody>
      </p:sp>
      <p:sp>
        <p:nvSpPr>
          <p:cNvPr id="5" name="Text Placeholder 4"/>
          <p:cNvSpPr>
            <a:spLocks noGrp="1"/>
          </p:cNvSpPr>
          <p:nvPr>
            <p:ph type="body" sz="quarter" idx="13"/>
          </p:nvPr>
        </p:nvSpPr>
        <p:spPr>
          <a:xfrm>
            <a:off x="628650" y="413658"/>
            <a:ext cx="7886700" cy="495683"/>
          </a:xfrm>
        </p:spPr>
        <p:txBody>
          <a:bodyPr/>
          <a:lstStyle/>
          <a:p>
            <a:r>
              <a:rPr lang="en-US" sz="2100" dirty="0"/>
              <a:t>   </a:t>
            </a:r>
          </a:p>
          <a:p>
            <a:r>
              <a:rPr lang="en-US" sz="2100" dirty="0"/>
              <a:t>       Micron’s “Common Data Model”</a:t>
            </a:r>
          </a:p>
        </p:txBody>
      </p:sp>
      <p:sp>
        <p:nvSpPr>
          <p:cNvPr id="6" name="Content Placeholder 5"/>
          <p:cNvSpPr>
            <a:spLocks noGrp="1"/>
          </p:cNvSpPr>
          <p:nvPr>
            <p:ph sz="half" idx="1"/>
          </p:nvPr>
        </p:nvSpPr>
        <p:spPr/>
        <p:txBody>
          <a:bodyPr/>
          <a:lstStyle/>
          <a:p>
            <a:r>
              <a:rPr lang="en-US" dirty="0"/>
              <a:t>‘</a:t>
            </a:r>
            <a:r>
              <a:rPr lang="en-US" b="1" dirty="0"/>
              <a:t>Common Data Model</a:t>
            </a:r>
            <a:r>
              <a:rPr lang="en-US" dirty="0"/>
              <a:t>’: the solution to consolidate and integrate data from all Micron manufacturing sites and desperate source systems into two twin Teradata instances, one in Singapore &amp; one in Boise. </a:t>
            </a:r>
          </a:p>
          <a:p>
            <a:endParaRPr lang="en-US" b="1" dirty="0"/>
          </a:p>
          <a:p>
            <a:r>
              <a:rPr lang="en-US" b="1" dirty="0"/>
              <a:t>Data Vault</a:t>
            </a:r>
            <a:r>
              <a:rPr lang="en-US" dirty="0"/>
              <a:t>: the data modeling paradigm that we have chosen to model our </a:t>
            </a:r>
            <a:r>
              <a:rPr lang="en-US" dirty="0" err="1"/>
              <a:t>dw</a:t>
            </a:r>
            <a:r>
              <a:rPr lang="en-US" dirty="0"/>
              <a:t>.  It uses a pattern based approach that enables automation of DW objects, ETL, documentation, and tests.</a:t>
            </a:r>
          </a:p>
          <a:p>
            <a:endParaRPr lang="en-US" b="1" dirty="0"/>
          </a:p>
          <a:p>
            <a:r>
              <a:rPr lang="en-US" b="1" dirty="0"/>
              <a:t>Nexus</a:t>
            </a:r>
            <a:r>
              <a:rPr lang="en-US" dirty="0"/>
              <a:t>:  the name that we have given to Micron's common data model implementation. </a:t>
            </a:r>
          </a:p>
          <a:p>
            <a:pPr marL="342900" lvl="1" indent="0">
              <a:buNone/>
            </a:pPr>
            <a:r>
              <a:rPr lang="en-US" dirty="0" err="1"/>
              <a:t>nex·us</a:t>
            </a:r>
            <a:r>
              <a:rPr lang="en-US" dirty="0"/>
              <a:t> [ˈ</a:t>
            </a:r>
            <a:r>
              <a:rPr lang="en-US" dirty="0" err="1"/>
              <a:t>neksəs</a:t>
            </a:r>
            <a:r>
              <a:rPr lang="en-US" dirty="0"/>
              <a:t>] NOUN - the central and most important point or place</a:t>
            </a:r>
          </a:p>
          <a:p>
            <a:pPr marL="342900" lvl="1" indent="0">
              <a:buNone/>
            </a:pPr>
            <a:endParaRPr lang="en-US" dirty="0"/>
          </a:p>
          <a:p>
            <a:pPr marL="342900" lvl="1" indent="0">
              <a:buNone/>
            </a:pPr>
            <a:endParaRPr lang="en-US" dirty="0"/>
          </a:p>
          <a:p>
            <a:endParaRPr lang="en-US" dirty="0"/>
          </a:p>
        </p:txBody>
      </p:sp>
      <p:pic>
        <p:nvPicPr>
          <p:cNvPr id="7" name="Picture 6"/>
          <p:cNvPicPr>
            <a:picLocks noChangeAspect="1"/>
          </p:cNvPicPr>
          <p:nvPr/>
        </p:nvPicPr>
        <p:blipFill>
          <a:blip r:embed="rId2"/>
          <a:stretch>
            <a:fillRect/>
          </a:stretch>
        </p:blipFill>
        <p:spPr>
          <a:xfrm>
            <a:off x="2957482" y="102905"/>
            <a:ext cx="1293019" cy="621506"/>
          </a:xfrm>
          <a:prstGeom prst="rect">
            <a:avLst/>
          </a:prstGeom>
        </p:spPr>
      </p:pic>
    </p:spTree>
    <p:extLst>
      <p:ext uri="{BB962C8B-B14F-4D97-AF65-F5344CB8AC3E}">
        <p14:creationId xmlns:p14="http://schemas.microsoft.com/office/powerpoint/2010/main" val="2983168297"/>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oup 7"/>
          <p:cNvGrpSpPr/>
          <p:nvPr/>
        </p:nvGrpSpPr>
        <p:grpSpPr>
          <a:xfrm>
            <a:off x="2510696" y="858344"/>
            <a:ext cx="2185940" cy="1186995"/>
            <a:chOff x="1107510" y="1412055"/>
            <a:chExt cx="8864918" cy="4951096"/>
          </a:xfrm>
        </p:grpSpPr>
        <p:pic>
          <p:nvPicPr>
            <p:cNvPr id="9" name="Picture 8"/>
            <p:cNvPicPr>
              <a:picLocks noChangeAspect="1"/>
            </p:cNvPicPr>
            <p:nvPr/>
          </p:nvPicPr>
          <p:blipFill rotWithShape="1">
            <a:blip r:embed="rId2" cstate="print"/>
            <a:srcRect r="460" b="1515"/>
            <a:stretch/>
          </p:blipFill>
          <p:spPr>
            <a:xfrm>
              <a:off x="1107510" y="1412055"/>
              <a:ext cx="8864918" cy="495109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3391" y="3410445"/>
              <a:ext cx="270749" cy="22472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6381" y="3318613"/>
              <a:ext cx="270749" cy="22472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6750" y="3135632"/>
              <a:ext cx="270749" cy="22472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2125" y="3240687"/>
              <a:ext cx="270749" cy="22472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8305" y="4159347"/>
              <a:ext cx="270749" cy="22472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881" y="4184499"/>
              <a:ext cx="270749" cy="22472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7599" y="3423932"/>
              <a:ext cx="270749" cy="224722"/>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5699" y="3635167"/>
              <a:ext cx="270749" cy="257860"/>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3679" y="3375041"/>
              <a:ext cx="270749" cy="22472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3637" y="3661885"/>
              <a:ext cx="270749" cy="257860"/>
            </a:xfrm>
            <a:prstGeom prst="rect">
              <a:avLst/>
            </a:prstGeom>
          </p:spPr>
        </p:pic>
      </p:grpSp>
      <p:sp>
        <p:nvSpPr>
          <p:cNvPr id="2" name="Title 1"/>
          <p:cNvSpPr>
            <a:spLocks noGrp="1"/>
          </p:cNvSpPr>
          <p:nvPr>
            <p:ph type="title"/>
          </p:nvPr>
        </p:nvSpPr>
        <p:spPr/>
        <p:txBody>
          <a:bodyPr/>
          <a:lstStyle/>
          <a:p>
            <a:r>
              <a:rPr lang="en-US" dirty="0"/>
              <a:t>Data Volume Growth</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Site Acquisitions</a:t>
            </a:r>
          </a:p>
          <a:p>
            <a:pPr>
              <a:buFont typeface="Arial" panose="020B0604020202020204" pitchFamily="34" charset="0"/>
              <a:buChar char="+"/>
            </a:pPr>
            <a:endParaRPr lang="en-US" dirty="0"/>
          </a:p>
          <a:p>
            <a:pPr>
              <a:buFont typeface="Arial" panose="020B0604020202020204" pitchFamily="34" charset="0"/>
              <a:buChar char="+"/>
            </a:pPr>
            <a:r>
              <a:rPr lang="en-US" dirty="0"/>
              <a:t>New Sources Sensors, Image, Audio </a:t>
            </a:r>
          </a:p>
          <a:p>
            <a:pPr>
              <a:buFont typeface="Arial" panose="020B0604020202020204" pitchFamily="34" charset="0"/>
              <a:buChar char="+"/>
            </a:pPr>
            <a:endParaRPr lang="en-US" dirty="0"/>
          </a:p>
          <a:p>
            <a:pPr>
              <a:buFont typeface="Arial" panose="020B0604020202020204" pitchFamily="34" charset="0"/>
              <a:buChar char="+"/>
            </a:pPr>
            <a:r>
              <a:rPr lang="en-US" dirty="0"/>
              <a:t>Product density increases</a:t>
            </a:r>
          </a:p>
          <a:p>
            <a:pPr>
              <a:buFont typeface="Arial" panose="020B0604020202020204" pitchFamily="34" charset="0"/>
              <a:buChar char="+"/>
            </a:pPr>
            <a:endParaRPr lang="en-US" dirty="0"/>
          </a:p>
          <a:p>
            <a:pPr>
              <a:buFont typeface="Arial" panose="020B0604020202020204" pitchFamily="34" charset="0"/>
              <a:buChar char="+"/>
            </a:pPr>
            <a:r>
              <a:rPr lang="en-US" dirty="0"/>
              <a:t>Insatiable demand for information</a:t>
            </a:r>
          </a:p>
          <a:p>
            <a:pPr>
              <a:buFont typeface="Arial" panose="020B0604020202020204" pitchFamily="34" charset="0"/>
              <a:buChar char="+"/>
            </a:pPr>
            <a:endParaRPr lang="en-US" dirty="0"/>
          </a:p>
        </p:txBody>
      </p:sp>
      <p:sp>
        <p:nvSpPr>
          <p:cNvPr id="7" name="Text Placeholder 6"/>
          <p:cNvSpPr>
            <a:spLocks noGrp="1"/>
          </p:cNvSpPr>
          <p:nvPr>
            <p:ph type="body" sz="quarter" idx="14"/>
          </p:nvPr>
        </p:nvSpPr>
        <p:spPr/>
        <p:txBody>
          <a:bodyPr/>
          <a:lstStyle/>
          <a:p>
            <a:endParaRPr lang="en-US"/>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5223" y="1420223"/>
            <a:ext cx="1752035" cy="132644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1223" y="2587337"/>
            <a:ext cx="1674941" cy="1116627"/>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636" y="3893987"/>
            <a:ext cx="961149" cy="640510"/>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10517" y="2876504"/>
            <a:ext cx="1766741" cy="1177828"/>
          </a:xfrm>
          <a:prstGeom prst="rect">
            <a:avLst/>
          </a:prstGeom>
        </p:spPr>
      </p:pic>
    </p:spTree>
    <p:extLst>
      <p:ext uri="{BB962C8B-B14F-4D97-AF65-F5344CB8AC3E}">
        <p14:creationId xmlns:p14="http://schemas.microsoft.com/office/powerpoint/2010/main" val="2092387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7772400" cy="894953"/>
          </a:xfrm>
        </p:spPr>
        <p:txBody>
          <a:bodyPr>
            <a:normAutofit fontScale="90000"/>
          </a:bodyPr>
          <a:lstStyle/>
          <a:p>
            <a:r>
              <a:rPr lang="en-US" dirty="0"/>
              <a:t>Data Vault – At Micron</a:t>
            </a:r>
            <a:br>
              <a:rPr lang="en-US" dirty="0"/>
            </a:br>
            <a:r>
              <a:rPr lang="en-US" dirty="0"/>
              <a:t>	DataMart Builds</a:t>
            </a:r>
          </a:p>
        </p:txBody>
      </p:sp>
      <p:sp>
        <p:nvSpPr>
          <p:cNvPr id="5" name="Rectangle 4"/>
          <p:cNvSpPr/>
          <p:nvPr/>
        </p:nvSpPr>
        <p:spPr>
          <a:xfrm>
            <a:off x="4711173" y="1332238"/>
            <a:ext cx="1100080" cy="560189"/>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bg1"/>
                </a:solidFill>
                <a:latin typeface="Segoe UI" panose="020B0502040204020203" pitchFamily="34" charset="0"/>
                <a:cs typeface="Segoe UI" panose="020B0502040204020203" pitchFamily="34" charset="0"/>
              </a:rPr>
              <a:t>H_Lot</a:t>
            </a:r>
            <a:endParaRPr lang="en-US" sz="1050" dirty="0">
              <a:solidFill>
                <a:schemeClr val="bg1"/>
              </a:solidFill>
              <a:latin typeface="Segoe UI" panose="020B0502040204020203" pitchFamily="34" charset="0"/>
              <a:cs typeface="Segoe UI" panose="020B0502040204020203" pitchFamily="34" charset="0"/>
            </a:endParaRPr>
          </a:p>
        </p:txBody>
      </p:sp>
      <p:sp>
        <p:nvSpPr>
          <p:cNvPr id="12" name="Rectangle 11"/>
          <p:cNvSpPr/>
          <p:nvPr/>
        </p:nvSpPr>
        <p:spPr>
          <a:xfrm>
            <a:off x="4669381" y="2032205"/>
            <a:ext cx="1183661" cy="253322"/>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bg1"/>
                </a:solidFill>
                <a:latin typeface="Segoe UI" panose="020B0502040204020203" pitchFamily="34" charset="0"/>
                <a:cs typeface="Segoe UI" panose="020B0502040204020203" pitchFamily="34" charset="0"/>
              </a:rPr>
              <a:t>L_Lot_Wafer</a:t>
            </a:r>
            <a:endParaRPr lang="en-US" sz="1050" dirty="0">
              <a:solidFill>
                <a:schemeClr val="bg1"/>
              </a:solidFill>
              <a:latin typeface="Segoe UI" panose="020B0502040204020203" pitchFamily="34" charset="0"/>
              <a:cs typeface="Segoe UI" panose="020B0502040204020203" pitchFamily="34" charset="0"/>
            </a:endParaRPr>
          </a:p>
        </p:txBody>
      </p:sp>
      <p:sp>
        <p:nvSpPr>
          <p:cNvPr id="15" name="Rectangle 14"/>
          <p:cNvSpPr/>
          <p:nvPr/>
        </p:nvSpPr>
        <p:spPr>
          <a:xfrm>
            <a:off x="4711173" y="2464932"/>
            <a:ext cx="1100080" cy="562197"/>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bg1"/>
                </a:solidFill>
                <a:latin typeface="Segoe UI" panose="020B0502040204020203" pitchFamily="34" charset="0"/>
                <a:cs typeface="Segoe UI" panose="020B0502040204020203" pitchFamily="34" charset="0"/>
              </a:rPr>
              <a:t>H_Wafer</a:t>
            </a:r>
            <a:endParaRPr lang="en-US" sz="1050" dirty="0">
              <a:solidFill>
                <a:schemeClr val="bg1"/>
              </a:solidFill>
              <a:latin typeface="Segoe UI" panose="020B0502040204020203" pitchFamily="34" charset="0"/>
              <a:cs typeface="Segoe UI" panose="020B0502040204020203" pitchFamily="34" charset="0"/>
            </a:endParaRPr>
          </a:p>
        </p:txBody>
      </p:sp>
      <p:sp>
        <p:nvSpPr>
          <p:cNvPr id="18" name="Rectangle 17"/>
          <p:cNvSpPr/>
          <p:nvPr/>
        </p:nvSpPr>
        <p:spPr>
          <a:xfrm>
            <a:off x="5141536" y="477265"/>
            <a:ext cx="1069901" cy="239360"/>
          </a:xfrm>
          <a:prstGeom prst="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tx2"/>
                </a:solidFill>
                <a:latin typeface="Segoe UI" panose="020B0502040204020203" pitchFamily="34" charset="0"/>
                <a:cs typeface="Segoe UI" panose="020B0502040204020203" pitchFamily="34" charset="0"/>
              </a:rPr>
              <a:t>S_Lot</a:t>
            </a:r>
            <a:endParaRPr lang="en-US" sz="1050" dirty="0">
              <a:solidFill>
                <a:schemeClr val="tx2"/>
              </a:solidFill>
              <a:latin typeface="Segoe UI" panose="020B0502040204020203" pitchFamily="34" charset="0"/>
              <a:cs typeface="Segoe UI" panose="020B0502040204020203" pitchFamily="34" charset="0"/>
            </a:endParaRPr>
          </a:p>
        </p:txBody>
      </p:sp>
      <p:cxnSp>
        <p:nvCxnSpPr>
          <p:cNvPr id="22" name="Straight Connector 21"/>
          <p:cNvCxnSpPr>
            <a:stCxn id="5" idx="0"/>
            <a:endCxn id="18" idx="1"/>
          </p:cNvCxnSpPr>
          <p:nvPr/>
        </p:nvCxnSpPr>
        <p:spPr>
          <a:xfrm flipH="1" flipV="1">
            <a:off x="5141536" y="596945"/>
            <a:ext cx="119677" cy="735294"/>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a:stCxn id="5" idx="2"/>
            <a:endCxn id="12" idx="0"/>
          </p:cNvCxnSpPr>
          <p:nvPr/>
        </p:nvCxnSpPr>
        <p:spPr>
          <a:xfrm flipH="1">
            <a:off x="5261212" y="1892427"/>
            <a:ext cx="1" cy="139778"/>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a:stCxn id="12" idx="2"/>
            <a:endCxn id="15" idx="0"/>
          </p:cNvCxnSpPr>
          <p:nvPr/>
        </p:nvCxnSpPr>
        <p:spPr>
          <a:xfrm>
            <a:off x="5261212" y="2285527"/>
            <a:ext cx="1" cy="179405"/>
          </a:xfrm>
          <a:prstGeom prst="line">
            <a:avLst/>
          </a:prstGeom>
        </p:spPr>
        <p:style>
          <a:lnRef idx="1">
            <a:schemeClr val="dk1"/>
          </a:lnRef>
          <a:fillRef idx="0">
            <a:schemeClr val="dk1"/>
          </a:fillRef>
          <a:effectRef idx="0">
            <a:schemeClr val="dk1"/>
          </a:effectRef>
          <a:fontRef idx="minor">
            <a:schemeClr val="tx1"/>
          </a:fontRef>
        </p:style>
      </p:cxnSp>
      <p:sp>
        <p:nvSpPr>
          <p:cNvPr id="39" name="Rectangle 38"/>
          <p:cNvSpPr/>
          <p:nvPr/>
        </p:nvSpPr>
        <p:spPr>
          <a:xfrm>
            <a:off x="1043032" y="2470279"/>
            <a:ext cx="1100080" cy="560189"/>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bg1"/>
                </a:solidFill>
                <a:latin typeface="Segoe UI" panose="020B0502040204020203" pitchFamily="34" charset="0"/>
                <a:cs typeface="Segoe UI" panose="020B0502040204020203" pitchFamily="34" charset="0"/>
              </a:rPr>
              <a:t>H_Step</a:t>
            </a:r>
            <a:endParaRPr lang="en-US" sz="1050" dirty="0">
              <a:solidFill>
                <a:schemeClr val="bg1"/>
              </a:solidFill>
              <a:latin typeface="Segoe UI" panose="020B0502040204020203" pitchFamily="34" charset="0"/>
              <a:cs typeface="Segoe UI" panose="020B0502040204020203" pitchFamily="34" charset="0"/>
            </a:endParaRPr>
          </a:p>
        </p:txBody>
      </p:sp>
      <p:sp>
        <p:nvSpPr>
          <p:cNvPr id="41" name="Rectangle 40"/>
          <p:cNvSpPr/>
          <p:nvPr/>
        </p:nvSpPr>
        <p:spPr>
          <a:xfrm>
            <a:off x="4711173" y="3568655"/>
            <a:ext cx="1100080" cy="562197"/>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bg1"/>
                </a:solidFill>
                <a:latin typeface="Segoe UI" panose="020B0502040204020203" pitchFamily="34" charset="0"/>
                <a:cs typeface="Segoe UI" panose="020B0502040204020203" pitchFamily="34" charset="0"/>
              </a:rPr>
              <a:t>H_Die</a:t>
            </a:r>
            <a:endParaRPr lang="en-US" sz="1050" dirty="0">
              <a:solidFill>
                <a:schemeClr val="bg1"/>
              </a:solidFill>
              <a:latin typeface="Segoe UI" panose="020B0502040204020203" pitchFamily="34" charset="0"/>
              <a:cs typeface="Segoe UI" panose="020B0502040204020203" pitchFamily="34" charset="0"/>
            </a:endParaRPr>
          </a:p>
        </p:txBody>
      </p:sp>
      <p:sp>
        <p:nvSpPr>
          <p:cNvPr id="82" name="Rectangle 81"/>
          <p:cNvSpPr/>
          <p:nvPr/>
        </p:nvSpPr>
        <p:spPr>
          <a:xfrm>
            <a:off x="4669381" y="3164503"/>
            <a:ext cx="1183661" cy="253322"/>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bg1"/>
                </a:solidFill>
                <a:latin typeface="Segoe UI" panose="020B0502040204020203" pitchFamily="34" charset="0"/>
                <a:cs typeface="Segoe UI" panose="020B0502040204020203" pitchFamily="34" charset="0"/>
              </a:rPr>
              <a:t>L_Wafer_Die</a:t>
            </a:r>
            <a:endParaRPr lang="en-US" sz="1050" dirty="0">
              <a:solidFill>
                <a:schemeClr val="bg1"/>
              </a:solidFill>
              <a:latin typeface="Segoe UI" panose="020B0502040204020203" pitchFamily="34" charset="0"/>
              <a:cs typeface="Segoe UI" panose="020B0502040204020203" pitchFamily="34" charset="0"/>
            </a:endParaRPr>
          </a:p>
        </p:txBody>
      </p:sp>
      <p:cxnSp>
        <p:nvCxnSpPr>
          <p:cNvPr id="83" name="Straight Connector 82"/>
          <p:cNvCxnSpPr>
            <a:endCxn id="82" idx="0"/>
          </p:cNvCxnSpPr>
          <p:nvPr/>
        </p:nvCxnSpPr>
        <p:spPr>
          <a:xfrm flipH="1">
            <a:off x="5261212" y="3024724"/>
            <a:ext cx="1" cy="139778"/>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p:cNvCxnSpPr>
            <a:stCxn id="82" idx="2"/>
          </p:cNvCxnSpPr>
          <p:nvPr/>
        </p:nvCxnSpPr>
        <p:spPr>
          <a:xfrm>
            <a:off x="5261212" y="3417825"/>
            <a:ext cx="1" cy="179405"/>
          </a:xfrm>
          <a:prstGeom prst="line">
            <a:avLst/>
          </a:prstGeom>
        </p:spPr>
        <p:style>
          <a:lnRef idx="1">
            <a:schemeClr val="dk1"/>
          </a:lnRef>
          <a:fillRef idx="0">
            <a:schemeClr val="dk1"/>
          </a:fillRef>
          <a:effectRef idx="0">
            <a:schemeClr val="dk1"/>
          </a:effectRef>
          <a:fontRef idx="minor">
            <a:schemeClr val="tx1"/>
          </a:fontRef>
        </p:style>
      </p:cxnSp>
      <p:sp>
        <p:nvSpPr>
          <p:cNvPr id="104" name="Rectangle 103"/>
          <p:cNvSpPr/>
          <p:nvPr/>
        </p:nvSpPr>
        <p:spPr>
          <a:xfrm>
            <a:off x="2809529" y="2464181"/>
            <a:ext cx="1100080" cy="562197"/>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bg1"/>
                </a:solidFill>
                <a:latin typeface="Segoe UI" panose="020B0502040204020203" pitchFamily="34" charset="0"/>
                <a:cs typeface="Segoe UI" panose="020B0502040204020203" pitchFamily="34" charset="0"/>
              </a:rPr>
              <a:t>H_WaferStep</a:t>
            </a:r>
            <a:endParaRPr lang="en-US" sz="1050" dirty="0">
              <a:solidFill>
                <a:schemeClr val="bg1"/>
              </a:solidFill>
              <a:latin typeface="Segoe UI" panose="020B0502040204020203" pitchFamily="34" charset="0"/>
              <a:cs typeface="Segoe UI" panose="020B0502040204020203" pitchFamily="34" charset="0"/>
            </a:endParaRPr>
          </a:p>
        </p:txBody>
      </p:sp>
      <p:cxnSp>
        <p:nvCxnSpPr>
          <p:cNvPr id="105" name="Straight Connector 104"/>
          <p:cNvCxnSpPr>
            <a:stCxn id="15" idx="1"/>
            <a:endCxn id="104" idx="3"/>
          </p:cNvCxnSpPr>
          <p:nvPr/>
        </p:nvCxnSpPr>
        <p:spPr>
          <a:xfrm flipH="1" flipV="1">
            <a:off x="3909608" y="2745279"/>
            <a:ext cx="801564" cy="752"/>
          </a:xfrm>
          <a:prstGeom prst="line">
            <a:avLst/>
          </a:prstGeom>
        </p:spPr>
        <p:style>
          <a:lnRef idx="1">
            <a:schemeClr val="dk1"/>
          </a:lnRef>
          <a:fillRef idx="0">
            <a:schemeClr val="dk1"/>
          </a:fillRef>
          <a:effectRef idx="0">
            <a:schemeClr val="dk1"/>
          </a:effectRef>
          <a:fontRef idx="minor">
            <a:schemeClr val="tx1"/>
          </a:fontRef>
        </p:style>
      </p:cxnSp>
      <p:sp>
        <p:nvSpPr>
          <p:cNvPr id="108" name="Rectangle 107"/>
          <p:cNvSpPr/>
          <p:nvPr/>
        </p:nvSpPr>
        <p:spPr>
          <a:xfrm>
            <a:off x="4135654" y="2677951"/>
            <a:ext cx="254702" cy="195743"/>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latin typeface="Segoe UI" panose="020B0502040204020203" pitchFamily="34" charset="0"/>
                <a:cs typeface="Segoe UI" panose="020B0502040204020203" pitchFamily="34" charset="0"/>
              </a:rPr>
              <a:t>L</a:t>
            </a:r>
          </a:p>
        </p:txBody>
      </p:sp>
      <p:sp>
        <p:nvSpPr>
          <p:cNvPr id="109" name="Rectangle 108"/>
          <p:cNvSpPr/>
          <p:nvPr/>
        </p:nvSpPr>
        <p:spPr>
          <a:xfrm>
            <a:off x="6752040" y="3849753"/>
            <a:ext cx="1479075" cy="562197"/>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bg1"/>
                </a:solidFill>
                <a:latin typeface="Segoe UI" panose="020B0502040204020203" pitchFamily="34" charset="0"/>
                <a:cs typeface="Segoe UI" panose="020B0502040204020203" pitchFamily="34" charset="0"/>
              </a:rPr>
              <a:t>H_Die_Measurement</a:t>
            </a:r>
            <a:endParaRPr lang="en-US" sz="1050" dirty="0">
              <a:solidFill>
                <a:schemeClr val="bg1"/>
              </a:solidFill>
              <a:latin typeface="Segoe UI" panose="020B0502040204020203" pitchFamily="34" charset="0"/>
              <a:cs typeface="Segoe UI" panose="020B0502040204020203" pitchFamily="34" charset="0"/>
            </a:endParaRPr>
          </a:p>
        </p:txBody>
      </p:sp>
      <p:cxnSp>
        <p:nvCxnSpPr>
          <p:cNvPr id="110" name="Straight Connector 109"/>
          <p:cNvCxnSpPr>
            <a:stCxn id="41" idx="3"/>
            <a:endCxn id="109" idx="1"/>
          </p:cNvCxnSpPr>
          <p:nvPr/>
        </p:nvCxnSpPr>
        <p:spPr>
          <a:xfrm>
            <a:off x="5811252" y="3849753"/>
            <a:ext cx="940788" cy="281099"/>
          </a:xfrm>
          <a:prstGeom prst="line">
            <a:avLst/>
          </a:prstGeom>
        </p:spPr>
        <p:style>
          <a:lnRef idx="1">
            <a:schemeClr val="dk1"/>
          </a:lnRef>
          <a:fillRef idx="0">
            <a:schemeClr val="dk1"/>
          </a:fillRef>
          <a:effectRef idx="0">
            <a:schemeClr val="dk1"/>
          </a:effectRef>
          <a:fontRef idx="minor">
            <a:schemeClr val="tx1"/>
          </a:fontRef>
        </p:style>
      </p:cxnSp>
      <p:sp>
        <p:nvSpPr>
          <p:cNvPr id="111" name="Rectangle 110"/>
          <p:cNvSpPr/>
          <p:nvPr/>
        </p:nvSpPr>
        <p:spPr>
          <a:xfrm>
            <a:off x="6113953" y="3892431"/>
            <a:ext cx="254702" cy="195743"/>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latin typeface="Segoe UI" panose="020B0502040204020203" pitchFamily="34" charset="0"/>
                <a:cs typeface="Segoe UI" panose="020B0502040204020203" pitchFamily="34" charset="0"/>
              </a:rPr>
              <a:t>L</a:t>
            </a:r>
          </a:p>
        </p:txBody>
      </p:sp>
      <p:cxnSp>
        <p:nvCxnSpPr>
          <p:cNvPr id="131" name="Straight Connector 130"/>
          <p:cNvCxnSpPr>
            <a:stCxn id="39" idx="3"/>
            <a:endCxn id="104" idx="1"/>
          </p:cNvCxnSpPr>
          <p:nvPr/>
        </p:nvCxnSpPr>
        <p:spPr>
          <a:xfrm flipV="1">
            <a:off x="2143112" y="2745279"/>
            <a:ext cx="666417" cy="5094"/>
          </a:xfrm>
          <a:prstGeom prst="line">
            <a:avLst/>
          </a:prstGeom>
        </p:spPr>
        <p:style>
          <a:lnRef idx="1">
            <a:schemeClr val="dk1"/>
          </a:lnRef>
          <a:fillRef idx="0">
            <a:schemeClr val="dk1"/>
          </a:fillRef>
          <a:effectRef idx="0">
            <a:schemeClr val="dk1"/>
          </a:effectRef>
          <a:fontRef idx="minor">
            <a:schemeClr val="tx1"/>
          </a:fontRef>
        </p:style>
      </p:cxnSp>
      <p:sp>
        <p:nvSpPr>
          <p:cNvPr id="134" name="Rectangle 133"/>
          <p:cNvSpPr/>
          <p:nvPr/>
        </p:nvSpPr>
        <p:spPr>
          <a:xfrm>
            <a:off x="2354654" y="2662787"/>
            <a:ext cx="254702" cy="195743"/>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latin typeface="Segoe UI" panose="020B0502040204020203" pitchFamily="34" charset="0"/>
                <a:cs typeface="Segoe UI" panose="020B0502040204020203" pitchFamily="34" charset="0"/>
              </a:rPr>
              <a:t>L</a:t>
            </a:r>
          </a:p>
        </p:txBody>
      </p:sp>
      <p:sp>
        <p:nvSpPr>
          <p:cNvPr id="138" name="Rectangle 137"/>
          <p:cNvSpPr/>
          <p:nvPr/>
        </p:nvSpPr>
        <p:spPr>
          <a:xfrm>
            <a:off x="3006314" y="1332664"/>
            <a:ext cx="1100080" cy="560189"/>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bg1"/>
                </a:solidFill>
                <a:latin typeface="Segoe UI" panose="020B0502040204020203" pitchFamily="34" charset="0"/>
                <a:cs typeface="Segoe UI" panose="020B0502040204020203" pitchFamily="34" charset="0"/>
              </a:rPr>
              <a:t>H_Facility</a:t>
            </a:r>
            <a:endParaRPr lang="en-US" sz="1050" dirty="0">
              <a:solidFill>
                <a:schemeClr val="bg1"/>
              </a:solidFill>
              <a:latin typeface="Segoe UI" panose="020B0502040204020203" pitchFamily="34" charset="0"/>
              <a:cs typeface="Segoe UI" panose="020B0502040204020203" pitchFamily="34" charset="0"/>
            </a:endParaRPr>
          </a:p>
        </p:txBody>
      </p:sp>
      <p:cxnSp>
        <p:nvCxnSpPr>
          <p:cNvPr id="139" name="Straight Connector 138"/>
          <p:cNvCxnSpPr>
            <a:stCxn id="5" idx="1"/>
            <a:endCxn id="138" idx="3"/>
          </p:cNvCxnSpPr>
          <p:nvPr/>
        </p:nvCxnSpPr>
        <p:spPr>
          <a:xfrm flipH="1">
            <a:off x="4106393" y="1612333"/>
            <a:ext cx="604779" cy="426"/>
          </a:xfrm>
          <a:prstGeom prst="line">
            <a:avLst/>
          </a:prstGeom>
        </p:spPr>
        <p:style>
          <a:lnRef idx="1">
            <a:schemeClr val="dk1"/>
          </a:lnRef>
          <a:fillRef idx="0">
            <a:schemeClr val="dk1"/>
          </a:fillRef>
          <a:effectRef idx="0">
            <a:schemeClr val="dk1"/>
          </a:effectRef>
          <a:fontRef idx="minor">
            <a:schemeClr val="tx1"/>
          </a:fontRef>
        </p:style>
      </p:cxnSp>
      <p:sp>
        <p:nvSpPr>
          <p:cNvPr id="142" name="Rectangle 141"/>
          <p:cNvSpPr/>
          <p:nvPr/>
        </p:nvSpPr>
        <p:spPr>
          <a:xfrm>
            <a:off x="4281432" y="1521644"/>
            <a:ext cx="254702" cy="195743"/>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latin typeface="Segoe UI" panose="020B0502040204020203" pitchFamily="34" charset="0"/>
                <a:cs typeface="Segoe UI" panose="020B0502040204020203" pitchFamily="34" charset="0"/>
              </a:rPr>
              <a:t>L</a:t>
            </a:r>
          </a:p>
        </p:txBody>
      </p:sp>
      <p:sp>
        <p:nvSpPr>
          <p:cNvPr id="43" name="Rectangle 42"/>
          <p:cNvSpPr/>
          <p:nvPr/>
        </p:nvSpPr>
        <p:spPr>
          <a:xfrm>
            <a:off x="7072750" y="2823760"/>
            <a:ext cx="1337016" cy="744895"/>
          </a:xfrm>
          <a:prstGeom prst="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schemeClr val="tx2"/>
                </a:solidFill>
                <a:latin typeface="Segoe UI" panose="020B0502040204020203" pitchFamily="34" charset="0"/>
                <a:cs typeface="Segoe UI" panose="020B0502040204020203" pitchFamily="34" charset="0"/>
              </a:rPr>
              <a:t>S_Die</a:t>
            </a:r>
            <a:r>
              <a:rPr lang="en-US" sz="1050" dirty="0">
                <a:solidFill>
                  <a:schemeClr val="tx2"/>
                </a:solidFill>
                <a:latin typeface="Segoe UI" panose="020B0502040204020203" pitchFamily="34" charset="0"/>
                <a:cs typeface="Segoe UI" panose="020B0502040204020203" pitchFamily="34" charset="0"/>
              </a:rPr>
              <a:t> Measurement</a:t>
            </a:r>
          </a:p>
          <a:p>
            <a:pPr algn="ctr"/>
            <a:r>
              <a:rPr lang="en-US" sz="1050" dirty="0">
                <a:solidFill>
                  <a:schemeClr val="tx2"/>
                </a:solidFill>
                <a:latin typeface="Segoe UI" panose="020B0502040204020203" pitchFamily="34" charset="0"/>
                <a:cs typeface="Segoe UI" panose="020B0502040204020203" pitchFamily="34" charset="0"/>
              </a:rPr>
              <a:t>…</a:t>
            </a:r>
          </a:p>
          <a:p>
            <a:pPr algn="ctr"/>
            <a:r>
              <a:rPr lang="en-US" sz="1050" dirty="0">
                <a:solidFill>
                  <a:schemeClr val="tx2"/>
                </a:solidFill>
                <a:latin typeface="Segoe UI" panose="020B0502040204020203" pitchFamily="34" charset="0"/>
                <a:cs typeface="Segoe UI" panose="020B0502040204020203" pitchFamily="34" charset="0"/>
              </a:rPr>
              <a:t>Name char[50]</a:t>
            </a:r>
          </a:p>
          <a:p>
            <a:pPr algn="ctr"/>
            <a:r>
              <a:rPr lang="en-US" sz="1050" dirty="0">
                <a:solidFill>
                  <a:schemeClr val="tx2"/>
                </a:solidFill>
                <a:latin typeface="Segoe UI" panose="020B0502040204020203" pitchFamily="34" charset="0"/>
                <a:cs typeface="Segoe UI" panose="020B0502040204020203" pitchFamily="34" charset="0"/>
              </a:rPr>
              <a:t>Value </a:t>
            </a:r>
            <a:r>
              <a:rPr lang="en-US" sz="1050" dirty="0" err="1">
                <a:solidFill>
                  <a:schemeClr val="tx2"/>
                </a:solidFill>
                <a:latin typeface="Segoe UI" panose="020B0502040204020203" pitchFamily="34" charset="0"/>
                <a:cs typeface="Segoe UI" panose="020B0502040204020203" pitchFamily="34" charset="0"/>
              </a:rPr>
              <a:t>int</a:t>
            </a:r>
            <a:endParaRPr lang="en-US" sz="1050" dirty="0">
              <a:solidFill>
                <a:schemeClr val="tx2"/>
              </a:solidFill>
              <a:latin typeface="Segoe UI" panose="020B0502040204020203" pitchFamily="34" charset="0"/>
              <a:cs typeface="Segoe UI" panose="020B0502040204020203" pitchFamily="34" charset="0"/>
            </a:endParaRPr>
          </a:p>
        </p:txBody>
      </p:sp>
      <p:cxnSp>
        <p:nvCxnSpPr>
          <p:cNvPr id="44" name="Straight Connector 43"/>
          <p:cNvCxnSpPr>
            <a:stCxn id="109" idx="0"/>
            <a:endCxn id="43" idx="2"/>
          </p:cNvCxnSpPr>
          <p:nvPr/>
        </p:nvCxnSpPr>
        <p:spPr>
          <a:xfrm flipV="1">
            <a:off x="7491578" y="3568654"/>
            <a:ext cx="249680" cy="281099"/>
          </a:xfrm>
          <a:prstGeom prst="line">
            <a:avLst/>
          </a:prstGeom>
        </p:spPr>
        <p:style>
          <a:lnRef idx="1">
            <a:schemeClr val="dk1"/>
          </a:lnRef>
          <a:fillRef idx="0">
            <a:schemeClr val="dk1"/>
          </a:fillRef>
          <a:effectRef idx="0">
            <a:schemeClr val="dk1"/>
          </a:effectRef>
          <a:fontRef idx="minor">
            <a:schemeClr val="tx1"/>
          </a:fontRef>
        </p:style>
      </p:cxnSp>
      <p:sp>
        <p:nvSpPr>
          <p:cNvPr id="14" name="Curved Left Arrow 13"/>
          <p:cNvSpPr/>
          <p:nvPr/>
        </p:nvSpPr>
        <p:spPr>
          <a:xfrm rot="3585638" flipH="1">
            <a:off x="6413475" y="3021110"/>
            <a:ext cx="403655" cy="740240"/>
          </a:xfrm>
          <a:prstGeom prst="curvedLeftArrow">
            <a:avLst>
              <a:gd name="adj1" fmla="val 25000"/>
              <a:gd name="adj2" fmla="val 50000"/>
              <a:gd name="adj3" fmla="val 405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6" name="Curved Left Arrow 15"/>
          <p:cNvSpPr/>
          <p:nvPr/>
        </p:nvSpPr>
        <p:spPr>
          <a:xfrm rot="8853879">
            <a:off x="4213801" y="1755066"/>
            <a:ext cx="280091" cy="592989"/>
          </a:xfrm>
          <a:prstGeom prst="curvedLeftArrow">
            <a:avLst>
              <a:gd name="adj1" fmla="val 25000"/>
              <a:gd name="adj2" fmla="val 32593"/>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7" name="Curved Left Arrow 16"/>
          <p:cNvSpPr/>
          <p:nvPr/>
        </p:nvSpPr>
        <p:spPr>
          <a:xfrm flipV="1">
            <a:off x="5853042" y="2134961"/>
            <a:ext cx="400280" cy="1148076"/>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55" name="Curved Left Arrow 54"/>
          <p:cNvSpPr/>
          <p:nvPr/>
        </p:nvSpPr>
        <p:spPr>
          <a:xfrm rot="19872746" flipV="1">
            <a:off x="6023581" y="3183229"/>
            <a:ext cx="267198" cy="641849"/>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9" name="Rectangle 18"/>
          <p:cNvSpPr/>
          <p:nvPr/>
        </p:nvSpPr>
        <p:spPr>
          <a:xfrm>
            <a:off x="6241304" y="84460"/>
            <a:ext cx="2747019" cy="230857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u="sng" dirty="0" err="1">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Fact_DieMeasurement</a:t>
            </a:r>
            <a:endParaRPr lang="en-US" sz="1350" u="sng"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a:p>
            <a:pPr algn="ctr"/>
            <a:endParaRPr lang="en-US" sz="1350" u="sng"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a:p>
            <a:pPr algn="ctr"/>
            <a:r>
              <a:rPr lang="en-US" sz="135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Lot Key</a:t>
            </a:r>
          </a:p>
          <a:p>
            <a:pPr algn="ctr"/>
            <a:r>
              <a:rPr lang="en-US" sz="135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Step Key</a:t>
            </a:r>
          </a:p>
          <a:p>
            <a:pPr algn="ctr"/>
            <a:r>
              <a:rPr lang="en-US" sz="135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Facility Key</a:t>
            </a:r>
          </a:p>
          <a:p>
            <a:pPr algn="ctr"/>
            <a:r>
              <a:rPr lang="en-US" sz="1350" dirty="0" err="1">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DieMeasurement</a:t>
            </a:r>
            <a:r>
              <a:rPr lang="en-US" sz="135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 Key</a:t>
            </a:r>
          </a:p>
          <a:p>
            <a:pPr algn="ctr"/>
            <a:r>
              <a:rPr lang="en-US" sz="135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Measure 1</a:t>
            </a:r>
          </a:p>
          <a:p>
            <a:pPr algn="ctr"/>
            <a:r>
              <a:rPr lang="en-US" sz="135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Measure 2</a:t>
            </a:r>
          </a:p>
          <a:p>
            <a:pPr algn="ctr"/>
            <a:r>
              <a:rPr lang="en-US" sz="135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a:t>
            </a:r>
          </a:p>
        </p:txBody>
      </p:sp>
      <p:sp>
        <p:nvSpPr>
          <p:cNvPr id="57" name="Curved Left Arrow 56"/>
          <p:cNvSpPr/>
          <p:nvPr/>
        </p:nvSpPr>
        <p:spPr>
          <a:xfrm rot="16566820" flipH="1" flipV="1">
            <a:off x="2879411" y="2385392"/>
            <a:ext cx="645223" cy="1860081"/>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58" name="Curved Left Arrow 57"/>
          <p:cNvSpPr/>
          <p:nvPr/>
        </p:nvSpPr>
        <p:spPr>
          <a:xfrm rot="19056474" flipH="1" flipV="1">
            <a:off x="4216019" y="2891592"/>
            <a:ext cx="335973" cy="717509"/>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59" name="Curved Left Arrow 58"/>
          <p:cNvSpPr/>
          <p:nvPr/>
        </p:nvSpPr>
        <p:spPr>
          <a:xfrm rot="789110" flipH="1" flipV="1">
            <a:off x="4243085" y="278857"/>
            <a:ext cx="816810" cy="1180619"/>
          </a:xfrm>
          <a:prstGeom prst="curvedLef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198360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16" grpId="0" animBg="1"/>
      <p:bldP spid="17" grpId="0" animBg="1"/>
      <p:bldP spid="55" grpId="0" animBg="1"/>
      <p:bldP spid="19" grpId="0" animBg="1"/>
      <p:bldP spid="57" grpId="0" animBg="1"/>
      <p:bldP spid="58" grpId="0" animBg="1"/>
      <p:bldP spid="5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Big DV Performance on Teradata</a:t>
            </a:r>
          </a:p>
        </p:txBody>
      </p:sp>
      <p:sp>
        <p:nvSpPr>
          <p:cNvPr id="9" name="Text Placeholder 8"/>
          <p:cNvSpPr>
            <a:spLocks noGrp="1"/>
          </p:cNvSpPr>
          <p:nvPr>
            <p:ph type="body" sz="quarter" idx="14"/>
          </p:nvPr>
        </p:nvSpPr>
        <p:spPr/>
        <p:txBody>
          <a:bodyPr/>
          <a:lstStyle/>
          <a:p>
            <a:endParaRPr lang="en-US"/>
          </a:p>
        </p:txBody>
      </p:sp>
      <p:sp>
        <p:nvSpPr>
          <p:cNvPr id="4" name="Date Placeholder 3"/>
          <p:cNvSpPr>
            <a:spLocks noGrp="1"/>
          </p:cNvSpPr>
          <p:nvPr>
            <p:ph type="dt" sz="half" idx="2"/>
          </p:nvPr>
        </p:nvSpPr>
        <p:spPr/>
        <p:txBody>
          <a:bodyPr/>
          <a:lstStyle/>
          <a:p>
            <a:fld id="{DD0B5AFB-117C-46EA-B643-5FA810A8A3CB}" type="datetime4">
              <a:rPr lang="en-US" smtClean="0"/>
              <a:pPr/>
              <a:t>January 27, 2022</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33</a:t>
            </a:fld>
            <a:endParaRPr lang="en-US" dirty="0"/>
          </a:p>
        </p:txBody>
      </p:sp>
      <p:sp>
        <p:nvSpPr>
          <p:cNvPr id="6" name="Footer Placeholder 5"/>
          <p:cNvSpPr>
            <a:spLocks noGrp="1"/>
          </p:cNvSpPr>
          <p:nvPr>
            <p:ph type="ftr" sz="quarter" idx="15"/>
          </p:nvPr>
        </p:nvSpPr>
        <p:spPr/>
        <p:txBody>
          <a:bodyPr/>
          <a:lstStyle/>
          <a:p>
            <a:r>
              <a:rPr lang="en-US"/>
              <a:t>|  Micron Confidential</a:t>
            </a:r>
            <a:endParaRPr lang="en-US" dirty="0"/>
          </a:p>
        </p:txBody>
      </p:sp>
    </p:spTree>
    <p:extLst>
      <p:ext uri="{BB962C8B-B14F-4D97-AF65-F5344CB8AC3E}">
        <p14:creationId xmlns:p14="http://schemas.microsoft.com/office/powerpoint/2010/main" val="3649329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Warehouse Metrics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49263"/>
            <a:ext cx="9144001" cy="3362705"/>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5520690" y="1140143"/>
            <a:ext cx="3317558" cy="3497343"/>
          </a:xfrm>
        </p:spPr>
        <p:txBody>
          <a:bodyPr>
            <a:normAutofit/>
          </a:bodyPr>
          <a:lstStyle/>
          <a:p>
            <a:pPr fontAlgn="ctr"/>
            <a:r>
              <a:rPr lang="en-US" b="1" dirty="0"/>
              <a:t>Source Space: </a:t>
            </a:r>
            <a:r>
              <a:rPr lang="en-US" dirty="0"/>
              <a:t>36 / 82 TB</a:t>
            </a:r>
          </a:p>
          <a:p>
            <a:pPr fontAlgn="ctr"/>
            <a:r>
              <a:rPr lang="en-US" b="1" dirty="0"/>
              <a:t>Current DV Space: </a:t>
            </a:r>
            <a:r>
              <a:rPr lang="en-US" dirty="0"/>
              <a:t>46+ TB</a:t>
            </a:r>
          </a:p>
          <a:p>
            <a:pPr fontAlgn="ctr"/>
            <a:r>
              <a:rPr lang="en-US" b="1" dirty="0"/>
              <a:t>Row Count: </a:t>
            </a:r>
            <a:r>
              <a:rPr lang="en-US" dirty="0"/>
              <a:t>665 Billion</a:t>
            </a:r>
          </a:p>
          <a:p>
            <a:pPr fontAlgn="ctr"/>
            <a:r>
              <a:rPr lang="en-US" b="1" dirty="0"/>
              <a:t>Concepts/Hubs: </a:t>
            </a:r>
            <a:r>
              <a:rPr lang="en-US" dirty="0"/>
              <a:t>45</a:t>
            </a:r>
          </a:p>
        </p:txBody>
      </p:sp>
      <p:sp>
        <p:nvSpPr>
          <p:cNvPr id="7" name="TextBox 6"/>
          <p:cNvSpPr txBox="1"/>
          <p:nvPr/>
        </p:nvSpPr>
        <p:spPr>
          <a:xfrm>
            <a:off x="1567902" y="1042589"/>
            <a:ext cx="1062435" cy="323165"/>
          </a:xfrm>
          <a:prstGeom prst="rect">
            <a:avLst/>
          </a:prstGeom>
          <a:noFill/>
        </p:spPr>
        <p:txBody>
          <a:bodyPr wrap="square" rtlCol="0">
            <a:spAutoFit/>
          </a:bodyPr>
          <a:lstStyle/>
          <a:p>
            <a:pPr algn="ctr" defTabSz="685800">
              <a:defRPr/>
            </a:pPr>
            <a:r>
              <a:rPr lang="en-US" sz="1500" b="1" kern="0" dirty="0">
                <a:solidFill>
                  <a:sysClr val="windowText" lastClr="000000"/>
                </a:solidFill>
                <a:latin typeface="Segoe UI" panose="020B0502040204020203" pitchFamily="34" charset="0"/>
                <a:cs typeface="Segoe UI" panose="020B0502040204020203" pitchFamily="34" charset="0"/>
              </a:rPr>
              <a:t>200 TB</a:t>
            </a:r>
          </a:p>
        </p:txBody>
      </p:sp>
      <p:cxnSp>
        <p:nvCxnSpPr>
          <p:cNvPr id="8" name="Straight Arrow Connector 7"/>
          <p:cNvCxnSpPr/>
          <p:nvPr/>
        </p:nvCxnSpPr>
        <p:spPr>
          <a:xfrm>
            <a:off x="2176273" y="1325132"/>
            <a:ext cx="741368" cy="3798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6540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a:t>
            </a:r>
            <a:r>
              <a:rPr lang="en-US"/>
              <a:t> Logical Model</a:t>
            </a:r>
            <a:endParaRPr lang="en-US" dirty="0"/>
          </a:p>
        </p:txBody>
      </p:sp>
      <p:sp>
        <p:nvSpPr>
          <p:cNvPr id="3" name="Content Placeholder 2"/>
          <p:cNvSpPr>
            <a:spLocks noGrp="1"/>
          </p:cNvSpPr>
          <p:nvPr>
            <p:ph idx="1"/>
          </p:nvPr>
        </p:nvSpPr>
        <p:spPr>
          <a:xfrm>
            <a:off x="649450" y="891456"/>
            <a:ext cx="4013550" cy="3279174"/>
          </a:xfrm>
        </p:spPr>
        <p:txBody>
          <a:bodyPr>
            <a:normAutofit/>
          </a:bodyPr>
          <a:lstStyle/>
          <a:p>
            <a:pPr fontAlgn="ctr"/>
            <a:r>
              <a:rPr lang="en-US" dirty="0"/>
              <a:t>Filter Equipment Measurements By:</a:t>
            </a:r>
            <a:endParaRPr lang="en-US" sz="600" dirty="0"/>
          </a:p>
          <a:p>
            <a:pPr lvl="1" fontAlgn="ctr"/>
            <a:r>
              <a:rPr lang="en-US" dirty="0"/>
              <a:t>Run</a:t>
            </a:r>
          </a:p>
          <a:p>
            <a:pPr lvl="1" fontAlgn="ctr"/>
            <a:r>
              <a:rPr lang="en-US" dirty="0"/>
              <a:t>Wafer</a:t>
            </a:r>
          </a:p>
          <a:p>
            <a:pPr lvl="1" fontAlgn="ctr"/>
            <a:r>
              <a:rPr lang="en-US" dirty="0"/>
              <a:t>Lot</a:t>
            </a:r>
          </a:p>
        </p:txBody>
      </p:sp>
      <p:sp>
        <p:nvSpPr>
          <p:cNvPr id="5" name="Rectangle 4"/>
          <p:cNvSpPr/>
          <p:nvPr/>
        </p:nvSpPr>
        <p:spPr>
          <a:xfrm>
            <a:off x="685800" y="3616273"/>
            <a:ext cx="1479075" cy="562197"/>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1350" b="1" kern="0" dirty="0" err="1">
                <a:solidFill>
                  <a:schemeClr val="bg1"/>
                </a:solidFill>
                <a:latin typeface="Segoe UI" panose="020B0502040204020203" pitchFamily="34" charset="0"/>
                <a:cs typeface="Segoe UI" panose="020B0502040204020203" pitchFamily="34" charset="0"/>
              </a:rPr>
              <a:t>H_EquipMeas</a:t>
            </a:r>
            <a:endParaRPr lang="en-US" sz="1200" b="1" kern="0" dirty="0">
              <a:solidFill>
                <a:schemeClr val="bg1"/>
              </a:solidFill>
              <a:latin typeface="Segoe UI" panose="020B0502040204020203" pitchFamily="34" charset="0"/>
              <a:cs typeface="Segoe UI" panose="020B0502040204020203" pitchFamily="34" charset="0"/>
            </a:endParaRPr>
          </a:p>
        </p:txBody>
      </p:sp>
      <p:cxnSp>
        <p:nvCxnSpPr>
          <p:cNvPr id="6" name="Straight Connector 5"/>
          <p:cNvCxnSpPr>
            <a:stCxn id="5" idx="3"/>
            <a:endCxn id="10" idx="1"/>
          </p:cNvCxnSpPr>
          <p:nvPr/>
        </p:nvCxnSpPr>
        <p:spPr>
          <a:xfrm flipV="1">
            <a:off x="2164875" y="3889532"/>
            <a:ext cx="618700" cy="7840"/>
          </a:xfrm>
          <a:prstGeom prst="line">
            <a:avLst/>
          </a:prstGeom>
        </p:spPr>
        <p:style>
          <a:lnRef idx="1">
            <a:schemeClr val="dk1"/>
          </a:lnRef>
          <a:fillRef idx="0">
            <a:schemeClr val="dk1"/>
          </a:fillRef>
          <a:effectRef idx="0">
            <a:schemeClr val="dk1"/>
          </a:effectRef>
          <a:fontRef idx="minor">
            <a:schemeClr val="tx1"/>
          </a:fontRef>
        </p:style>
      </p:cxnSp>
      <p:sp>
        <p:nvSpPr>
          <p:cNvPr id="7" name="Rectangle 6"/>
          <p:cNvSpPr/>
          <p:nvPr/>
        </p:nvSpPr>
        <p:spPr>
          <a:xfrm>
            <a:off x="2346874" y="3812016"/>
            <a:ext cx="254702" cy="195743"/>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1050" kern="0" dirty="0">
                <a:solidFill>
                  <a:schemeClr val="bg1"/>
                </a:solidFill>
                <a:latin typeface="Segoe UI" panose="020B0502040204020203" pitchFamily="34" charset="0"/>
                <a:cs typeface="Segoe UI" panose="020B0502040204020203" pitchFamily="34" charset="0"/>
              </a:rPr>
              <a:t>L</a:t>
            </a:r>
          </a:p>
        </p:txBody>
      </p:sp>
      <p:sp>
        <p:nvSpPr>
          <p:cNvPr id="10" name="Rectangle 9"/>
          <p:cNvSpPr/>
          <p:nvPr/>
        </p:nvSpPr>
        <p:spPr>
          <a:xfrm>
            <a:off x="2783575" y="3608433"/>
            <a:ext cx="1479075" cy="562197"/>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1350" b="1" kern="0" dirty="0" err="1">
                <a:solidFill>
                  <a:schemeClr val="bg1"/>
                </a:solidFill>
                <a:latin typeface="Segoe UI" panose="020B0502040204020203" pitchFamily="34" charset="0"/>
                <a:cs typeface="Segoe UI" panose="020B0502040204020203" pitchFamily="34" charset="0"/>
              </a:rPr>
              <a:t>H_EquipRun</a:t>
            </a:r>
            <a:endParaRPr lang="en-US" sz="1050" b="1" kern="0" dirty="0">
              <a:solidFill>
                <a:schemeClr val="bg1"/>
              </a:solidFill>
              <a:latin typeface="Segoe UI" panose="020B0502040204020203" pitchFamily="34" charset="0"/>
              <a:cs typeface="Segoe UI" panose="020B0502040204020203" pitchFamily="34" charset="0"/>
            </a:endParaRPr>
          </a:p>
        </p:txBody>
      </p:sp>
      <p:sp>
        <p:nvSpPr>
          <p:cNvPr id="11" name="Rectangle 10"/>
          <p:cNvSpPr/>
          <p:nvPr/>
        </p:nvSpPr>
        <p:spPr>
          <a:xfrm>
            <a:off x="6979125" y="3616272"/>
            <a:ext cx="1479075" cy="562197"/>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1350" b="1" kern="0" dirty="0" err="1">
                <a:solidFill>
                  <a:schemeClr val="bg1"/>
                </a:solidFill>
                <a:latin typeface="Segoe UI" panose="020B0502040204020203" pitchFamily="34" charset="0"/>
                <a:cs typeface="Segoe UI" panose="020B0502040204020203" pitchFamily="34" charset="0"/>
              </a:rPr>
              <a:t>H_Lot</a:t>
            </a:r>
            <a:endParaRPr lang="en-US" sz="1050" b="1" kern="0" dirty="0">
              <a:solidFill>
                <a:schemeClr val="bg1"/>
              </a:solidFill>
              <a:latin typeface="Segoe UI" panose="020B0502040204020203" pitchFamily="34" charset="0"/>
              <a:cs typeface="Segoe UI" panose="020B0502040204020203" pitchFamily="34" charset="0"/>
            </a:endParaRPr>
          </a:p>
        </p:txBody>
      </p:sp>
      <p:sp>
        <p:nvSpPr>
          <p:cNvPr id="12" name="Rectangle 11"/>
          <p:cNvSpPr/>
          <p:nvPr/>
        </p:nvSpPr>
        <p:spPr>
          <a:xfrm>
            <a:off x="4881350" y="3608433"/>
            <a:ext cx="1479075" cy="562197"/>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1350" b="1" kern="0" dirty="0" err="1">
                <a:solidFill>
                  <a:schemeClr val="bg1"/>
                </a:solidFill>
                <a:latin typeface="Segoe UI" panose="020B0502040204020203" pitchFamily="34" charset="0"/>
                <a:cs typeface="Segoe UI" panose="020B0502040204020203" pitchFamily="34" charset="0"/>
              </a:rPr>
              <a:t>H_Wafer</a:t>
            </a:r>
            <a:endParaRPr lang="en-US" sz="1050" b="1" kern="0" dirty="0">
              <a:solidFill>
                <a:schemeClr val="bg1"/>
              </a:solidFill>
              <a:latin typeface="Segoe UI" panose="020B0502040204020203" pitchFamily="34" charset="0"/>
              <a:cs typeface="Segoe UI" panose="020B0502040204020203" pitchFamily="34" charset="0"/>
            </a:endParaRPr>
          </a:p>
        </p:txBody>
      </p:sp>
      <p:cxnSp>
        <p:nvCxnSpPr>
          <p:cNvPr id="13" name="Straight Connector 12"/>
          <p:cNvCxnSpPr>
            <a:stCxn id="10" idx="3"/>
            <a:endCxn id="12" idx="1"/>
          </p:cNvCxnSpPr>
          <p:nvPr/>
        </p:nvCxnSpPr>
        <p:spPr>
          <a:xfrm>
            <a:off x="4262650" y="3889532"/>
            <a:ext cx="618700" cy="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p:cNvSpPr/>
          <p:nvPr/>
        </p:nvSpPr>
        <p:spPr>
          <a:xfrm>
            <a:off x="4444649" y="3799499"/>
            <a:ext cx="254702" cy="195743"/>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1050" kern="0" dirty="0">
                <a:solidFill>
                  <a:schemeClr val="bg1"/>
                </a:solidFill>
                <a:latin typeface="Segoe UI" panose="020B0502040204020203" pitchFamily="34" charset="0"/>
                <a:cs typeface="Segoe UI" panose="020B0502040204020203" pitchFamily="34" charset="0"/>
              </a:rPr>
              <a:t>L</a:t>
            </a:r>
          </a:p>
        </p:txBody>
      </p:sp>
      <p:cxnSp>
        <p:nvCxnSpPr>
          <p:cNvPr id="15" name="Straight Connector 14"/>
          <p:cNvCxnSpPr>
            <a:stCxn id="11" idx="1"/>
            <a:endCxn id="12" idx="3"/>
          </p:cNvCxnSpPr>
          <p:nvPr/>
        </p:nvCxnSpPr>
        <p:spPr>
          <a:xfrm flipH="1" flipV="1">
            <a:off x="6360424" y="3889532"/>
            <a:ext cx="618701" cy="7839"/>
          </a:xfrm>
          <a:prstGeom prst="line">
            <a:avLst/>
          </a:prstGeom>
        </p:spPr>
        <p:style>
          <a:lnRef idx="1">
            <a:schemeClr val="dk1"/>
          </a:lnRef>
          <a:fillRef idx="0">
            <a:schemeClr val="dk1"/>
          </a:fillRef>
          <a:effectRef idx="0">
            <a:schemeClr val="dk1"/>
          </a:effectRef>
          <a:fontRef idx="minor">
            <a:schemeClr val="tx1"/>
          </a:fontRef>
        </p:style>
      </p:cxnSp>
      <p:sp>
        <p:nvSpPr>
          <p:cNvPr id="16" name="Rectangle 15"/>
          <p:cNvSpPr/>
          <p:nvPr/>
        </p:nvSpPr>
        <p:spPr>
          <a:xfrm>
            <a:off x="6542424" y="3791660"/>
            <a:ext cx="254702" cy="195743"/>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1050" kern="0" dirty="0">
                <a:solidFill>
                  <a:schemeClr val="bg1"/>
                </a:solidFill>
                <a:latin typeface="Segoe UI" panose="020B0502040204020203" pitchFamily="34" charset="0"/>
                <a:cs typeface="Segoe UI" panose="020B0502040204020203" pitchFamily="34" charset="0"/>
              </a:rPr>
              <a:t>L</a:t>
            </a:r>
          </a:p>
        </p:txBody>
      </p:sp>
      <p:sp>
        <p:nvSpPr>
          <p:cNvPr id="25" name="TextBox 24"/>
          <p:cNvSpPr txBox="1"/>
          <p:nvPr/>
        </p:nvSpPr>
        <p:spPr>
          <a:xfrm>
            <a:off x="996713" y="4256619"/>
            <a:ext cx="863520" cy="323165"/>
          </a:xfrm>
          <a:prstGeom prst="rect">
            <a:avLst/>
          </a:prstGeom>
          <a:noFill/>
        </p:spPr>
        <p:txBody>
          <a:bodyPr wrap="square" rtlCol="0">
            <a:spAutoFit/>
          </a:bodyPr>
          <a:lstStyle/>
          <a:p>
            <a:pPr algn="ctr" defTabSz="685800">
              <a:defRPr/>
            </a:pPr>
            <a:r>
              <a:rPr lang="en-US" sz="1500" b="1" kern="0" dirty="0">
                <a:solidFill>
                  <a:sysClr val="windowText" lastClr="000000"/>
                </a:solidFill>
                <a:latin typeface="Segoe UI" panose="020B0502040204020203" pitchFamily="34" charset="0"/>
                <a:cs typeface="Segoe UI" panose="020B0502040204020203" pitchFamily="34" charset="0"/>
              </a:rPr>
              <a:t>250 B</a:t>
            </a:r>
          </a:p>
        </p:txBody>
      </p:sp>
      <p:sp>
        <p:nvSpPr>
          <p:cNvPr id="26" name="TextBox 25"/>
          <p:cNvSpPr txBox="1"/>
          <p:nvPr/>
        </p:nvSpPr>
        <p:spPr>
          <a:xfrm>
            <a:off x="3091352" y="4257379"/>
            <a:ext cx="863520" cy="323165"/>
          </a:xfrm>
          <a:prstGeom prst="rect">
            <a:avLst/>
          </a:prstGeom>
          <a:noFill/>
        </p:spPr>
        <p:txBody>
          <a:bodyPr wrap="square" rtlCol="0">
            <a:spAutoFit/>
          </a:bodyPr>
          <a:lstStyle/>
          <a:p>
            <a:pPr algn="ctr" defTabSz="685800">
              <a:defRPr/>
            </a:pPr>
            <a:r>
              <a:rPr lang="en-US" sz="1500" b="1" kern="0" dirty="0">
                <a:solidFill>
                  <a:sysClr val="windowText" lastClr="000000"/>
                </a:solidFill>
                <a:latin typeface="Segoe UI" panose="020B0502040204020203" pitchFamily="34" charset="0"/>
                <a:cs typeface="Segoe UI" panose="020B0502040204020203" pitchFamily="34" charset="0"/>
              </a:rPr>
              <a:t>10 B</a:t>
            </a:r>
          </a:p>
        </p:txBody>
      </p:sp>
      <p:sp>
        <p:nvSpPr>
          <p:cNvPr id="27" name="TextBox 26"/>
          <p:cNvSpPr txBox="1"/>
          <p:nvPr/>
        </p:nvSpPr>
        <p:spPr>
          <a:xfrm>
            <a:off x="5190371" y="4294541"/>
            <a:ext cx="863520" cy="323165"/>
          </a:xfrm>
          <a:prstGeom prst="rect">
            <a:avLst/>
          </a:prstGeom>
          <a:noFill/>
        </p:spPr>
        <p:txBody>
          <a:bodyPr wrap="square" rtlCol="0">
            <a:spAutoFit/>
          </a:bodyPr>
          <a:lstStyle/>
          <a:p>
            <a:pPr algn="ctr" defTabSz="685800">
              <a:defRPr/>
            </a:pPr>
            <a:r>
              <a:rPr lang="en-US" sz="1500" b="1" kern="0" dirty="0">
                <a:solidFill>
                  <a:sysClr val="windowText" lastClr="000000"/>
                </a:solidFill>
                <a:latin typeface="Segoe UI" panose="020B0502040204020203" pitchFamily="34" charset="0"/>
                <a:cs typeface="Segoe UI" panose="020B0502040204020203" pitchFamily="34" charset="0"/>
              </a:rPr>
              <a:t>.5 B</a:t>
            </a:r>
          </a:p>
        </p:txBody>
      </p:sp>
      <p:sp>
        <p:nvSpPr>
          <p:cNvPr id="28" name="TextBox 27"/>
          <p:cNvSpPr txBox="1"/>
          <p:nvPr/>
        </p:nvSpPr>
        <p:spPr>
          <a:xfrm>
            <a:off x="7285011" y="4256619"/>
            <a:ext cx="863520" cy="323165"/>
          </a:xfrm>
          <a:prstGeom prst="rect">
            <a:avLst/>
          </a:prstGeom>
          <a:noFill/>
        </p:spPr>
        <p:txBody>
          <a:bodyPr wrap="square" rtlCol="0">
            <a:spAutoFit/>
          </a:bodyPr>
          <a:lstStyle/>
          <a:p>
            <a:pPr algn="ctr" defTabSz="685800">
              <a:defRPr/>
            </a:pPr>
            <a:r>
              <a:rPr lang="en-US" sz="1500" b="1" kern="0" dirty="0">
                <a:solidFill>
                  <a:sysClr val="windowText" lastClr="000000"/>
                </a:solidFill>
                <a:latin typeface="Segoe UI" panose="020B0502040204020203" pitchFamily="34" charset="0"/>
                <a:cs typeface="Segoe UI" panose="020B0502040204020203" pitchFamily="34" charset="0"/>
              </a:rPr>
              <a:t>10 M</a:t>
            </a:r>
          </a:p>
        </p:txBody>
      </p:sp>
      <p:sp>
        <p:nvSpPr>
          <p:cNvPr id="18" name="Rectangle 17"/>
          <p:cNvSpPr/>
          <p:nvPr/>
        </p:nvSpPr>
        <p:spPr>
          <a:xfrm>
            <a:off x="2783575" y="2816472"/>
            <a:ext cx="1479075" cy="562197"/>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1350" b="1" kern="0" dirty="0" err="1">
                <a:solidFill>
                  <a:schemeClr val="tx1">
                    <a:lumMod val="50000"/>
                  </a:schemeClr>
                </a:solidFill>
                <a:latin typeface="Segoe UI" panose="020B0502040204020203" pitchFamily="34" charset="0"/>
                <a:cs typeface="Segoe UI" panose="020B0502040204020203" pitchFamily="34" charset="0"/>
              </a:rPr>
              <a:t>S_EquipRun</a:t>
            </a:r>
            <a:endParaRPr lang="en-US" sz="1200" b="1" kern="0" dirty="0">
              <a:solidFill>
                <a:schemeClr val="tx1">
                  <a:lumMod val="50000"/>
                </a:schemeClr>
              </a:solidFill>
              <a:latin typeface="Segoe UI" panose="020B0502040204020203" pitchFamily="34" charset="0"/>
              <a:cs typeface="Segoe UI" panose="020B0502040204020203" pitchFamily="34" charset="0"/>
            </a:endParaRPr>
          </a:p>
        </p:txBody>
      </p:sp>
      <p:cxnSp>
        <p:nvCxnSpPr>
          <p:cNvPr id="19" name="Straight Connector 18"/>
          <p:cNvCxnSpPr>
            <a:stCxn id="10" idx="0"/>
            <a:endCxn id="18" idx="2"/>
          </p:cNvCxnSpPr>
          <p:nvPr/>
        </p:nvCxnSpPr>
        <p:spPr>
          <a:xfrm flipV="1">
            <a:off x="3523112" y="3378669"/>
            <a:ext cx="0" cy="229764"/>
          </a:xfrm>
          <a:prstGeom prst="line">
            <a:avLst/>
          </a:prstGeom>
        </p:spPr>
        <p:style>
          <a:lnRef idx="1">
            <a:schemeClr val="dk1"/>
          </a:lnRef>
          <a:fillRef idx="0">
            <a:schemeClr val="dk1"/>
          </a:fillRef>
          <a:effectRef idx="0">
            <a:schemeClr val="dk1"/>
          </a:effectRef>
          <a:fontRef idx="minor">
            <a:schemeClr val="tx1"/>
          </a:fontRef>
        </p:style>
      </p:cxnSp>
      <p:sp>
        <p:nvSpPr>
          <p:cNvPr id="24" name="Rectangle 23"/>
          <p:cNvSpPr/>
          <p:nvPr/>
        </p:nvSpPr>
        <p:spPr>
          <a:xfrm>
            <a:off x="685800" y="2821016"/>
            <a:ext cx="1479075" cy="562197"/>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1350" b="1" kern="0" dirty="0">
                <a:solidFill>
                  <a:schemeClr val="tx1">
                    <a:lumMod val="50000"/>
                  </a:schemeClr>
                </a:solidFill>
                <a:latin typeface="Segoe UI" panose="020B0502040204020203" pitchFamily="34" charset="0"/>
                <a:cs typeface="Segoe UI" panose="020B0502040204020203" pitchFamily="34" charset="0"/>
              </a:rPr>
              <a:t>S_EquipMeas</a:t>
            </a:r>
            <a:endParaRPr lang="en-US" sz="1200" b="1" kern="0" dirty="0">
              <a:solidFill>
                <a:schemeClr val="tx1">
                  <a:lumMod val="50000"/>
                </a:schemeClr>
              </a:solidFill>
              <a:latin typeface="Segoe UI" panose="020B0502040204020203" pitchFamily="34" charset="0"/>
              <a:cs typeface="Segoe UI" panose="020B0502040204020203" pitchFamily="34" charset="0"/>
            </a:endParaRPr>
          </a:p>
        </p:txBody>
      </p:sp>
      <p:cxnSp>
        <p:nvCxnSpPr>
          <p:cNvPr id="29" name="Straight Connector 28"/>
          <p:cNvCxnSpPr>
            <a:endCxn id="24" idx="2"/>
          </p:cNvCxnSpPr>
          <p:nvPr/>
        </p:nvCxnSpPr>
        <p:spPr>
          <a:xfrm flipV="1">
            <a:off x="1425338" y="3383213"/>
            <a:ext cx="0" cy="229764"/>
          </a:xfrm>
          <a:prstGeom prst="line">
            <a:avLst/>
          </a:prstGeom>
        </p:spPr>
        <p:style>
          <a:lnRef idx="1">
            <a:schemeClr val="dk1"/>
          </a:lnRef>
          <a:fillRef idx="0">
            <a:schemeClr val="dk1"/>
          </a:fillRef>
          <a:effectRef idx="0">
            <a:schemeClr val="dk1"/>
          </a:effectRef>
          <a:fontRef idx="minor">
            <a:schemeClr val="tx1"/>
          </a:fontRef>
        </p:style>
      </p:cxnSp>
      <p:pic>
        <p:nvPicPr>
          <p:cNvPr id="31" name="Picture 30"/>
          <p:cNvPicPr>
            <a:picLocks noChangeAspect="1"/>
          </p:cNvPicPr>
          <p:nvPr/>
        </p:nvPicPr>
        <p:blipFill rotWithShape="1">
          <a:blip r:embed="rId3" cstate="print">
            <a:extLst>
              <a:ext uri="{28A0092B-C50C-407E-A947-70E740481C1C}">
                <a14:useLocalDpi xmlns:a14="http://schemas.microsoft.com/office/drawing/2010/main" val="0"/>
              </a:ext>
            </a:extLst>
          </a:blip>
          <a:srcRect l="10318" r="7826"/>
          <a:stretch/>
        </p:blipFill>
        <p:spPr>
          <a:xfrm>
            <a:off x="4881350" y="1375704"/>
            <a:ext cx="3822186" cy="1717178"/>
          </a:xfrm>
          <a:prstGeom prst="rect">
            <a:avLst/>
          </a:prstGeom>
          <a:effectLst>
            <a:outerShdw sx="1000" sy="1000" algn="ctr" rotWithShape="0">
              <a:srgbClr val="000000"/>
            </a:outerShdw>
          </a:effectLst>
        </p:spPr>
      </p:pic>
    </p:spTree>
    <p:extLst>
      <p:ext uri="{BB962C8B-B14F-4D97-AF65-F5344CB8AC3E}">
        <p14:creationId xmlns:p14="http://schemas.microsoft.com/office/powerpoint/2010/main" val="35665862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500"/>
                                        <p:tgtEl>
                                          <p:spTgt spid="3">
                                            <p:txEl>
                                              <p:pRg st="3" end="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4" grpId="0" animBg="1"/>
      <p:bldP spid="16" grpId="0" animBg="1"/>
      <p:bldP spid="25" grpId="0"/>
      <p:bldP spid="26" grpId="0"/>
      <p:bldP spid="27" grpId="0"/>
      <p:bldP spid="28" grpId="0"/>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a:t>
            </a:r>
            <a:r>
              <a:rPr lang="en-US"/>
              <a:t> Physical Model</a:t>
            </a:r>
            <a:endParaRPr lang="en-US" dirty="0"/>
          </a:p>
        </p:txBody>
      </p:sp>
      <p:sp>
        <p:nvSpPr>
          <p:cNvPr id="3" name="Content Placeholder 2"/>
          <p:cNvSpPr>
            <a:spLocks noGrp="1"/>
          </p:cNvSpPr>
          <p:nvPr>
            <p:ph idx="1"/>
          </p:nvPr>
        </p:nvSpPr>
        <p:spPr>
          <a:xfrm>
            <a:off x="685800" y="1060472"/>
            <a:ext cx="5306378" cy="3279174"/>
          </a:xfrm>
        </p:spPr>
        <p:txBody>
          <a:bodyPr>
            <a:normAutofit/>
          </a:bodyPr>
          <a:lstStyle/>
          <a:p>
            <a:pPr fontAlgn="ctr"/>
            <a:r>
              <a:rPr lang="en-US" dirty="0"/>
              <a:t>Performance Enhancements</a:t>
            </a:r>
            <a:endParaRPr lang="en-US" sz="600" dirty="0"/>
          </a:p>
          <a:p>
            <a:pPr lvl="1" fontAlgn="ctr"/>
            <a:r>
              <a:rPr lang="en-US" dirty="0"/>
              <a:t>Partition Measurements</a:t>
            </a:r>
          </a:p>
          <a:p>
            <a:pPr lvl="1" fontAlgn="ctr"/>
            <a:r>
              <a:rPr lang="en-US" dirty="0"/>
              <a:t>Single Table Join Indexes</a:t>
            </a:r>
          </a:p>
          <a:p>
            <a:pPr lvl="1" fontAlgn="ctr"/>
            <a:r>
              <a:rPr lang="en-US"/>
              <a:t>Multi Value </a:t>
            </a:r>
            <a:r>
              <a:rPr lang="en-US" dirty="0"/>
              <a:t>Compression</a:t>
            </a:r>
          </a:p>
          <a:p>
            <a:pPr lvl="1" fontAlgn="ctr"/>
            <a:r>
              <a:rPr lang="en-US" dirty="0"/>
              <a:t>Sensor Satellite</a:t>
            </a:r>
          </a:p>
          <a:p>
            <a:pPr fontAlgn="ctr"/>
            <a:r>
              <a:rPr lang="en-US" dirty="0"/>
              <a:t>Query Returns in Seconds</a:t>
            </a:r>
          </a:p>
        </p:txBody>
      </p:sp>
      <p:sp>
        <p:nvSpPr>
          <p:cNvPr id="5" name="Rectangle 4"/>
          <p:cNvSpPr/>
          <p:nvPr/>
        </p:nvSpPr>
        <p:spPr>
          <a:xfrm>
            <a:off x="739583" y="3277912"/>
            <a:ext cx="1479075" cy="562197"/>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1350" b="1" kern="0" dirty="0">
                <a:solidFill>
                  <a:schemeClr val="tx1">
                    <a:lumMod val="50000"/>
                  </a:schemeClr>
                </a:solidFill>
                <a:latin typeface="Segoe UI" panose="020B0502040204020203" pitchFamily="34" charset="0"/>
                <a:cs typeface="Segoe UI" panose="020B0502040204020203" pitchFamily="34" charset="0"/>
              </a:rPr>
              <a:t>S_EquipMeas</a:t>
            </a:r>
            <a:endParaRPr lang="en-US" sz="1200" b="1" kern="0" dirty="0">
              <a:solidFill>
                <a:schemeClr val="tx1">
                  <a:lumMod val="50000"/>
                </a:schemeClr>
              </a:solidFill>
              <a:latin typeface="Segoe UI" panose="020B0502040204020203" pitchFamily="34" charset="0"/>
              <a:cs typeface="Segoe UI" panose="020B0502040204020203" pitchFamily="34" charset="0"/>
            </a:endParaRPr>
          </a:p>
        </p:txBody>
      </p:sp>
      <p:cxnSp>
        <p:nvCxnSpPr>
          <p:cNvPr id="6" name="Straight Connector 5"/>
          <p:cNvCxnSpPr>
            <a:stCxn id="5" idx="3"/>
            <a:endCxn id="10" idx="1"/>
          </p:cNvCxnSpPr>
          <p:nvPr/>
        </p:nvCxnSpPr>
        <p:spPr>
          <a:xfrm>
            <a:off x="2218658" y="3559011"/>
            <a:ext cx="564917" cy="330521"/>
          </a:xfrm>
          <a:prstGeom prst="line">
            <a:avLst/>
          </a:prstGeom>
        </p:spPr>
        <p:style>
          <a:lnRef idx="1">
            <a:schemeClr val="dk1"/>
          </a:lnRef>
          <a:fillRef idx="0">
            <a:schemeClr val="dk1"/>
          </a:fillRef>
          <a:effectRef idx="0">
            <a:schemeClr val="dk1"/>
          </a:effectRef>
          <a:fontRef idx="minor">
            <a:schemeClr val="tx1"/>
          </a:fontRef>
        </p:style>
      </p:cxnSp>
      <p:sp>
        <p:nvSpPr>
          <p:cNvPr id="10" name="Rectangle 9"/>
          <p:cNvSpPr/>
          <p:nvPr/>
        </p:nvSpPr>
        <p:spPr>
          <a:xfrm>
            <a:off x="2783575" y="3608433"/>
            <a:ext cx="1479075" cy="562197"/>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1350" b="1" kern="0" dirty="0" err="1">
                <a:solidFill>
                  <a:schemeClr val="bg1"/>
                </a:solidFill>
                <a:latin typeface="Segoe UI" panose="020B0502040204020203" pitchFamily="34" charset="0"/>
                <a:cs typeface="Segoe UI" panose="020B0502040204020203" pitchFamily="34" charset="0"/>
              </a:rPr>
              <a:t>H_EquipRun</a:t>
            </a:r>
            <a:endParaRPr lang="en-US" sz="1050" b="1" kern="0" dirty="0">
              <a:solidFill>
                <a:schemeClr val="bg1"/>
              </a:solidFill>
              <a:latin typeface="Segoe UI" panose="020B0502040204020203" pitchFamily="34" charset="0"/>
              <a:cs typeface="Segoe UI" panose="020B0502040204020203" pitchFamily="34" charset="0"/>
            </a:endParaRPr>
          </a:p>
        </p:txBody>
      </p:sp>
      <p:sp>
        <p:nvSpPr>
          <p:cNvPr id="11" name="Rectangle 10"/>
          <p:cNvSpPr/>
          <p:nvPr/>
        </p:nvSpPr>
        <p:spPr>
          <a:xfrm>
            <a:off x="6979125" y="3616272"/>
            <a:ext cx="1479075" cy="562197"/>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1350" b="1" kern="0" dirty="0" err="1">
                <a:solidFill>
                  <a:schemeClr val="bg1"/>
                </a:solidFill>
                <a:latin typeface="Segoe UI" panose="020B0502040204020203" pitchFamily="34" charset="0"/>
                <a:cs typeface="Segoe UI" panose="020B0502040204020203" pitchFamily="34" charset="0"/>
              </a:rPr>
              <a:t>H_Lot</a:t>
            </a:r>
            <a:endParaRPr lang="en-US" sz="1050" b="1" kern="0" dirty="0">
              <a:solidFill>
                <a:schemeClr val="bg1"/>
              </a:solidFill>
              <a:latin typeface="Segoe UI" panose="020B0502040204020203" pitchFamily="34" charset="0"/>
              <a:cs typeface="Segoe UI" panose="020B0502040204020203" pitchFamily="34" charset="0"/>
            </a:endParaRPr>
          </a:p>
        </p:txBody>
      </p:sp>
      <p:sp>
        <p:nvSpPr>
          <p:cNvPr id="12" name="Rectangle 11"/>
          <p:cNvSpPr/>
          <p:nvPr/>
        </p:nvSpPr>
        <p:spPr>
          <a:xfrm>
            <a:off x="4881350" y="3608433"/>
            <a:ext cx="1479075" cy="562197"/>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1350" b="1" kern="0" dirty="0" err="1">
                <a:solidFill>
                  <a:schemeClr val="bg1"/>
                </a:solidFill>
                <a:latin typeface="Segoe UI" panose="020B0502040204020203" pitchFamily="34" charset="0"/>
                <a:cs typeface="Segoe UI" panose="020B0502040204020203" pitchFamily="34" charset="0"/>
              </a:rPr>
              <a:t>H_Wafer</a:t>
            </a:r>
            <a:endParaRPr lang="en-US" sz="1050" b="1" kern="0" dirty="0">
              <a:solidFill>
                <a:schemeClr val="bg1"/>
              </a:solidFill>
              <a:latin typeface="Segoe UI" panose="020B0502040204020203" pitchFamily="34" charset="0"/>
              <a:cs typeface="Segoe UI" panose="020B0502040204020203" pitchFamily="34" charset="0"/>
            </a:endParaRPr>
          </a:p>
        </p:txBody>
      </p:sp>
      <p:cxnSp>
        <p:nvCxnSpPr>
          <p:cNvPr id="13" name="Straight Connector 12"/>
          <p:cNvCxnSpPr>
            <a:stCxn id="10" idx="3"/>
            <a:endCxn id="12" idx="1"/>
          </p:cNvCxnSpPr>
          <p:nvPr/>
        </p:nvCxnSpPr>
        <p:spPr>
          <a:xfrm>
            <a:off x="4262650" y="3889532"/>
            <a:ext cx="618700" cy="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p:cNvSpPr/>
          <p:nvPr/>
        </p:nvSpPr>
        <p:spPr>
          <a:xfrm>
            <a:off x="4444649" y="3799499"/>
            <a:ext cx="254702" cy="195743"/>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1050" kern="0" dirty="0">
                <a:solidFill>
                  <a:schemeClr val="bg1"/>
                </a:solidFill>
                <a:latin typeface="Segoe UI" panose="020B0502040204020203" pitchFamily="34" charset="0"/>
                <a:cs typeface="Segoe UI" panose="020B0502040204020203" pitchFamily="34" charset="0"/>
              </a:rPr>
              <a:t>L</a:t>
            </a:r>
          </a:p>
        </p:txBody>
      </p:sp>
      <p:cxnSp>
        <p:nvCxnSpPr>
          <p:cNvPr id="15" name="Straight Connector 14"/>
          <p:cNvCxnSpPr>
            <a:stCxn id="11" idx="1"/>
            <a:endCxn id="12" idx="3"/>
          </p:cNvCxnSpPr>
          <p:nvPr/>
        </p:nvCxnSpPr>
        <p:spPr>
          <a:xfrm flipH="1" flipV="1">
            <a:off x="6360424" y="3889532"/>
            <a:ext cx="618701" cy="7839"/>
          </a:xfrm>
          <a:prstGeom prst="line">
            <a:avLst/>
          </a:prstGeom>
        </p:spPr>
        <p:style>
          <a:lnRef idx="1">
            <a:schemeClr val="dk1"/>
          </a:lnRef>
          <a:fillRef idx="0">
            <a:schemeClr val="dk1"/>
          </a:fillRef>
          <a:effectRef idx="0">
            <a:schemeClr val="dk1"/>
          </a:effectRef>
          <a:fontRef idx="minor">
            <a:schemeClr val="tx1"/>
          </a:fontRef>
        </p:style>
      </p:cxnSp>
      <p:sp>
        <p:nvSpPr>
          <p:cNvPr id="16" name="Rectangle 15"/>
          <p:cNvSpPr/>
          <p:nvPr/>
        </p:nvSpPr>
        <p:spPr>
          <a:xfrm>
            <a:off x="6542424" y="3791660"/>
            <a:ext cx="254702" cy="195743"/>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1050" kern="0" dirty="0">
                <a:solidFill>
                  <a:schemeClr val="bg1"/>
                </a:solidFill>
                <a:latin typeface="Segoe UI" panose="020B0502040204020203" pitchFamily="34" charset="0"/>
                <a:cs typeface="Segoe UI" panose="020B0502040204020203" pitchFamily="34" charset="0"/>
              </a:rPr>
              <a:t>L</a:t>
            </a: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0318" r="7826"/>
          <a:stretch/>
        </p:blipFill>
        <p:spPr>
          <a:xfrm>
            <a:off x="4699351" y="1388440"/>
            <a:ext cx="3822186" cy="1717178"/>
          </a:xfrm>
          <a:prstGeom prst="rect">
            <a:avLst/>
          </a:prstGeom>
          <a:effectLst>
            <a:outerShdw sx="1000" sy="1000" algn="ctr" rotWithShape="0">
              <a:srgbClr val="000000"/>
            </a:outerShdw>
          </a:effectLst>
        </p:spPr>
      </p:pic>
      <p:cxnSp>
        <p:nvCxnSpPr>
          <p:cNvPr id="18" name="Straight Arrow Connector 17"/>
          <p:cNvCxnSpPr/>
          <p:nvPr/>
        </p:nvCxnSpPr>
        <p:spPr>
          <a:xfrm flipH="1">
            <a:off x="6797125" y="1901491"/>
            <a:ext cx="454244" cy="6910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39583" y="3917999"/>
            <a:ext cx="1479075" cy="562197"/>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1350" b="1" kern="0" dirty="0" err="1">
                <a:solidFill>
                  <a:schemeClr val="tx1">
                    <a:lumMod val="50000"/>
                  </a:schemeClr>
                </a:solidFill>
                <a:latin typeface="Segoe UI" panose="020B0502040204020203" pitchFamily="34" charset="0"/>
                <a:cs typeface="Segoe UI" panose="020B0502040204020203" pitchFamily="34" charset="0"/>
              </a:rPr>
              <a:t>S_EquipRun</a:t>
            </a:r>
            <a:endParaRPr lang="en-US" sz="1200" b="1" kern="0" dirty="0">
              <a:solidFill>
                <a:schemeClr val="tx1">
                  <a:lumMod val="50000"/>
                </a:schemeClr>
              </a:solidFill>
              <a:latin typeface="Segoe UI" panose="020B0502040204020203" pitchFamily="34" charset="0"/>
              <a:cs typeface="Segoe UI" panose="020B0502040204020203" pitchFamily="34" charset="0"/>
            </a:endParaRPr>
          </a:p>
        </p:txBody>
      </p:sp>
      <p:cxnSp>
        <p:nvCxnSpPr>
          <p:cNvPr id="20" name="Straight Connector 19"/>
          <p:cNvCxnSpPr>
            <a:stCxn id="10" idx="1"/>
            <a:endCxn id="19" idx="3"/>
          </p:cNvCxnSpPr>
          <p:nvPr/>
        </p:nvCxnSpPr>
        <p:spPr>
          <a:xfrm flipH="1">
            <a:off x="2218658" y="3889531"/>
            <a:ext cx="564917" cy="309566"/>
          </a:xfrm>
          <a:prstGeom prst="line">
            <a:avLst/>
          </a:prstGeom>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6669774" y="1370577"/>
            <a:ext cx="1185587" cy="553998"/>
          </a:xfrm>
          <a:prstGeom prst="rect">
            <a:avLst/>
          </a:prstGeom>
          <a:noFill/>
        </p:spPr>
        <p:txBody>
          <a:bodyPr wrap="square" rtlCol="0">
            <a:spAutoFit/>
          </a:bodyPr>
          <a:lstStyle/>
          <a:p>
            <a:pPr algn="ctr" defTabSz="685800">
              <a:defRPr/>
            </a:pPr>
            <a:r>
              <a:rPr lang="en-US" sz="1500" b="1" kern="0" dirty="0">
                <a:solidFill>
                  <a:sysClr val="windowText" lastClr="000000"/>
                </a:solidFill>
                <a:latin typeface="Segoe UI" panose="020B0502040204020203" pitchFamily="34" charset="0"/>
                <a:cs typeface="Segoe UI" panose="020B0502040204020203" pitchFamily="34" charset="0"/>
              </a:rPr>
              <a:t>Final Iteration</a:t>
            </a:r>
          </a:p>
        </p:txBody>
      </p:sp>
      <p:sp>
        <p:nvSpPr>
          <p:cNvPr id="42" name="Rectangle 41"/>
          <p:cNvSpPr/>
          <p:nvPr/>
        </p:nvSpPr>
        <p:spPr>
          <a:xfrm>
            <a:off x="718952" y="3616272"/>
            <a:ext cx="1479075" cy="562197"/>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1350" b="1" kern="0" dirty="0" err="1">
                <a:solidFill>
                  <a:schemeClr val="bg1"/>
                </a:solidFill>
                <a:latin typeface="Segoe UI" panose="020B0502040204020203" pitchFamily="34" charset="0"/>
                <a:cs typeface="Segoe UI" panose="020B0502040204020203" pitchFamily="34" charset="0"/>
              </a:rPr>
              <a:t>H_EquipMeas</a:t>
            </a:r>
            <a:endParaRPr lang="en-US" sz="1200" b="1" kern="0" dirty="0">
              <a:solidFill>
                <a:schemeClr val="bg1"/>
              </a:solidFill>
              <a:latin typeface="Segoe UI" panose="020B0502040204020203" pitchFamily="34" charset="0"/>
              <a:cs typeface="Segoe UI" panose="020B0502040204020203" pitchFamily="34" charset="0"/>
            </a:endParaRPr>
          </a:p>
        </p:txBody>
      </p:sp>
      <p:cxnSp>
        <p:nvCxnSpPr>
          <p:cNvPr id="43" name="Straight Connector 42"/>
          <p:cNvCxnSpPr>
            <a:stCxn id="42" idx="3"/>
          </p:cNvCxnSpPr>
          <p:nvPr/>
        </p:nvCxnSpPr>
        <p:spPr>
          <a:xfrm flipV="1">
            <a:off x="2198028" y="3889531"/>
            <a:ext cx="618700" cy="7840"/>
          </a:xfrm>
          <a:prstGeom prst="line">
            <a:avLst/>
          </a:prstGeom>
        </p:spPr>
        <p:style>
          <a:lnRef idx="1">
            <a:schemeClr val="dk1"/>
          </a:lnRef>
          <a:fillRef idx="0">
            <a:schemeClr val="dk1"/>
          </a:fillRef>
          <a:effectRef idx="0">
            <a:schemeClr val="dk1"/>
          </a:effectRef>
          <a:fontRef idx="minor">
            <a:schemeClr val="tx1"/>
          </a:fontRef>
        </p:style>
      </p:cxnSp>
      <p:sp>
        <p:nvSpPr>
          <p:cNvPr id="44" name="Rectangle 43"/>
          <p:cNvSpPr/>
          <p:nvPr/>
        </p:nvSpPr>
        <p:spPr>
          <a:xfrm>
            <a:off x="2380027" y="3812015"/>
            <a:ext cx="254702" cy="195743"/>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1050" kern="0" dirty="0">
                <a:solidFill>
                  <a:schemeClr val="bg1"/>
                </a:solidFill>
                <a:latin typeface="Segoe UI" panose="020B0502040204020203" pitchFamily="34" charset="0"/>
                <a:cs typeface="Segoe UI" panose="020B0502040204020203" pitchFamily="34" charset="0"/>
              </a:rPr>
              <a:t>L</a:t>
            </a:r>
          </a:p>
        </p:txBody>
      </p:sp>
      <p:sp>
        <p:nvSpPr>
          <p:cNvPr id="46" name="Rectangle 45"/>
          <p:cNvSpPr/>
          <p:nvPr/>
        </p:nvSpPr>
        <p:spPr>
          <a:xfrm>
            <a:off x="2816727" y="2816471"/>
            <a:ext cx="1479075" cy="562197"/>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1350" b="1" kern="0" dirty="0" err="1">
                <a:solidFill>
                  <a:schemeClr val="tx1">
                    <a:lumMod val="50000"/>
                  </a:schemeClr>
                </a:solidFill>
                <a:latin typeface="Segoe UI" panose="020B0502040204020203" pitchFamily="34" charset="0"/>
                <a:cs typeface="Segoe UI" panose="020B0502040204020203" pitchFamily="34" charset="0"/>
              </a:rPr>
              <a:t>S_EquipRun</a:t>
            </a:r>
            <a:endParaRPr lang="en-US" sz="1200" b="1" kern="0" dirty="0">
              <a:solidFill>
                <a:schemeClr val="tx1">
                  <a:lumMod val="50000"/>
                </a:schemeClr>
              </a:solidFill>
              <a:latin typeface="Segoe UI" panose="020B0502040204020203" pitchFamily="34" charset="0"/>
              <a:cs typeface="Segoe UI" panose="020B0502040204020203" pitchFamily="34" charset="0"/>
            </a:endParaRPr>
          </a:p>
        </p:txBody>
      </p:sp>
      <p:cxnSp>
        <p:nvCxnSpPr>
          <p:cNvPr id="47" name="Straight Connector 46"/>
          <p:cNvCxnSpPr>
            <a:endCxn id="46" idx="2"/>
          </p:cNvCxnSpPr>
          <p:nvPr/>
        </p:nvCxnSpPr>
        <p:spPr>
          <a:xfrm flipV="1">
            <a:off x="3556265" y="3378668"/>
            <a:ext cx="0" cy="229764"/>
          </a:xfrm>
          <a:prstGeom prst="line">
            <a:avLst/>
          </a:prstGeom>
        </p:spPr>
        <p:style>
          <a:lnRef idx="1">
            <a:schemeClr val="dk1"/>
          </a:lnRef>
          <a:fillRef idx="0">
            <a:schemeClr val="dk1"/>
          </a:fillRef>
          <a:effectRef idx="0">
            <a:schemeClr val="dk1"/>
          </a:effectRef>
          <a:fontRef idx="minor">
            <a:schemeClr val="tx1"/>
          </a:fontRef>
        </p:style>
      </p:cxnSp>
      <p:sp>
        <p:nvSpPr>
          <p:cNvPr id="48" name="Rectangle 47"/>
          <p:cNvSpPr/>
          <p:nvPr/>
        </p:nvSpPr>
        <p:spPr>
          <a:xfrm>
            <a:off x="718952" y="2821015"/>
            <a:ext cx="1479075" cy="562197"/>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1350" b="1" kern="0" dirty="0">
                <a:solidFill>
                  <a:schemeClr val="tx1">
                    <a:lumMod val="50000"/>
                  </a:schemeClr>
                </a:solidFill>
                <a:latin typeface="Segoe UI" panose="020B0502040204020203" pitchFamily="34" charset="0"/>
                <a:cs typeface="Segoe UI" panose="020B0502040204020203" pitchFamily="34" charset="0"/>
              </a:rPr>
              <a:t>S_EquipMeas</a:t>
            </a:r>
            <a:endParaRPr lang="en-US" sz="1200" b="1" kern="0" dirty="0">
              <a:solidFill>
                <a:schemeClr val="tx1">
                  <a:lumMod val="50000"/>
                </a:schemeClr>
              </a:solidFill>
              <a:latin typeface="Segoe UI" panose="020B0502040204020203" pitchFamily="34" charset="0"/>
              <a:cs typeface="Segoe UI" panose="020B0502040204020203" pitchFamily="34" charset="0"/>
            </a:endParaRPr>
          </a:p>
        </p:txBody>
      </p:sp>
      <p:cxnSp>
        <p:nvCxnSpPr>
          <p:cNvPr id="49" name="Straight Connector 48"/>
          <p:cNvCxnSpPr>
            <a:endCxn id="48" idx="2"/>
          </p:cNvCxnSpPr>
          <p:nvPr/>
        </p:nvCxnSpPr>
        <p:spPr>
          <a:xfrm flipV="1">
            <a:off x="1458490" y="3383212"/>
            <a:ext cx="0" cy="22976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7364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 presetClass="exit"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3"/>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7"/>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9"/>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1" grpId="0"/>
      <p:bldP spid="42" grpId="0" animBg="1"/>
      <p:bldP spid="44" grpId="0" animBg="1"/>
      <p:bldP spid="46" grpId="0" animBg="1"/>
      <p:bldP spid="4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endParaRPr lang="en-US"/>
          </a:p>
        </p:txBody>
      </p:sp>
      <p:sp>
        <p:nvSpPr>
          <p:cNvPr id="8" name="AutoShape 2" descr="Image result for Q&amp;A"/>
          <p:cNvSpPr>
            <a:spLocks noChangeAspect="1" noChangeArrowheads="1"/>
          </p:cNvSpPr>
          <p:nvPr/>
        </p:nvSpPr>
        <p:spPr bwMode="auto">
          <a:xfrm>
            <a:off x="-23813" y="-102394"/>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aphicFrame>
        <p:nvGraphicFramePr>
          <p:cNvPr id="9" name="Table 1"/>
          <p:cNvGraphicFramePr>
            <a:graphicFrameLocks noGrp="1"/>
          </p:cNvGraphicFramePr>
          <p:nvPr>
            <p:extLst>
              <p:ext uri="{D42A27DB-BD31-4B8C-83A1-F6EECF244321}">
                <p14:modId xmlns:p14="http://schemas.microsoft.com/office/powerpoint/2010/main" val="3246773693"/>
              </p:ext>
            </p:extLst>
          </p:nvPr>
        </p:nvGraphicFramePr>
        <p:xfrm>
          <a:off x="958957" y="337088"/>
          <a:ext cx="6340744" cy="2940297"/>
        </p:xfrm>
        <a:graphic>
          <a:graphicData uri="http://schemas.openxmlformats.org/drawingml/2006/table">
            <a:tbl>
              <a:tblPr firstRow="1" bandRow="1">
                <a:tableStyleId>{125E5076-3810-47DD-B79F-674D7AD40C01}</a:tableStyleId>
              </a:tblPr>
              <a:tblGrid>
                <a:gridCol w="3423188">
                  <a:extLst>
                    <a:ext uri="{9D8B030D-6E8A-4147-A177-3AD203B41FA5}">
                      <a16:colId xmlns:a16="http://schemas.microsoft.com/office/drawing/2014/main" val="1909775074"/>
                    </a:ext>
                  </a:extLst>
                </a:gridCol>
                <a:gridCol w="2917556">
                  <a:extLst>
                    <a:ext uri="{9D8B030D-6E8A-4147-A177-3AD203B41FA5}">
                      <a16:colId xmlns:a16="http://schemas.microsoft.com/office/drawing/2014/main" val="3465702700"/>
                    </a:ext>
                  </a:extLst>
                </a:gridCol>
              </a:tblGrid>
              <a:tr h="365419">
                <a:tc>
                  <a:txBody>
                    <a:bodyPr/>
                    <a:lstStyle/>
                    <a:p>
                      <a:r>
                        <a:rPr lang="en-US" sz="1400" dirty="0"/>
                        <a:t>Interesting</a:t>
                      </a:r>
                      <a:r>
                        <a:rPr lang="en-US" sz="1400" baseline="0" dirty="0"/>
                        <a:t> Teradata Data Vault </a:t>
                      </a:r>
                      <a:r>
                        <a:rPr lang="en-US" sz="1400" dirty="0"/>
                        <a:t>Facts</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3793051924"/>
                  </a:ext>
                </a:extLst>
              </a:tr>
              <a:tr h="365419">
                <a:tc>
                  <a:txBody>
                    <a:bodyPr/>
                    <a:lstStyle/>
                    <a:p>
                      <a:r>
                        <a:rPr lang="en-US" sz="1400" baseline="0" dirty="0"/>
                        <a:t>Total Rows</a:t>
                      </a:r>
                      <a:endParaRPr lang="en-US" sz="1400" dirty="0"/>
                    </a:p>
                  </a:txBody>
                  <a:tcPr marL="68580" marR="68580" marT="34290" marB="34290"/>
                </a:tc>
                <a:tc>
                  <a:txBody>
                    <a:bodyPr/>
                    <a:lstStyle/>
                    <a:p>
                      <a:r>
                        <a:rPr lang="en-US" sz="1400" dirty="0"/>
                        <a:t>~2 Trillion +</a:t>
                      </a:r>
                    </a:p>
                  </a:txBody>
                  <a:tcPr marL="68580" marR="68580" marT="34290" marB="34290"/>
                </a:tc>
                <a:extLst>
                  <a:ext uri="{0D108BD9-81ED-4DB2-BD59-A6C34878D82A}">
                    <a16:rowId xmlns:a16="http://schemas.microsoft.com/office/drawing/2014/main" val="790393933"/>
                  </a:ext>
                </a:extLst>
              </a:tr>
              <a:tr h="365419">
                <a:tc>
                  <a:txBody>
                    <a:bodyPr/>
                    <a:lstStyle/>
                    <a:p>
                      <a:r>
                        <a:rPr lang="en-US" sz="1400" dirty="0"/>
                        <a:t>Rows</a:t>
                      </a:r>
                      <a:r>
                        <a:rPr lang="en-US" sz="1400" baseline="0" dirty="0"/>
                        <a:t> per day</a:t>
                      </a:r>
                      <a:endParaRPr lang="en-US" sz="1400" dirty="0"/>
                    </a:p>
                  </a:txBody>
                  <a:tcPr marL="68580" marR="68580" marT="34290" marB="34290"/>
                </a:tc>
                <a:tc>
                  <a:txBody>
                    <a:bodyPr/>
                    <a:lstStyle/>
                    <a:p>
                      <a:r>
                        <a:rPr lang="en-US" sz="1400" dirty="0"/>
                        <a:t>~6 Billion/day +</a:t>
                      </a:r>
                    </a:p>
                  </a:txBody>
                  <a:tcPr marL="68580" marR="68580" marT="34290" marB="34290"/>
                </a:tc>
                <a:extLst>
                  <a:ext uri="{0D108BD9-81ED-4DB2-BD59-A6C34878D82A}">
                    <a16:rowId xmlns:a16="http://schemas.microsoft.com/office/drawing/2014/main" val="2497205126"/>
                  </a:ext>
                </a:extLst>
              </a:tr>
              <a:tr h="365419">
                <a:tc>
                  <a:txBody>
                    <a:bodyPr/>
                    <a:lstStyle/>
                    <a:p>
                      <a:r>
                        <a:rPr lang="en-US" sz="1400" dirty="0"/>
                        <a:t>Table Count</a:t>
                      </a:r>
                    </a:p>
                  </a:txBody>
                  <a:tcPr marL="68580" marR="68580" marT="34290" marB="34290"/>
                </a:tc>
                <a:tc>
                  <a:txBody>
                    <a:bodyPr/>
                    <a:lstStyle/>
                    <a:p>
                      <a:r>
                        <a:rPr lang="en-US" sz="1400" dirty="0"/>
                        <a:t>62 Hubs</a:t>
                      </a:r>
                    </a:p>
                    <a:p>
                      <a:r>
                        <a:rPr lang="en-US" sz="1400" dirty="0"/>
                        <a:t>99 Satellites</a:t>
                      </a:r>
                    </a:p>
                    <a:p>
                      <a:r>
                        <a:rPr lang="en-US" sz="1400" dirty="0"/>
                        <a:t>65 Links</a:t>
                      </a:r>
                    </a:p>
                    <a:p>
                      <a:r>
                        <a:rPr lang="en-US" sz="1400" dirty="0"/>
                        <a:t>12 Reference</a:t>
                      </a:r>
                    </a:p>
                    <a:p>
                      <a:r>
                        <a:rPr lang="en-US" sz="1400" dirty="0"/>
                        <a:t>---------------------</a:t>
                      </a:r>
                    </a:p>
                    <a:p>
                      <a:r>
                        <a:rPr lang="en-US" sz="1400" dirty="0"/>
                        <a:t>238 Total</a:t>
                      </a:r>
                    </a:p>
                  </a:txBody>
                  <a:tcPr marL="68580" marR="68580" marT="34290" marB="34290"/>
                </a:tc>
                <a:extLst>
                  <a:ext uri="{0D108BD9-81ED-4DB2-BD59-A6C34878D82A}">
                    <a16:rowId xmlns:a16="http://schemas.microsoft.com/office/drawing/2014/main" val="2266007118"/>
                  </a:ext>
                </a:extLst>
              </a:tr>
              <a:tr h="365419">
                <a:tc>
                  <a:txBody>
                    <a:bodyPr/>
                    <a:lstStyle/>
                    <a:p>
                      <a:r>
                        <a:rPr lang="en-US" sz="1400" dirty="0"/>
                        <a:t>Space Used</a:t>
                      </a:r>
                    </a:p>
                  </a:txBody>
                  <a:tcPr marL="68580" marR="68580" marT="34290" marB="34290"/>
                </a:tc>
                <a:tc>
                  <a:txBody>
                    <a:bodyPr/>
                    <a:lstStyle/>
                    <a:p>
                      <a:r>
                        <a:rPr lang="en-US" sz="1400" dirty="0"/>
                        <a:t>~100 TB (compressed)</a:t>
                      </a:r>
                    </a:p>
                    <a:p>
                      <a:r>
                        <a:rPr lang="en-US" sz="1400" dirty="0"/>
                        <a:t>~580 TB (uncompressed)</a:t>
                      </a:r>
                    </a:p>
                  </a:txBody>
                  <a:tcPr marL="68580" marR="68580" marT="34290" marB="34290"/>
                </a:tc>
                <a:extLst>
                  <a:ext uri="{0D108BD9-81ED-4DB2-BD59-A6C34878D82A}">
                    <a16:rowId xmlns:a16="http://schemas.microsoft.com/office/drawing/2014/main" val="2401840666"/>
                  </a:ext>
                </a:extLst>
              </a:tr>
            </a:tbl>
          </a:graphicData>
        </a:graphic>
      </p:graphicFrame>
    </p:spTree>
    <p:extLst>
      <p:ext uri="{BB962C8B-B14F-4D97-AF65-F5344CB8AC3E}">
        <p14:creationId xmlns:p14="http://schemas.microsoft.com/office/powerpoint/2010/main" val="118920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3989" y="0"/>
            <a:ext cx="8536021" cy="5143500"/>
          </a:xfrm>
          <a:prstGeom prst="rect">
            <a:avLst/>
          </a:prstGeom>
        </p:spPr>
      </p:pic>
    </p:spTree>
    <p:extLst>
      <p:ext uri="{BB962C8B-B14F-4D97-AF65-F5344CB8AC3E}">
        <p14:creationId xmlns:p14="http://schemas.microsoft.com/office/powerpoint/2010/main" val="3614333731"/>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Nexus  Query Metrics</a:t>
            </a:r>
          </a:p>
        </p:txBody>
      </p:sp>
      <p:sp>
        <p:nvSpPr>
          <p:cNvPr id="3" name="Content Placeholder 2"/>
          <p:cNvSpPr>
            <a:spLocks noGrp="1"/>
          </p:cNvSpPr>
          <p:nvPr>
            <p:ph idx="1"/>
          </p:nvPr>
        </p:nvSpPr>
        <p:spPr>
          <a:xfrm>
            <a:off x="686479" y="767443"/>
            <a:ext cx="7781928" cy="1230583"/>
          </a:xfrm>
        </p:spPr>
        <p:txBody>
          <a:bodyPr/>
          <a:lstStyle/>
          <a:p>
            <a:r>
              <a:rPr lang="en-US" dirty="0"/>
              <a:t>Processing</a:t>
            </a:r>
          </a:p>
          <a:p>
            <a:pPr marL="1028700" lvl="3">
              <a:buNone/>
            </a:pPr>
            <a:r>
              <a:rPr lang="en-US" dirty="0"/>
              <a:t> 6 + billion records / day</a:t>
            </a:r>
          </a:p>
          <a:p>
            <a:r>
              <a:rPr lang="en-US" dirty="0"/>
              <a:t>Storage – </a:t>
            </a:r>
            <a:r>
              <a:rPr lang="en-US" sz="1350" dirty="0"/>
              <a:t>260+ TB</a:t>
            </a:r>
          </a:p>
          <a:p>
            <a:r>
              <a:rPr lang="en-US" dirty="0"/>
              <a:t>Queries</a:t>
            </a:r>
          </a:p>
          <a:p>
            <a:pPr lvl="1"/>
            <a:endParaRPr lang="en-US" dirty="0"/>
          </a:p>
          <a:p>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January 27, 2022</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39</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861479468"/>
              </p:ext>
            </p:extLst>
          </p:nvPr>
        </p:nvGraphicFramePr>
        <p:xfrm>
          <a:off x="1777041" y="2251407"/>
          <a:ext cx="5981471" cy="2267574"/>
        </p:xfrm>
        <a:graphic>
          <a:graphicData uri="http://schemas.openxmlformats.org/drawingml/2006/table">
            <a:tbl>
              <a:tblPr>
                <a:tableStyleId>{5C22544A-7EE6-4342-B048-85BDC9FD1C3A}</a:tableStyleId>
              </a:tblPr>
              <a:tblGrid>
                <a:gridCol w="1365109">
                  <a:extLst>
                    <a:ext uri="{9D8B030D-6E8A-4147-A177-3AD203B41FA5}">
                      <a16:colId xmlns:a16="http://schemas.microsoft.com/office/drawing/2014/main" val="4239349064"/>
                    </a:ext>
                  </a:extLst>
                </a:gridCol>
                <a:gridCol w="1354689">
                  <a:extLst>
                    <a:ext uri="{9D8B030D-6E8A-4147-A177-3AD203B41FA5}">
                      <a16:colId xmlns:a16="http://schemas.microsoft.com/office/drawing/2014/main" val="1547759448"/>
                    </a:ext>
                  </a:extLst>
                </a:gridCol>
                <a:gridCol w="1296852">
                  <a:extLst>
                    <a:ext uri="{9D8B030D-6E8A-4147-A177-3AD203B41FA5}">
                      <a16:colId xmlns:a16="http://schemas.microsoft.com/office/drawing/2014/main" val="4228130894"/>
                    </a:ext>
                  </a:extLst>
                </a:gridCol>
                <a:gridCol w="1964821">
                  <a:extLst>
                    <a:ext uri="{9D8B030D-6E8A-4147-A177-3AD203B41FA5}">
                      <a16:colId xmlns:a16="http://schemas.microsoft.com/office/drawing/2014/main" val="4151084733"/>
                    </a:ext>
                  </a:extLst>
                </a:gridCol>
              </a:tblGrid>
              <a:tr h="286697">
                <a:tc>
                  <a:txBody>
                    <a:bodyPr/>
                    <a:lstStyle/>
                    <a:p>
                      <a:pPr algn="l" fontAlgn="b"/>
                      <a:r>
                        <a:rPr lang="en-US" sz="1500" u="none" strike="noStrike" dirty="0">
                          <a:effectLst/>
                        </a:rPr>
                        <a:t>Data Set</a:t>
                      </a:r>
                      <a:endParaRPr lang="en-US" sz="15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500" u="none" strike="noStrike" dirty="0">
                          <a:effectLst/>
                        </a:rPr>
                        <a:t>SDW</a:t>
                      </a:r>
                      <a:endParaRPr lang="en-US" sz="15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500" u="none" strike="noStrike" dirty="0">
                          <a:effectLst/>
                        </a:rPr>
                        <a:t>Nexus</a:t>
                      </a:r>
                      <a:endParaRPr lang="en-US" sz="15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1500" u="none" strike="noStrike" dirty="0">
                          <a:effectLst/>
                        </a:rPr>
                        <a:t>Description</a:t>
                      </a:r>
                      <a:endParaRPr lang="en-US" sz="15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226287086"/>
                  </a:ext>
                </a:extLst>
              </a:tr>
              <a:tr h="376768">
                <a:tc>
                  <a:txBody>
                    <a:bodyPr/>
                    <a:lstStyle/>
                    <a:p>
                      <a:pPr algn="l" fontAlgn="b"/>
                      <a:r>
                        <a:rPr lang="en-US" sz="1400" u="none" strike="noStrike">
                          <a:effectLst/>
                        </a:rPr>
                        <a:t>SigmaWafer_1</a:t>
                      </a:r>
                      <a:endParaRPr lang="en-US" sz="1400" b="1"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400" u="none" strike="noStrike">
                          <a:effectLst/>
                        </a:rPr>
                        <a:t>0:01</a:t>
                      </a:r>
                      <a:endParaRPr lang="en-US" sz="14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400" u="none" strike="noStrike">
                          <a:effectLst/>
                        </a:rPr>
                        <a:t>0:02</a:t>
                      </a:r>
                      <a:endParaRPr lang="en-US" sz="14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1400" u="none" strike="noStrike" dirty="0">
                          <a:effectLst/>
                        </a:rPr>
                        <a:t>All measures for given lot and time range</a:t>
                      </a:r>
                      <a:endParaRPr lang="en-US" sz="14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158356838"/>
                  </a:ext>
                </a:extLst>
              </a:tr>
              <a:tr h="385497">
                <a:tc>
                  <a:txBody>
                    <a:bodyPr/>
                    <a:lstStyle/>
                    <a:p>
                      <a:pPr algn="l" fontAlgn="b"/>
                      <a:r>
                        <a:rPr lang="en-US" sz="1400" u="none" strike="noStrike">
                          <a:effectLst/>
                        </a:rPr>
                        <a:t>SigmaWafer_2</a:t>
                      </a:r>
                      <a:endParaRPr lang="en-US" sz="1400" b="1"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400" u="none" strike="noStrike">
                          <a:effectLst/>
                        </a:rPr>
                        <a:t>60:00+</a:t>
                      </a:r>
                      <a:endParaRPr lang="en-US" sz="14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400" u="none" strike="noStrike">
                          <a:effectLst/>
                        </a:rPr>
                        <a:t>0:20</a:t>
                      </a:r>
                      <a:endParaRPr lang="en-US" sz="14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1400" u="none" strike="noStrike" dirty="0">
                          <a:effectLst/>
                        </a:rPr>
                        <a:t>Aggregate Measures for list of lots and </a:t>
                      </a:r>
                      <a:r>
                        <a:rPr lang="en-US" sz="1400" u="none" strike="noStrike" dirty="0" err="1">
                          <a:effectLst/>
                        </a:rPr>
                        <a:t>test_id</a:t>
                      </a:r>
                      <a:endParaRPr lang="en-US" sz="14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981101067"/>
                  </a:ext>
                </a:extLst>
              </a:tr>
              <a:tr h="385497">
                <a:tc>
                  <a:txBody>
                    <a:bodyPr/>
                    <a:lstStyle/>
                    <a:p>
                      <a:pPr algn="l" fontAlgn="b"/>
                      <a:r>
                        <a:rPr lang="en-US" sz="1400" u="none" strike="noStrike" dirty="0">
                          <a:effectLst/>
                        </a:rPr>
                        <a:t>PARAM</a:t>
                      </a:r>
                      <a:endParaRPr lang="en-US" sz="14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400" u="none" strike="noStrike" dirty="0">
                          <a:effectLst/>
                        </a:rPr>
                        <a:t>0:45</a:t>
                      </a:r>
                      <a:endParaRPr lang="en-US" sz="14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400" u="none" strike="noStrike">
                          <a:effectLst/>
                        </a:rPr>
                        <a:t>0:08</a:t>
                      </a:r>
                      <a:endParaRPr lang="en-US" sz="14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1400" u="none" strike="noStrike" dirty="0">
                          <a:effectLst/>
                        </a:rPr>
                        <a:t>Aggregate Measures for lot, wafer, and register</a:t>
                      </a:r>
                      <a:endParaRPr lang="en-US" sz="14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109704485"/>
                  </a:ext>
                </a:extLst>
              </a:tr>
              <a:tr h="252565">
                <a:tc>
                  <a:txBody>
                    <a:bodyPr/>
                    <a:lstStyle/>
                    <a:p>
                      <a:pPr algn="l" fontAlgn="b"/>
                      <a:r>
                        <a:rPr lang="en-US" sz="1400" u="none" strike="noStrike" dirty="0">
                          <a:effectLst/>
                        </a:rPr>
                        <a:t>Fab Tracking</a:t>
                      </a:r>
                      <a:endParaRPr lang="en-US" sz="14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400" u="none" strike="noStrike">
                          <a:effectLst/>
                        </a:rPr>
                        <a:t>0:00.5</a:t>
                      </a:r>
                      <a:endParaRPr lang="en-US" sz="14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400" u="none" strike="noStrike">
                          <a:effectLst/>
                        </a:rPr>
                        <a:t>0:00.5</a:t>
                      </a:r>
                      <a:endParaRPr lang="en-US" sz="14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1400" u="none" strike="noStrike" dirty="0">
                          <a:effectLst/>
                        </a:rPr>
                        <a:t>Lot Status for given lot</a:t>
                      </a:r>
                      <a:endParaRPr lang="en-US" sz="14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800139522"/>
                  </a:ext>
                </a:extLst>
              </a:tr>
            </a:tbl>
          </a:graphicData>
        </a:graphic>
      </p:graphicFrame>
      <p:pic>
        <p:nvPicPr>
          <p:cNvPr id="9" name="Picture 8"/>
          <p:cNvPicPr>
            <a:picLocks noChangeAspect="1"/>
          </p:cNvPicPr>
          <p:nvPr/>
        </p:nvPicPr>
        <p:blipFill>
          <a:blip r:embed="rId2"/>
          <a:stretch>
            <a:fillRect/>
          </a:stretch>
        </p:blipFill>
        <p:spPr>
          <a:xfrm>
            <a:off x="333205" y="145937"/>
            <a:ext cx="1293019" cy="621506"/>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650978984"/>
              </p:ext>
            </p:extLst>
          </p:nvPr>
        </p:nvGraphicFramePr>
        <p:xfrm>
          <a:off x="810882" y="2251408"/>
          <a:ext cx="7657523" cy="2326342"/>
        </p:xfrm>
        <a:graphic>
          <a:graphicData uri="http://schemas.openxmlformats.org/drawingml/2006/table">
            <a:tbl>
              <a:tblPr>
                <a:tableStyleId>{5C22544A-7EE6-4342-B048-85BDC9FD1C3A}</a:tableStyleId>
              </a:tblPr>
              <a:tblGrid>
                <a:gridCol w="1216659">
                  <a:extLst>
                    <a:ext uri="{9D8B030D-6E8A-4147-A177-3AD203B41FA5}">
                      <a16:colId xmlns:a16="http://schemas.microsoft.com/office/drawing/2014/main" val="4212658577"/>
                    </a:ext>
                  </a:extLst>
                </a:gridCol>
                <a:gridCol w="1207372">
                  <a:extLst>
                    <a:ext uri="{9D8B030D-6E8A-4147-A177-3AD203B41FA5}">
                      <a16:colId xmlns:a16="http://schemas.microsoft.com/office/drawing/2014/main" val="572547187"/>
                    </a:ext>
                  </a:extLst>
                </a:gridCol>
                <a:gridCol w="760506">
                  <a:extLst>
                    <a:ext uri="{9D8B030D-6E8A-4147-A177-3AD203B41FA5}">
                      <a16:colId xmlns:a16="http://schemas.microsoft.com/office/drawing/2014/main" val="2396001804"/>
                    </a:ext>
                  </a:extLst>
                </a:gridCol>
                <a:gridCol w="646547">
                  <a:extLst>
                    <a:ext uri="{9D8B030D-6E8A-4147-A177-3AD203B41FA5}">
                      <a16:colId xmlns:a16="http://schemas.microsoft.com/office/drawing/2014/main" val="43966232"/>
                    </a:ext>
                  </a:extLst>
                </a:gridCol>
                <a:gridCol w="919460">
                  <a:extLst>
                    <a:ext uri="{9D8B030D-6E8A-4147-A177-3AD203B41FA5}">
                      <a16:colId xmlns:a16="http://schemas.microsoft.com/office/drawing/2014/main" val="4195497609"/>
                    </a:ext>
                  </a:extLst>
                </a:gridCol>
                <a:gridCol w="791279">
                  <a:extLst>
                    <a:ext uri="{9D8B030D-6E8A-4147-A177-3AD203B41FA5}">
                      <a16:colId xmlns:a16="http://schemas.microsoft.com/office/drawing/2014/main" val="3404601044"/>
                    </a:ext>
                  </a:extLst>
                </a:gridCol>
                <a:gridCol w="2115700">
                  <a:extLst>
                    <a:ext uri="{9D8B030D-6E8A-4147-A177-3AD203B41FA5}">
                      <a16:colId xmlns:a16="http://schemas.microsoft.com/office/drawing/2014/main" val="3534621458"/>
                    </a:ext>
                  </a:extLst>
                </a:gridCol>
              </a:tblGrid>
              <a:tr h="422393">
                <a:tc>
                  <a:txBody>
                    <a:bodyPr/>
                    <a:lstStyle/>
                    <a:p>
                      <a:pPr algn="l" fontAlgn="b"/>
                      <a:r>
                        <a:rPr lang="en-US" sz="1100" b="1" u="none" strike="noStrike" dirty="0">
                          <a:effectLst/>
                        </a:rPr>
                        <a:t>Data Set</a:t>
                      </a:r>
                      <a:endParaRPr lang="en-US" sz="1100" b="1" i="0" u="none" strike="noStrike" dirty="0">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b="1" u="none" strike="noStrike">
                          <a:effectLst/>
                        </a:rPr>
                        <a:t>SDW</a:t>
                      </a:r>
                      <a:endParaRPr lang="en-US" sz="1100" b="1"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b="1" u="none" strike="noStrike" dirty="0">
                          <a:effectLst/>
                        </a:rPr>
                        <a:t>ODS_DM</a:t>
                      </a:r>
                      <a:endParaRPr lang="en-US" sz="1100" b="1" i="0" u="none" strike="noStrike" dirty="0">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b="1" u="none" strike="noStrike">
                          <a:effectLst/>
                        </a:rPr>
                        <a:t>CDM</a:t>
                      </a:r>
                      <a:endParaRPr lang="en-US" sz="1100" b="1"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b="1" u="none" strike="noStrike">
                          <a:effectLst/>
                        </a:rPr>
                        <a:t>ODS_DM Intelliflex</a:t>
                      </a:r>
                      <a:endParaRPr lang="en-US" sz="1100" b="1"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b="1" u="none" strike="noStrike">
                          <a:effectLst/>
                        </a:rPr>
                        <a:t>CDM Intelliflex</a:t>
                      </a:r>
                      <a:endParaRPr lang="en-US" sz="1100" b="1" i="0" u="none" strike="noStrike">
                        <a:solidFill>
                          <a:srgbClr val="000000"/>
                        </a:solidFill>
                        <a:effectLst/>
                        <a:latin typeface="Calibri" panose="020F0502020204030204" pitchFamily="34" charset="0"/>
                      </a:endParaRPr>
                    </a:p>
                  </a:txBody>
                  <a:tcPr marL="7491" marR="7491" marT="7491" marB="0" anchor="b"/>
                </a:tc>
                <a:tc>
                  <a:txBody>
                    <a:bodyPr/>
                    <a:lstStyle/>
                    <a:p>
                      <a:pPr algn="l" fontAlgn="b"/>
                      <a:r>
                        <a:rPr lang="en-US" sz="1100" b="1" u="none" strike="noStrike" dirty="0">
                          <a:effectLst/>
                        </a:rPr>
                        <a:t>Description</a:t>
                      </a:r>
                      <a:endParaRPr lang="en-US" sz="1100" b="1" i="0" u="none" strike="noStrike" dirty="0">
                        <a:solidFill>
                          <a:srgbClr val="000000"/>
                        </a:solidFill>
                        <a:effectLst/>
                        <a:latin typeface="Calibri" panose="020F0502020204030204" pitchFamily="34" charset="0"/>
                      </a:endParaRPr>
                    </a:p>
                  </a:txBody>
                  <a:tcPr marL="7491" marR="7491" marT="7491" marB="0" anchor="b"/>
                </a:tc>
                <a:extLst>
                  <a:ext uri="{0D108BD9-81ED-4DB2-BD59-A6C34878D82A}">
                    <a16:rowId xmlns:a16="http://schemas.microsoft.com/office/drawing/2014/main" val="1676764696"/>
                  </a:ext>
                </a:extLst>
              </a:tr>
              <a:tr h="422393">
                <a:tc>
                  <a:txBody>
                    <a:bodyPr/>
                    <a:lstStyle/>
                    <a:p>
                      <a:pPr algn="l" fontAlgn="b"/>
                      <a:r>
                        <a:rPr lang="en-US" sz="1100" u="none" strike="noStrike">
                          <a:effectLst/>
                        </a:rPr>
                        <a:t>SigmaWafer_1</a:t>
                      </a:r>
                      <a:endParaRPr lang="en-US" sz="1100" b="1"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0:01</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0:30</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0:10</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0:02</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0:02</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l" fontAlgn="b"/>
                      <a:r>
                        <a:rPr lang="en-US" sz="1100" u="none" strike="noStrike">
                          <a:effectLst/>
                        </a:rPr>
                        <a:t>All measures for given lot and time range</a:t>
                      </a:r>
                      <a:endParaRPr lang="en-US" sz="1100" b="0" i="0" u="none" strike="noStrike">
                        <a:solidFill>
                          <a:srgbClr val="000000"/>
                        </a:solidFill>
                        <a:effectLst/>
                        <a:latin typeface="Calibri" panose="020F0502020204030204" pitchFamily="34" charset="0"/>
                      </a:endParaRPr>
                    </a:p>
                  </a:txBody>
                  <a:tcPr marL="7491" marR="7491" marT="7491" marB="0" anchor="b"/>
                </a:tc>
                <a:extLst>
                  <a:ext uri="{0D108BD9-81ED-4DB2-BD59-A6C34878D82A}">
                    <a16:rowId xmlns:a16="http://schemas.microsoft.com/office/drawing/2014/main" val="2051266169"/>
                  </a:ext>
                </a:extLst>
              </a:tr>
              <a:tr h="422393">
                <a:tc>
                  <a:txBody>
                    <a:bodyPr/>
                    <a:lstStyle/>
                    <a:p>
                      <a:pPr algn="l" fontAlgn="b"/>
                      <a:r>
                        <a:rPr lang="en-US" sz="1100" u="none" strike="noStrike">
                          <a:effectLst/>
                        </a:rPr>
                        <a:t>SigmaWafer_2</a:t>
                      </a:r>
                      <a:endParaRPr lang="en-US" sz="1100" b="1"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60:00+</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dirty="0">
                          <a:effectLst/>
                        </a:rPr>
                        <a:t>7:30</a:t>
                      </a:r>
                      <a:endParaRPr lang="en-US" sz="1100" b="0" i="0" u="none" strike="noStrike" dirty="0">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2:45</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0:30</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0:20</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l" fontAlgn="b"/>
                      <a:r>
                        <a:rPr lang="en-US" sz="1100" u="none" strike="noStrike">
                          <a:effectLst/>
                        </a:rPr>
                        <a:t>Aggregate Measures for list of lots and test_id</a:t>
                      </a:r>
                      <a:endParaRPr lang="en-US" sz="1100" b="0" i="0" u="none" strike="noStrike">
                        <a:solidFill>
                          <a:srgbClr val="000000"/>
                        </a:solidFill>
                        <a:effectLst/>
                        <a:latin typeface="Calibri" panose="020F0502020204030204" pitchFamily="34" charset="0"/>
                      </a:endParaRPr>
                    </a:p>
                  </a:txBody>
                  <a:tcPr marL="7491" marR="7491" marT="7491" marB="0" anchor="b"/>
                </a:tc>
                <a:extLst>
                  <a:ext uri="{0D108BD9-81ED-4DB2-BD59-A6C34878D82A}">
                    <a16:rowId xmlns:a16="http://schemas.microsoft.com/office/drawing/2014/main" val="2405350594"/>
                  </a:ext>
                </a:extLst>
              </a:tr>
              <a:tr h="420958">
                <a:tc>
                  <a:txBody>
                    <a:bodyPr/>
                    <a:lstStyle/>
                    <a:p>
                      <a:pPr algn="l" fontAlgn="b"/>
                      <a:r>
                        <a:rPr lang="en-US" sz="1100" u="none" strike="noStrike">
                          <a:effectLst/>
                        </a:rPr>
                        <a:t>SigmaWafer_3</a:t>
                      </a:r>
                      <a:endParaRPr lang="en-US" sz="1100" b="1"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0:45</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0:08</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l" fontAlgn="b"/>
                      <a:r>
                        <a:rPr lang="en-US" sz="1100" u="none" strike="noStrike">
                          <a:effectLst/>
                        </a:rPr>
                        <a:t>Sigma tests </a:t>
                      </a:r>
                      <a:endParaRPr lang="en-US" sz="1100" b="0" i="0" u="none" strike="noStrike">
                        <a:solidFill>
                          <a:srgbClr val="000000"/>
                        </a:solidFill>
                        <a:effectLst/>
                        <a:latin typeface="Calibri" panose="020F0502020204030204" pitchFamily="34" charset="0"/>
                      </a:endParaRPr>
                    </a:p>
                  </a:txBody>
                  <a:tcPr marL="7491" marR="7491" marT="7491" marB="0" anchor="b"/>
                </a:tc>
                <a:extLst>
                  <a:ext uri="{0D108BD9-81ED-4DB2-BD59-A6C34878D82A}">
                    <a16:rowId xmlns:a16="http://schemas.microsoft.com/office/drawing/2014/main" val="803138328"/>
                  </a:ext>
                </a:extLst>
              </a:tr>
              <a:tr h="422393">
                <a:tc>
                  <a:txBody>
                    <a:bodyPr/>
                    <a:lstStyle/>
                    <a:p>
                      <a:pPr algn="l" fontAlgn="b"/>
                      <a:r>
                        <a:rPr lang="en-US" sz="1100" u="none" strike="noStrike">
                          <a:effectLst/>
                        </a:rPr>
                        <a:t>PARAM</a:t>
                      </a:r>
                      <a:endParaRPr lang="en-US" sz="1100" b="1"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0:45</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1:30</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0:17</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0:30</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0:08</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l" fontAlgn="b"/>
                      <a:r>
                        <a:rPr lang="en-US" sz="1100" u="none" strike="noStrike">
                          <a:effectLst/>
                        </a:rPr>
                        <a:t>Aggregate Measures for lot, wafer, and register</a:t>
                      </a:r>
                      <a:endParaRPr lang="en-US" sz="1100" b="0" i="0" u="none" strike="noStrike">
                        <a:solidFill>
                          <a:srgbClr val="000000"/>
                        </a:solidFill>
                        <a:effectLst/>
                        <a:latin typeface="Calibri" panose="020F0502020204030204" pitchFamily="34" charset="0"/>
                      </a:endParaRPr>
                    </a:p>
                  </a:txBody>
                  <a:tcPr marL="7491" marR="7491" marT="7491" marB="0" anchor="b"/>
                </a:tc>
                <a:extLst>
                  <a:ext uri="{0D108BD9-81ED-4DB2-BD59-A6C34878D82A}">
                    <a16:rowId xmlns:a16="http://schemas.microsoft.com/office/drawing/2014/main" val="4069654899"/>
                  </a:ext>
                </a:extLst>
              </a:tr>
              <a:tr h="215812">
                <a:tc>
                  <a:txBody>
                    <a:bodyPr/>
                    <a:lstStyle/>
                    <a:p>
                      <a:pPr algn="l" fontAlgn="b"/>
                      <a:r>
                        <a:rPr lang="en-US" sz="1100" u="none" strike="noStrike">
                          <a:effectLst/>
                        </a:rPr>
                        <a:t>FT</a:t>
                      </a:r>
                      <a:endParaRPr lang="en-US" sz="1100" b="1"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0:00.5</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0:00.5</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0:04</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0:00.2</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ctr" fontAlgn="b"/>
                      <a:r>
                        <a:rPr lang="en-US" sz="1100" u="none" strike="noStrike">
                          <a:effectLst/>
                        </a:rPr>
                        <a:t>0:00.5</a:t>
                      </a:r>
                      <a:endParaRPr lang="en-US" sz="1100" b="0" i="0" u="none" strike="noStrike">
                        <a:solidFill>
                          <a:srgbClr val="000000"/>
                        </a:solidFill>
                        <a:effectLst/>
                        <a:latin typeface="Calibri" panose="020F0502020204030204" pitchFamily="34" charset="0"/>
                      </a:endParaRPr>
                    </a:p>
                  </a:txBody>
                  <a:tcPr marL="7491" marR="7491" marT="7491" marB="0" anchor="b"/>
                </a:tc>
                <a:tc>
                  <a:txBody>
                    <a:bodyPr/>
                    <a:lstStyle/>
                    <a:p>
                      <a:pPr algn="l" fontAlgn="b"/>
                      <a:r>
                        <a:rPr lang="en-US" sz="1100" u="none" strike="noStrike" dirty="0">
                          <a:effectLst/>
                        </a:rPr>
                        <a:t>Lot Status for given lot</a:t>
                      </a:r>
                      <a:endParaRPr lang="en-US" sz="1100" b="0" i="0" u="none" strike="noStrike" dirty="0">
                        <a:solidFill>
                          <a:srgbClr val="000000"/>
                        </a:solidFill>
                        <a:effectLst/>
                        <a:latin typeface="Calibri" panose="020F0502020204030204" pitchFamily="34" charset="0"/>
                      </a:endParaRPr>
                    </a:p>
                  </a:txBody>
                  <a:tcPr marL="7491" marR="7491" marT="7491" marB="0" anchor="b"/>
                </a:tc>
                <a:extLst>
                  <a:ext uri="{0D108BD9-81ED-4DB2-BD59-A6C34878D82A}">
                    <a16:rowId xmlns:a16="http://schemas.microsoft.com/office/drawing/2014/main" val="2509507372"/>
                  </a:ext>
                </a:extLst>
              </a:tr>
            </a:tbl>
          </a:graphicData>
        </a:graphic>
      </p:graphicFrame>
    </p:spTree>
    <p:extLst>
      <p:ext uri="{BB962C8B-B14F-4D97-AF65-F5344CB8AC3E}">
        <p14:creationId xmlns:p14="http://schemas.microsoft.com/office/powerpoint/2010/main" val="216165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Micron – What we do</a:t>
            </a:r>
          </a:p>
        </p:txBody>
      </p:sp>
      <p:sp>
        <p:nvSpPr>
          <p:cNvPr id="7" name="Text Placeholder 6"/>
          <p:cNvSpPr>
            <a:spLocks noGrp="1"/>
          </p:cNvSpPr>
          <p:nvPr>
            <p:ph type="body" sz="quarter" idx="14"/>
          </p:nvPr>
        </p:nvSpPr>
        <p:spPr/>
        <p:txBody>
          <a:bodyPr/>
          <a:lstStyle/>
          <a:p>
            <a:endParaRPr lang="en-US"/>
          </a:p>
        </p:txBody>
      </p:sp>
      <p:sp>
        <p:nvSpPr>
          <p:cNvPr id="8" name="TextBox 7"/>
          <p:cNvSpPr txBox="1"/>
          <p:nvPr/>
        </p:nvSpPr>
        <p:spPr>
          <a:xfrm>
            <a:off x="228600" y="1072735"/>
            <a:ext cx="2835234" cy="2862322"/>
          </a:xfrm>
          <a:prstGeom prst="rect">
            <a:avLst/>
          </a:prstGeom>
          <a:noFill/>
        </p:spPr>
        <p:txBody>
          <a:bodyPr wrap="square" rtlCol="0">
            <a:spAutoFit/>
          </a:bodyPr>
          <a:lstStyle/>
          <a:p>
            <a:r>
              <a:rPr lang="en-US" sz="2400" b="1" dirty="0"/>
              <a:t>Memory Fabrication</a:t>
            </a:r>
            <a:endParaRPr lang="en-US" dirty="0">
              <a:latin typeface="Segoe UI" panose="020B0502040204020203" pitchFamily="34" charset="0"/>
              <a:cs typeface="Segoe UI" panose="020B0502040204020203" pitchFamily="34" charset="0"/>
            </a:endParaRPr>
          </a:p>
          <a:p>
            <a:pPr marL="214313" indent="-214313">
              <a:buFont typeface="Arial" panose="020B0604020202020204" pitchFamily="34" charset="0"/>
              <a:buChar char="•"/>
            </a:pPr>
            <a:r>
              <a:rPr lang="en-US" dirty="0">
                <a:latin typeface="Segoe UI" panose="020B0502040204020203" pitchFamily="34" charset="0"/>
                <a:cs typeface="Segoe UI" panose="020B0502040204020203" pitchFamily="34" charset="0"/>
              </a:rPr>
              <a:t>Mega-Fabs</a:t>
            </a:r>
          </a:p>
          <a:p>
            <a:pPr marL="214313" indent="-214313">
              <a:buFont typeface="Arial" panose="020B0604020202020204" pitchFamily="34" charset="0"/>
              <a:buChar char="•"/>
            </a:pPr>
            <a:r>
              <a:rPr lang="en-US" dirty="0">
                <a:latin typeface="Segoe UI" panose="020B0502040204020203" pitchFamily="34" charset="0"/>
                <a:cs typeface="Segoe UI" panose="020B0502040204020203" pitchFamily="34" charset="0"/>
              </a:rPr>
              <a:t>Billions of Chips</a:t>
            </a:r>
          </a:p>
          <a:p>
            <a:pPr marL="214313" indent="-214313">
              <a:buFont typeface="Arial" panose="020B0604020202020204" pitchFamily="34" charset="0"/>
              <a:buChar char="•"/>
            </a:pPr>
            <a:r>
              <a:rPr lang="en-US" dirty="0">
                <a:latin typeface="Segoe UI" panose="020B0502040204020203" pitchFamily="34" charset="0"/>
                <a:cs typeface="Segoe UI" panose="020B0502040204020203" pitchFamily="34" charset="0"/>
              </a:rPr>
              <a:t>Hundreds of process Steps</a:t>
            </a:r>
          </a:p>
          <a:p>
            <a:pPr marL="214313" indent="-214313">
              <a:buFont typeface="Arial" panose="020B0604020202020204" pitchFamily="34" charset="0"/>
              <a:buChar char="•"/>
            </a:pPr>
            <a:r>
              <a:rPr lang="en-US" dirty="0">
                <a:latin typeface="Segoe UI" panose="020B0502040204020203" pitchFamily="34" charset="0"/>
                <a:cs typeface="Segoe UI" panose="020B0502040204020203" pitchFamily="34" charset="0"/>
              </a:rPr>
              <a:t>Machine sensors</a:t>
            </a:r>
          </a:p>
          <a:p>
            <a:pPr marL="214313" indent="-214313">
              <a:buFont typeface="Arial" panose="020B0604020202020204" pitchFamily="34" charset="0"/>
              <a:buChar char="•"/>
            </a:pPr>
            <a:r>
              <a:rPr lang="en-US" dirty="0">
                <a:latin typeface="Segoe UI" panose="020B0502040204020203" pitchFamily="34" charset="0"/>
                <a:cs typeface="Segoe UI" panose="020B0502040204020203" pitchFamily="34" charset="0"/>
              </a:rPr>
              <a:t>Trillions of data points</a:t>
            </a:r>
          </a:p>
          <a:p>
            <a:endParaRPr lang="en-US" sz="2400" dirty="0">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6502" y="1072733"/>
            <a:ext cx="2918654" cy="194528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1227" y="1072734"/>
            <a:ext cx="2917925" cy="194528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0175" y="3124411"/>
            <a:ext cx="1865857" cy="1412612"/>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0982" y="3140689"/>
            <a:ext cx="2138170" cy="1425446"/>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8525" r="5427"/>
          <a:stretch/>
        </p:blipFill>
        <p:spPr>
          <a:xfrm>
            <a:off x="4589813" y="3095298"/>
            <a:ext cx="1898451" cy="1470837"/>
          </a:xfrm>
          <a:prstGeom prst="rect">
            <a:avLst/>
          </a:prstGeom>
        </p:spPr>
      </p:pic>
    </p:spTree>
    <p:extLst>
      <p:ext uri="{BB962C8B-B14F-4D97-AF65-F5344CB8AC3E}">
        <p14:creationId xmlns:p14="http://schemas.microsoft.com/office/powerpoint/2010/main" val="1793650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Security</a:t>
            </a:r>
          </a:p>
        </p:txBody>
      </p:sp>
      <p:sp>
        <p:nvSpPr>
          <p:cNvPr id="9" name="Text Placeholder 8"/>
          <p:cNvSpPr>
            <a:spLocks noGrp="1"/>
          </p:cNvSpPr>
          <p:nvPr>
            <p:ph type="body" sz="quarter" idx="14"/>
          </p:nvPr>
        </p:nvSpPr>
        <p:spPr/>
        <p:txBody>
          <a:bodyPr/>
          <a:lstStyle/>
          <a:p>
            <a:endParaRPr lang="en-US"/>
          </a:p>
        </p:txBody>
      </p:sp>
      <p:sp>
        <p:nvSpPr>
          <p:cNvPr id="4" name="Date Placeholder 3"/>
          <p:cNvSpPr>
            <a:spLocks noGrp="1"/>
          </p:cNvSpPr>
          <p:nvPr>
            <p:ph type="dt" sz="half" idx="2"/>
          </p:nvPr>
        </p:nvSpPr>
        <p:spPr/>
        <p:txBody>
          <a:bodyPr/>
          <a:lstStyle/>
          <a:p>
            <a:fld id="{DD0B5AFB-117C-46EA-B643-5FA810A8A3CB}" type="datetime4">
              <a:rPr lang="en-US" smtClean="0"/>
              <a:pPr/>
              <a:t>January 27, 2022</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40</a:t>
            </a:fld>
            <a:endParaRPr lang="en-US" dirty="0"/>
          </a:p>
        </p:txBody>
      </p:sp>
      <p:sp>
        <p:nvSpPr>
          <p:cNvPr id="6" name="Footer Placeholder 5"/>
          <p:cNvSpPr>
            <a:spLocks noGrp="1"/>
          </p:cNvSpPr>
          <p:nvPr>
            <p:ph type="ftr" sz="quarter" idx="15"/>
          </p:nvPr>
        </p:nvSpPr>
        <p:spPr/>
        <p:txBody>
          <a:bodyPr/>
          <a:lstStyle/>
          <a:p>
            <a:r>
              <a:rPr lang="en-US"/>
              <a:t>|  Micron Confidential</a:t>
            </a:r>
            <a:endParaRPr lang="en-US" dirty="0"/>
          </a:p>
        </p:txBody>
      </p:sp>
    </p:spTree>
    <p:extLst>
      <p:ext uri="{BB962C8B-B14F-4D97-AF65-F5344CB8AC3E}">
        <p14:creationId xmlns:p14="http://schemas.microsoft.com/office/powerpoint/2010/main" val="397256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724545" y="1080135"/>
            <a:ext cx="1085627" cy="2994081"/>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8" name="Rectangle 17"/>
          <p:cNvSpPr/>
          <p:nvPr/>
        </p:nvSpPr>
        <p:spPr>
          <a:xfrm>
            <a:off x="2268650" y="1457894"/>
            <a:ext cx="1085627" cy="2185419"/>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16" name="Right Arrow 15"/>
          <p:cNvSpPr/>
          <p:nvPr/>
        </p:nvSpPr>
        <p:spPr>
          <a:xfrm>
            <a:off x="3660457" y="2083444"/>
            <a:ext cx="1825943" cy="69962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lstStyle/>
          <a:p>
            <a:r>
              <a:rPr lang="en-US" dirty="0"/>
              <a:t>Data Secured via Sensitive ‘Resources’</a:t>
            </a:r>
          </a:p>
        </p:txBody>
      </p:sp>
      <p:sp>
        <p:nvSpPr>
          <p:cNvPr id="10" name="Text Placeholder 9"/>
          <p:cNvSpPr>
            <a:spLocks noGrp="1"/>
          </p:cNvSpPr>
          <p:nvPr>
            <p:ph type="body" sz="quarter" idx="14"/>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1376" y="2433922"/>
            <a:ext cx="1007267" cy="10072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0092" y="1457894"/>
            <a:ext cx="963568" cy="96356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4704" y="852472"/>
            <a:ext cx="1200152" cy="120015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45479" y="2196236"/>
            <a:ext cx="1200152" cy="120015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8651" y="1425328"/>
            <a:ext cx="1028702" cy="102870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67283" y="1578418"/>
            <a:ext cx="1200152" cy="120015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70428" y="3045514"/>
            <a:ext cx="1028702" cy="1028702"/>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867" y="1599733"/>
            <a:ext cx="1517548" cy="1517548"/>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01565" y="1425327"/>
            <a:ext cx="1971674" cy="1971674"/>
          </a:xfrm>
          <a:prstGeom prst="rect">
            <a:avLst/>
          </a:prstGeom>
        </p:spPr>
      </p:pic>
      <p:sp>
        <p:nvSpPr>
          <p:cNvPr id="17" name="TextBox 16"/>
          <p:cNvSpPr txBox="1"/>
          <p:nvPr/>
        </p:nvSpPr>
        <p:spPr>
          <a:xfrm>
            <a:off x="7041412" y="1413610"/>
            <a:ext cx="1222904" cy="415498"/>
          </a:xfrm>
          <a:prstGeom prst="rect">
            <a:avLst/>
          </a:prstGeom>
          <a:noFill/>
        </p:spPr>
        <p:txBody>
          <a:bodyPr wrap="square" rtlCol="0">
            <a:spAutoFit/>
          </a:bodyPr>
          <a:lstStyle/>
          <a:p>
            <a:pPr algn="ctr"/>
            <a:r>
              <a:rPr lang="en-US" sz="2100" dirty="0">
                <a:solidFill>
                  <a:schemeClr val="accent1"/>
                </a:solidFill>
                <a:latin typeface="Segoe UI" panose="020B0502040204020203" pitchFamily="34" charset="0"/>
                <a:cs typeface="Segoe UI" panose="020B0502040204020203" pitchFamily="34" charset="0"/>
              </a:rPr>
              <a:t>Data</a:t>
            </a:r>
            <a:endParaRPr lang="en-US" sz="1350" dirty="0">
              <a:solidFill>
                <a:schemeClr val="accent1"/>
              </a:solidFill>
              <a:latin typeface="Segoe UI" panose="020B0502040204020203" pitchFamily="34" charset="0"/>
              <a:cs typeface="Segoe UI" panose="020B0502040204020203" pitchFamily="34" charset="0"/>
            </a:endParaRPr>
          </a:p>
        </p:txBody>
      </p:sp>
      <p:sp>
        <p:nvSpPr>
          <p:cNvPr id="20" name="TextBox 19"/>
          <p:cNvSpPr txBox="1"/>
          <p:nvPr/>
        </p:nvSpPr>
        <p:spPr>
          <a:xfrm>
            <a:off x="1111103" y="1413611"/>
            <a:ext cx="1020725" cy="461665"/>
          </a:xfrm>
          <a:prstGeom prst="rect">
            <a:avLst/>
          </a:prstGeom>
          <a:noFill/>
        </p:spPr>
        <p:txBody>
          <a:bodyPr wrap="square" rtlCol="0">
            <a:spAutoFit/>
          </a:bodyPr>
          <a:lstStyle/>
          <a:p>
            <a:pPr algn="ctr"/>
            <a:r>
              <a:rPr lang="en-US" sz="2400" dirty="0">
                <a:solidFill>
                  <a:schemeClr val="accent1"/>
                </a:solidFill>
                <a:latin typeface="Segoe UI" panose="020B0502040204020203" pitchFamily="34" charset="0"/>
                <a:cs typeface="Segoe UI" panose="020B0502040204020203" pitchFamily="34" charset="0"/>
              </a:rPr>
              <a:t>Users</a:t>
            </a:r>
            <a:endParaRPr lang="en-US" sz="1350" dirty="0">
              <a:solidFill>
                <a:schemeClr val="accent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5357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829258" y="1051856"/>
            <a:ext cx="5975071" cy="2873935"/>
            <a:chOff x="1249115" y="1434723"/>
            <a:chExt cx="7966761" cy="3831913"/>
          </a:xfrm>
        </p:grpSpPr>
        <p:sp>
          <p:nvSpPr>
            <p:cNvPr id="3" name="Rectangle 2"/>
            <p:cNvSpPr/>
            <p:nvPr/>
          </p:nvSpPr>
          <p:spPr>
            <a:xfrm>
              <a:off x="1249115" y="1434723"/>
              <a:ext cx="7966761" cy="3831913"/>
            </a:xfrm>
            <a:prstGeom prst="rect">
              <a:avLst/>
            </a:prstGeom>
            <a:ln w="12700"/>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2"/>
                </a:solidFill>
                <a:latin typeface="Segoe UI" panose="020B0502040204020203" pitchFamily="34" charset="0"/>
                <a:cs typeface="Segoe UI" panose="020B0502040204020203" pitchFamily="34" charset="0"/>
              </a:endParaRPr>
            </a:p>
          </p:txBody>
        </p:sp>
        <p:cxnSp>
          <p:nvCxnSpPr>
            <p:cNvPr id="39" name="Straight Connector 38"/>
            <p:cNvCxnSpPr/>
            <p:nvPr/>
          </p:nvCxnSpPr>
          <p:spPr>
            <a:xfrm>
              <a:off x="2660563" y="1441004"/>
              <a:ext cx="0" cy="3822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084142" y="1441004"/>
              <a:ext cx="0" cy="3822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081033" y="1443296"/>
              <a:ext cx="0" cy="3822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784904" y="1443296"/>
              <a:ext cx="0" cy="382294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5" name="Rectangle 94"/>
          <p:cNvSpPr/>
          <p:nvPr/>
        </p:nvSpPr>
        <p:spPr>
          <a:xfrm>
            <a:off x="829258" y="1086523"/>
            <a:ext cx="1049645" cy="2865489"/>
          </a:xfrm>
          <a:prstGeom prst="rect">
            <a:avLst/>
          </a:prstGeom>
          <a:gradFill flip="none" rotWithShape="1">
            <a:gsLst>
              <a:gs pos="0">
                <a:schemeClr val="bg1">
                  <a:lumMod val="50000"/>
                </a:schemeClr>
              </a:gs>
              <a:gs pos="64000">
                <a:schemeClr val="bg1">
                  <a:lumMod val="75000"/>
                </a:schemeClr>
              </a:gs>
              <a:gs pos="89000">
                <a:schemeClr val="bg1">
                  <a:lumMod val="85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672958" y="185193"/>
            <a:ext cx="7781927" cy="470399"/>
          </a:xfrm>
        </p:spPr>
        <p:txBody>
          <a:bodyPr/>
          <a:lstStyle/>
          <a:p>
            <a:r>
              <a:rPr lang="en-US" dirty="0"/>
              <a:t>Micron Data Warehouse Logical Architecture</a:t>
            </a:r>
          </a:p>
        </p:txBody>
      </p:sp>
      <p:sp>
        <p:nvSpPr>
          <p:cNvPr id="7" name="Text Placeholder 6"/>
          <p:cNvSpPr>
            <a:spLocks noGrp="1"/>
          </p:cNvSpPr>
          <p:nvPr>
            <p:ph type="body" sz="quarter" idx="14"/>
          </p:nvPr>
        </p:nvSpPr>
        <p:spPr/>
        <p:txBody>
          <a:bodyPr/>
          <a:lstStyle/>
          <a:p>
            <a:endParaRPr lang="en-US"/>
          </a:p>
        </p:txBody>
      </p:sp>
      <p:sp>
        <p:nvSpPr>
          <p:cNvPr id="52" name="Rectangle 51"/>
          <p:cNvSpPr/>
          <p:nvPr/>
        </p:nvSpPr>
        <p:spPr>
          <a:xfrm>
            <a:off x="2167015" y="2192052"/>
            <a:ext cx="513492" cy="346679"/>
          </a:xfrm>
          <a:prstGeom prst="rect">
            <a:avLst/>
          </a:prstGeom>
          <a:gradFill flip="none" rotWithShape="1">
            <a:gsLst>
              <a:gs pos="0">
                <a:schemeClr val="accent6">
                  <a:lumMod val="67000"/>
                </a:schemeClr>
              </a:gs>
              <a:gs pos="100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solidFill>
                  <a:schemeClr val="tx2"/>
                </a:solidFill>
                <a:latin typeface="Segoe UI" panose="020B0502040204020203" pitchFamily="34" charset="0"/>
                <a:cs typeface="Segoe UI" panose="020B0502040204020203" pitchFamily="34" charset="0"/>
              </a:rPr>
              <a:t>Stage</a:t>
            </a:r>
          </a:p>
        </p:txBody>
      </p:sp>
      <p:sp>
        <p:nvSpPr>
          <p:cNvPr id="53" name="Rectangle 52"/>
          <p:cNvSpPr/>
          <p:nvPr/>
        </p:nvSpPr>
        <p:spPr>
          <a:xfrm>
            <a:off x="2024102" y="2893509"/>
            <a:ext cx="803807" cy="525028"/>
          </a:xfrm>
          <a:prstGeom prst="rect">
            <a:avLst/>
          </a:prstGeom>
          <a:gradFill>
            <a:gsLst>
              <a:gs pos="0">
                <a:schemeClr val="accent2">
                  <a:shade val="51000"/>
                  <a:satMod val="130000"/>
                </a:schemeClr>
              </a:gs>
              <a:gs pos="54000">
                <a:schemeClr val="accent2">
                  <a:shade val="93000"/>
                  <a:satMod val="130000"/>
                </a:schemeClr>
              </a:gs>
              <a:gs pos="100000">
                <a:schemeClr val="accent2">
                  <a:lumMod val="40000"/>
                  <a:lumOff val="60000"/>
                </a:schemeClr>
              </a:gs>
            </a:gsLst>
          </a:gra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b="1" dirty="0">
                <a:solidFill>
                  <a:schemeClr val="bg1"/>
                </a:solidFill>
                <a:latin typeface="Segoe UI" panose="020B0502040204020203" pitchFamily="34" charset="0"/>
                <a:cs typeface="Segoe UI" panose="020B0502040204020203" pitchFamily="34" charset="0"/>
              </a:rPr>
              <a:t>ODS</a:t>
            </a:r>
          </a:p>
        </p:txBody>
      </p:sp>
      <p:sp>
        <p:nvSpPr>
          <p:cNvPr id="56" name="Oval 55"/>
          <p:cNvSpPr/>
          <p:nvPr/>
        </p:nvSpPr>
        <p:spPr>
          <a:xfrm>
            <a:off x="3330349" y="3223951"/>
            <a:ext cx="1103763" cy="579269"/>
          </a:xfrm>
          <a:prstGeom prst="ellipse">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chemeClr val="tx2"/>
                </a:solidFill>
                <a:latin typeface="Segoe UI" panose="020B0502040204020203" pitchFamily="34" charset="0"/>
                <a:cs typeface="Segoe UI" panose="020B0502040204020203" pitchFamily="34" charset="0"/>
              </a:rPr>
              <a:t>Business Rules</a:t>
            </a:r>
          </a:p>
        </p:txBody>
      </p:sp>
      <p:sp>
        <p:nvSpPr>
          <p:cNvPr id="54" name="Rectangle 53"/>
          <p:cNvSpPr/>
          <p:nvPr/>
        </p:nvSpPr>
        <p:spPr>
          <a:xfrm>
            <a:off x="3166354" y="1513354"/>
            <a:ext cx="828677" cy="776399"/>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gra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solidFill>
                  <a:schemeClr val="tx2"/>
                </a:solidFill>
                <a:latin typeface="Segoe UI" panose="020B0502040204020203" pitchFamily="34" charset="0"/>
                <a:cs typeface="Segoe UI" panose="020B0502040204020203" pitchFamily="34" charset="0"/>
              </a:rPr>
              <a:t>Raw Data Vault</a:t>
            </a:r>
          </a:p>
        </p:txBody>
      </p:sp>
      <p:sp>
        <p:nvSpPr>
          <p:cNvPr id="55" name="Rectangle 54"/>
          <p:cNvSpPr/>
          <p:nvPr/>
        </p:nvSpPr>
        <p:spPr>
          <a:xfrm>
            <a:off x="3341393" y="2523412"/>
            <a:ext cx="886494" cy="81097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b="1" dirty="0">
                <a:solidFill>
                  <a:schemeClr val="bg1"/>
                </a:solidFill>
                <a:latin typeface="Segoe UI" panose="020B0502040204020203" pitchFamily="34" charset="0"/>
                <a:cs typeface="Segoe UI" panose="020B0502040204020203" pitchFamily="34" charset="0"/>
              </a:rPr>
              <a:t>Business Data Vault</a:t>
            </a:r>
          </a:p>
        </p:txBody>
      </p:sp>
      <p:grpSp>
        <p:nvGrpSpPr>
          <p:cNvPr id="105" name="Group 104"/>
          <p:cNvGrpSpPr/>
          <p:nvPr/>
        </p:nvGrpSpPr>
        <p:grpSpPr>
          <a:xfrm>
            <a:off x="4556334" y="1637214"/>
            <a:ext cx="485790" cy="1768886"/>
            <a:chOff x="6033025" y="2376361"/>
            <a:chExt cx="647720" cy="2358515"/>
          </a:xfrm>
        </p:grpSpPr>
        <p:sp>
          <p:nvSpPr>
            <p:cNvPr id="57" name="Rectangle 56"/>
            <p:cNvSpPr/>
            <p:nvPr/>
          </p:nvSpPr>
          <p:spPr>
            <a:xfrm>
              <a:off x="6033025" y="2376361"/>
              <a:ext cx="637533" cy="502090"/>
            </a:xfrm>
            <a:prstGeom prst="rect">
              <a:avLst/>
            </a:prstGeom>
            <a:gradFill>
              <a:gsLst>
                <a:gs pos="0">
                  <a:schemeClr val="accent5">
                    <a:lumMod val="50000"/>
                  </a:schemeClr>
                </a:gs>
                <a:gs pos="100000">
                  <a:schemeClr val="accent5">
                    <a:shade val="93000"/>
                    <a:satMod val="130000"/>
                  </a:schemeClr>
                </a:gs>
                <a:gs pos="100000">
                  <a:schemeClr val="accent5">
                    <a:lumMod val="75000"/>
                  </a:schemeClr>
                </a:gs>
              </a:gsLst>
            </a:gradFill>
            <a:ln>
              <a:no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solidFill>
                    <a:schemeClr val="bg1"/>
                  </a:solidFill>
                  <a:latin typeface="Segoe UI" panose="020B0502040204020203" pitchFamily="34" charset="0"/>
                  <a:cs typeface="Segoe UI" panose="020B0502040204020203" pitchFamily="34" charset="0"/>
                </a:rPr>
                <a:t>Data</a:t>
              </a:r>
            </a:p>
            <a:p>
              <a:pPr algn="ctr"/>
              <a:r>
                <a:rPr lang="en-US" sz="900" b="1" dirty="0">
                  <a:solidFill>
                    <a:schemeClr val="bg1"/>
                  </a:solidFill>
                  <a:latin typeface="Segoe UI" panose="020B0502040204020203" pitchFamily="34" charset="0"/>
                  <a:cs typeface="Segoe UI" panose="020B0502040204020203" pitchFamily="34" charset="0"/>
                </a:rPr>
                <a:t>Mart</a:t>
              </a:r>
            </a:p>
          </p:txBody>
        </p:sp>
        <p:sp>
          <p:nvSpPr>
            <p:cNvPr id="58" name="Rectangle 57"/>
            <p:cNvSpPr/>
            <p:nvPr/>
          </p:nvSpPr>
          <p:spPr>
            <a:xfrm>
              <a:off x="6033026" y="2995369"/>
              <a:ext cx="637533" cy="502090"/>
            </a:xfrm>
            <a:prstGeom prst="rect">
              <a:avLst/>
            </a:prstGeom>
            <a:gradFill>
              <a:gsLst>
                <a:gs pos="0">
                  <a:schemeClr val="accent5">
                    <a:lumMod val="50000"/>
                  </a:schemeClr>
                </a:gs>
                <a:gs pos="100000">
                  <a:schemeClr val="accent5">
                    <a:shade val="93000"/>
                    <a:satMod val="130000"/>
                  </a:schemeClr>
                </a:gs>
                <a:gs pos="100000">
                  <a:schemeClr val="accent5">
                    <a:lumMod val="75000"/>
                  </a:schemeClr>
                </a:gs>
              </a:gsLst>
            </a:gradFill>
            <a:ln>
              <a:no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solidFill>
                    <a:schemeClr val="bg1"/>
                  </a:solidFill>
                  <a:latin typeface="Segoe UI" panose="020B0502040204020203" pitchFamily="34" charset="0"/>
                  <a:cs typeface="Segoe UI" panose="020B0502040204020203" pitchFamily="34" charset="0"/>
                </a:rPr>
                <a:t>Data</a:t>
              </a:r>
            </a:p>
            <a:p>
              <a:pPr algn="ctr"/>
              <a:r>
                <a:rPr lang="en-US" sz="900" b="1" dirty="0">
                  <a:solidFill>
                    <a:schemeClr val="bg1"/>
                  </a:solidFill>
                  <a:latin typeface="Segoe UI" panose="020B0502040204020203" pitchFamily="34" charset="0"/>
                  <a:cs typeface="Segoe UI" panose="020B0502040204020203" pitchFamily="34" charset="0"/>
                </a:rPr>
                <a:t>Mart</a:t>
              </a:r>
            </a:p>
          </p:txBody>
        </p:sp>
        <p:sp>
          <p:nvSpPr>
            <p:cNvPr id="59" name="Rectangle 58"/>
            <p:cNvSpPr/>
            <p:nvPr/>
          </p:nvSpPr>
          <p:spPr>
            <a:xfrm>
              <a:off x="6043141" y="3614377"/>
              <a:ext cx="637533" cy="502090"/>
            </a:xfrm>
            <a:prstGeom prst="rect">
              <a:avLst/>
            </a:prstGeom>
            <a:gradFill>
              <a:gsLst>
                <a:gs pos="0">
                  <a:schemeClr val="accent5">
                    <a:lumMod val="50000"/>
                  </a:schemeClr>
                </a:gs>
                <a:gs pos="100000">
                  <a:schemeClr val="accent5">
                    <a:shade val="93000"/>
                    <a:satMod val="130000"/>
                  </a:schemeClr>
                </a:gs>
                <a:gs pos="100000">
                  <a:schemeClr val="accent5">
                    <a:lumMod val="75000"/>
                  </a:schemeClr>
                </a:gs>
              </a:gsLst>
            </a:gradFill>
            <a:ln>
              <a:no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solidFill>
                    <a:schemeClr val="bg1"/>
                  </a:solidFill>
                  <a:latin typeface="Segoe UI" panose="020B0502040204020203" pitchFamily="34" charset="0"/>
                  <a:cs typeface="Segoe UI" panose="020B0502040204020203" pitchFamily="34" charset="0"/>
                </a:rPr>
                <a:t>Data</a:t>
              </a:r>
            </a:p>
            <a:p>
              <a:pPr algn="ctr"/>
              <a:r>
                <a:rPr lang="en-US" sz="900" b="1" dirty="0">
                  <a:solidFill>
                    <a:schemeClr val="bg1"/>
                  </a:solidFill>
                  <a:latin typeface="Segoe UI" panose="020B0502040204020203" pitchFamily="34" charset="0"/>
                  <a:cs typeface="Segoe UI" panose="020B0502040204020203" pitchFamily="34" charset="0"/>
                </a:rPr>
                <a:t>Mart</a:t>
              </a:r>
            </a:p>
          </p:txBody>
        </p:sp>
        <p:sp>
          <p:nvSpPr>
            <p:cNvPr id="60" name="Rectangle 59"/>
            <p:cNvSpPr/>
            <p:nvPr/>
          </p:nvSpPr>
          <p:spPr>
            <a:xfrm>
              <a:off x="6043212" y="4232786"/>
              <a:ext cx="637533" cy="502090"/>
            </a:xfrm>
            <a:prstGeom prst="rect">
              <a:avLst/>
            </a:prstGeom>
            <a:gradFill>
              <a:gsLst>
                <a:gs pos="0">
                  <a:schemeClr val="accent5">
                    <a:lumMod val="50000"/>
                  </a:schemeClr>
                </a:gs>
                <a:gs pos="100000">
                  <a:schemeClr val="accent5">
                    <a:shade val="93000"/>
                    <a:satMod val="130000"/>
                  </a:schemeClr>
                </a:gs>
                <a:gs pos="100000">
                  <a:schemeClr val="accent5">
                    <a:lumMod val="75000"/>
                  </a:schemeClr>
                </a:gs>
              </a:gsLst>
            </a:gradFill>
            <a:ln>
              <a:no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solidFill>
                    <a:schemeClr val="bg1"/>
                  </a:solidFill>
                  <a:latin typeface="Segoe UI" panose="020B0502040204020203" pitchFamily="34" charset="0"/>
                  <a:cs typeface="Segoe UI" panose="020B0502040204020203" pitchFamily="34" charset="0"/>
                </a:rPr>
                <a:t>Data</a:t>
              </a:r>
            </a:p>
            <a:p>
              <a:pPr algn="ctr"/>
              <a:r>
                <a:rPr lang="en-US" sz="900" b="1" dirty="0">
                  <a:solidFill>
                    <a:schemeClr val="bg1"/>
                  </a:solidFill>
                  <a:latin typeface="Segoe UI" panose="020B0502040204020203" pitchFamily="34" charset="0"/>
                  <a:cs typeface="Segoe UI" panose="020B0502040204020203" pitchFamily="34" charset="0"/>
                </a:rPr>
                <a:t>Mart</a:t>
              </a:r>
            </a:p>
          </p:txBody>
        </p:sp>
      </p:grpSp>
      <p:grpSp>
        <p:nvGrpSpPr>
          <p:cNvPr id="92" name="Group 91"/>
          <p:cNvGrpSpPr/>
          <p:nvPr/>
        </p:nvGrpSpPr>
        <p:grpSpPr>
          <a:xfrm>
            <a:off x="1087295" y="1550034"/>
            <a:ext cx="513492" cy="2034631"/>
            <a:chOff x="1367879" y="1798277"/>
            <a:chExt cx="684656" cy="2712841"/>
          </a:xfrm>
        </p:grpSpPr>
        <p:sp>
          <p:nvSpPr>
            <p:cNvPr id="86" name="Rectangle 85"/>
            <p:cNvSpPr/>
            <p:nvPr/>
          </p:nvSpPr>
          <p:spPr>
            <a:xfrm>
              <a:off x="1367879" y="1798277"/>
              <a:ext cx="684656" cy="46223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solidFill>
                    <a:schemeClr val="tx2"/>
                  </a:solidFill>
                  <a:latin typeface="Segoe UI" panose="020B0502040204020203" pitchFamily="34" charset="0"/>
                  <a:cs typeface="Segoe UI" panose="020B0502040204020203" pitchFamily="34" charset="0"/>
                </a:rPr>
                <a:t>ERP</a:t>
              </a:r>
            </a:p>
          </p:txBody>
        </p:sp>
        <p:sp>
          <p:nvSpPr>
            <p:cNvPr id="87" name="Rectangle 86"/>
            <p:cNvSpPr/>
            <p:nvPr/>
          </p:nvSpPr>
          <p:spPr>
            <a:xfrm>
              <a:off x="1367879" y="2346217"/>
              <a:ext cx="684656" cy="46223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solidFill>
                    <a:schemeClr val="tx2"/>
                  </a:solidFill>
                  <a:latin typeface="Segoe UI" panose="020B0502040204020203" pitchFamily="34" charset="0"/>
                  <a:cs typeface="Segoe UI" panose="020B0502040204020203" pitchFamily="34" charset="0"/>
                </a:rPr>
                <a:t>MFG</a:t>
              </a:r>
            </a:p>
          </p:txBody>
        </p:sp>
        <p:sp>
          <p:nvSpPr>
            <p:cNvPr id="88" name="Rectangle 87"/>
            <p:cNvSpPr/>
            <p:nvPr/>
          </p:nvSpPr>
          <p:spPr>
            <a:xfrm>
              <a:off x="1367879" y="2894157"/>
              <a:ext cx="684656" cy="46223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solidFill>
                    <a:schemeClr val="tx2"/>
                  </a:solidFill>
                  <a:latin typeface="Segoe UI" panose="020B0502040204020203" pitchFamily="34" charset="0"/>
                  <a:cs typeface="Segoe UI" panose="020B0502040204020203" pitchFamily="34" charset="0"/>
                </a:rPr>
                <a:t>ENG</a:t>
              </a:r>
            </a:p>
          </p:txBody>
        </p:sp>
        <p:sp>
          <p:nvSpPr>
            <p:cNvPr id="89" name="Rectangle 88"/>
            <p:cNvSpPr/>
            <p:nvPr/>
          </p:nvSpPr>
          <p:spPr>
            <a:xfrm>
              <a:off x="1367879" y="3442097"/>
              <a:ext cx="684656" cy="46223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solidFill>
                    <a:schemeClr val="tx2"/>
                  </a:solidFill>
                  <a:latin typeface="Segoe UI" panose="020B0502040204020203" pitchFamily="34" charset="0"/>
                  <a:cs typeface="Segoe UI" panose="020B0502040204020203" pitchFamily="34" charset="0"/>
                </a:rPr>
                <a:t>EQUIP</a:t>
              </a:r>
            </a:p>
          </p:txBody>
        </p:sp>
        <p:sp>
          <p:nvSpPr>
            <p:cNvPr id="91" name="Rectangle 90"/>
            <p:cNvSpPr/>
            <p:nvPr/>
          </p:nvSpPr>
          <p:spPr>
            <a:xfrm>
              <a:off x="1367879" y="4048879"/>
              <a:ext cx="684656" cy="46223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solidFill>
                    <a:schemeClr val="tx2"/>
                  </a:solidFill>
                  <a:latin typeface="Segoe UI" panose="020B0502040204020203" pitchFamily="34" charset="0"/>
                  <a:cs typeface="Segoe UI" panose="020B0502040204020203" pitchFamily="34" charset="0"/>
                </a:rPr>
                <a:t>Etc.</a:t>
              </a:r>
            </a:p>
          </p:txBody>
        </p:sp>
      </p:grpSp>
      <p:sp>
        <p:nvSpPr>
          <p:cNvPr id="98" name="TextBox 97"/>
          <p:cNvSpPr txBox="1"/>
          <p:nvPr/>
        </p:nvSpPr>
        <p:spPr>
          <a:xfrm>
            <a:off x="879874" y="1131562"/>
            <a:ext cx="796041" cy="300082"/>
          </a:xfrm>
          <a:prstGeom prst="rect">
            <a:avLst/>
          </a:prstGeom>
          <a:noFill/>
        </p:spPr>
        <p:txBody>
          <a:bodyPr wrap="square" rtlCol="0">
            <a:spAutoFit/>
          </a:bodyPr>
          <a:lstStyle/>
          <a:p>
            <a:pPr algn="ctr"/>
            <a:r>
              <a:rPr lang="en-US" sz="1350" b="1" dirty="0">
                <a:solidFill>
                  <a:schemeClr val="tx2">
                    <a:lumMod val="75000"/>
                    <a:lumOff val="25000"/>
                  </a:schemeClr>
                </a:solidFill>
                <a:latin typeface="Segoe UI" panose="020B0502040204020203" pitchFamily="34" charset="0"/>
                <a:cs typeface="Segoe UI" panose="020B0502040204020203" pitchFamily="34" charset="0"/>
              </a:rPr>
              <a:t>Source</a:t>
            </a:r>
          </a:p>
        </p:txBody>
      </p:sp>
      <p:sp>
        <p:nvSpPr>
          <p:cNvPr id="99" name="TextBox 98"/>
          <p:cNvSpPr txBox="1"/>
          <p:nvPr/>
        </p:nvSpPr>
        <p:spPr>
          <a:xfrm>
            <a:off x="5683991" y="1124063"/>
            <a:ext cx="1196475" cy="507831"/>
          </a:xfrm>
          <a:prstGeom prst="rect">
            <a:avLst/>
          </a:prstGeom>
          <a:noFill/>
        </p:spPr>
        <p:txBody>
          <a:bodyPr wrap="square" rtlCol="0">
            <a:spAutoFit/>
          </a:bodyPr>
          <a:lstStyle/>
          <a:p>
            <a:r>
              <a:rPr lang="en-US" sz="1350" b="1" dirty="0">
                <a:solidFill>
                  <a:schemeClr val="tx2">
                    <a:lumMod val="75000"/>
                    <a:lumOff val="25000"/>
                  </a:schemeClr>
                </a:solidFill>
                <a:latin typeface="Segoe UI" panose="020B0502040204020203" pitchFamily="34" charset="0"/>
                <a:cs typeface="Segoe UI" panose="020B0502040204020203" pitchFamily="34" charset="0"/>
              </a:rPr>
              <a:t>Visualization</a:t>
            </a:r>
          </a:p>
        </p:txBody>
      </p:sp>
      <p:sp>
        <p:nvSpPr>
          <p:cNvPr id="100" name="TextBox 99"/>
          <p:cNvSpPr txBox="1"/>
          <p:nvPr/>
        </p:nvSpPr>
        <p:spPr>
          <a:xfrm>
            <a:off x="4477195" y="1124063"/>
            <a:ext cx="1207415" cy="300082"/>
          </a:xfrm>
          <a:prstGeom prst="rect">
            <a:avLst/>
          </a:prstGeom>
          <a:noFill/>
        </p:spPr>
        <p:txBody>
          <a:bodyPr wrap="square" rtlCol="0">
            <a:spAutoFit/>
          </a:bodyPr>
          <a:lstStyle/>
          <a:p>
            <a:pPr algn="ctr"/>
            <a:r>
              <a:rPr lang="en-US" sz="1350" b="1" dirty="0">
                <a:solidFill>
                  <a:schemeClr val="tx2">
                    <a:lumMod val="75000"/>
                    <a:lumOff val="25000"/>
                  </a:schemeClr>
                </a:solidFill>
                <a:latin typeface="Segoe UI" panose="020B0502040204020203" pitchFamily="34" charset="0"/>
                <a:cs typeface="Segoe UI" panose="020B0502040204020203" pitchFamily="34" charset="0"/>
              </a:rPr>
              <a:t>Presentation</a:t>
            </a:r>
          </a:p>
        </p:txBody>
      </p:sp>
      <p:sp>
        <p:nvSpPr>
          <p:cNvPr id="101" name="TextBox 100"/>
          <p:cNvSpPr txBox="1"/>
          <p:nvPr/>
        </p:nvSpPr>
        <p:spPr>
          <a:xfrm>
            <a:off x="2968945" y="1062959"/>
            <a:ext cx="1474477" cy="507831"/>
          </a:xfrm>
          <a:prstGeom prst="rect">
            <a:avLst/>
          </a:prstGeom>
          <a:noFill/>
        </p:spPr>
        <p:txBody>
          <a:bodyPr wrap="square" rtlCol="0">
            <a:spAutoFit/>
          </a:bodyPr>
          <a:lstStyle/>
          <a:p>
            <a:pPr algn="ctr"/>
            <a:r>
              <a:rPr lang="en-US" sz="1350" b="1" dirty="0">
                <a:solidFill>
                  <a:schemeClr val="tx2">
                    <a:lumMod val="75000"/>
                    <a:lumOff val="25000"/>
                  </a:schemeClr>
                </a:solidFill>
                <a:latin typeface="Segoe UI" panose="020B0502040204020203" pitchFamily="34" charset="0"/>
                <a:cs typeface="Segoe UI" panose="020B0502040204020203" pitchFamily="34" charset="0"/>
              </a:rPr>
              <a:t>Data Warehouse</a:t>
            </a:r>
          </a:p>
        </p:txBody>
      </p:sp>
      <p:sp>
        <p:nvSpPr>
          <p:cNvPr id="102" name="TextBox 101"/>
          <p:cNvSpPr txBox="1"/>
          <p:nvPr/>
        </p:nvSpPr>
        <p:spPr>
          <a:xfrm>
            <a:off x="2014855" y="1124421"/>
            <a:ext cx="863834" cy="300082"/>
          </a:xfrm>
          <a:prstGeom prst="rect">
            <a:avLst/>
          </a:prstGeom>
          <a:noFill/>
        </p:spPr>
        <p:txBody>
          <a:bodyPr wrap="square" rtlCol="0">
            <a:spAutoFit/>
          </a:bodyPr>
          <a:lstStyle/>
          <a:p>
            <a:pPr algn="ctr"/>
            <a:r>
              <a:rPr lang="en-US" sz="1350" b="1" dirty="0">
                <a:solidFill>
                  <a:schemeClr val="tx2">
                    <a:lumMod val="75000"/>
                    <a:lumOff val="25000"/>
                  </a:schemeClr>
                </a:solidFill>
                <a:latin typeface="Segoe UI" panose="020B0502040204020203" pitchFamily="34" charset="0"/>
                <a:cs typeface="Segoe UI" panose="020B0502040204020203" pitchFamily="34" charset="0"/>
              </a:rPr>
              <a:t>Staging</a:t>
            </a:r>
          </a:p>
        </p:txBody>
      </p:sp>
      <p:grpSp>
        <p:nvGrpSpPr>
          <p:cNvPr id="104" name="Group 103"/>
          <p:cNvGrpSpPr/>
          <p:nvPr/>
        </p:nvGrpSpPr>
        <p:grpSpPr>
          <a:xfrm>
            <a:off x="5915695" y="1550034"/>
            <a:ext cx="677071" cy="2250605"/>
            <a:chOff x="7842180" y="1983164"/>
            <a:chExt cx="902761" cy="3000807"/>
          </a:xfrm>
        </p:grpSpPr>
        <p:pic>
          <p:nvPicPr>
            <p:cNvPr id="1026" name="Picture 2" descr="Image result for visualiz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2196" y="4319028"/>
              <a:ext cx="887732" cy="6649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visualiz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2180" y="1983164"/>
              <a:ext cx="892258" cy="8922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visualiz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7215" y="3179185"/>
              <a:ext cx="897726" cy="836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 name="Group 105"/>
          <p:cNvGrpSpPr/>
          <p:nvPr/>
        </p:nvGrpSpPr>
        <p:grpSpPr>
          <a:xfrm>
            <a:off x="5072065" y="1568050"/>
            <a:ext cx="720761" cy="1632868"/>
            <a:chOff x="6757551" y="2407390"/>
            <a:chExt cx="961014" cy="2177157"/>
          </a:xfrm>
        </p:grpSpPr>
        <p:grpSp>
          <p:nvGrpSpPr>
            <p:cNvPr id="85" name="Group 84"/>
            <p:cNvGrpSpPr/>
            <p:nvPr/>
          </p:nvGrpSpPr>
          <p:grpSpPr>
            <a:xfrm>
              <a:off x="6919140" y="2649131"/>
              <a:ext cx="625290" cy="1935416"/>
              <a:chOff x="6998360" y="2443375"/>
              <a:chExt cx="625290" cy="1935416"/>
            </a:xfrm>
          </p:grpSpPr>
          <p:grpSp>
            <p:nvGrpSpPr>
              <p:cNvPr id="63" name="Group 62"/>
              <p:cNvGrpSpPr/>
              <p:nvPr/>
            </p:nvGrpSpPr>
            <p:grpSpPr>
              <a:xfrm>
                <a:off x="7000571" y="2443375"/>
                <a:ext cx="623079" cy="251045"/>
                <a:chOff x="7000571" y="2443375"/>
                <a:chExt cx="623079" cy="251045"/>
              </a:xfrm>
            </p:grpSpPr>
            <p:sp>
              <p:nvSpPr>
                <p:cNvPr id="61" name="Rectangle 60"/>
                <p:cNvSpPr/>
                <p:nvPr/>
              </p:nvSpPr>
              <p:spPr>
                <a:xfrm>
                  <a:off x="7000571" y="2443375"/>
                  <a:ext cx="266244" cy="251045"/>
                </a:xfrm>
                <a:prstGeom prst="rect">
                  <a:avLst/>
                </a:prstGeom>
                <a:ln>
                  <a:solidFill>
                    <a:schemeClr val="tx2">
                      <a:lumMod val="75000"/>
                      <a:lumOff val="25000"/>
                    </a:schemeClr>
                  </a:solidFill>
                </a:ln>
              </p:spPr>
              <p:style>
                <a:lnRef idx="1">
                  <a:schemeClr val="accent5"/>
                </a:lnRef>
                <a:fillRef idx="1002">
                  <a:schemeClr val="dk2"/>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sp>
              <p:nvSpPr>
                <p:cNvPr id="62" name="Rectangle 61"/>
                <p:cNvSpPr/>
                <p:nvPr/>
              </p:nvSpPr>
              <p:spPr>
                <a:xfrm>
                  <a:off x="7357406" y="2443375"/>
                  <a:ext cx="266244" cy="251045"/>
                </a:xfrm>
                <a:prstGeom prst="rect">
                  <a:avLst/>
                </a:prstGeom>
                <a:ln/>
              </p:spPr>
              <p:style>
                <a:lnRef idx="1">
                  <a:schemeClr val="dk1"/>
                </a:lnRef>
                <a:fillRef idx="1003">
                  <a:schemeClr val="lt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grpSp>
          <p:grpSp>
            <p:nvGrpSpPr>
              <p:cNvPr id="64" name="Group 63"/>
              <p:cNvGrpSpPr/>
              <p:nvPr/>
            </p:nvGrpSpPr>
            <p:grpSpPr>
              <a:xfrm>
                <a:off x="6998360" y="2776214"/>
                <a:ext cx="623079" cy="251045"/>
                <a:chOff x="7000571" y="2443375"/>
                <a:chExt cx="623079" cy="251045"/>
              </a:xfrm>
            </p:grpSpPr>
            <p:sp>
              <p:nvSpPr>
                <p:cNvPr id="65" name="Rectangle 64"/>
                <p:cNvSpPr/>
                <p:nvPr/>
              </p:nvSpPr>
              <p:spPr>
                <a:xfrm>
                  <a:off x="7000571" y="2443375"/>
                  <a:ext cx="266244" cy="251045"/>
                </a:xfrm>
                <a:prstGeom prst="rect">
                  <a:avLst/>
                </a:prstGeom>
                <a:ln>
                  <a:solidFill>
                    <a:schemeClr val="tx2">
                      <a:lumMod val="75000"/>
                      <a:lumOff val="25000"/>
                    </a:schemeClr>
                  </a:solidFill>
                </a:ln>
              </p:spPr>
              <p:style>
                <a:lnRef idx="1">
                  <a:schemeClr val="accent5"/>
                </a:lnRef>
                <a:fillRef idx="1002">
                  <a:schemeClr val="dk2"/>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sp>
              <p:nvSpPr>
                <p:cNvPr id="66" name="Rectangle 65"/>
                <p:cNvSpPr/>
                <p:nvPr/>
              </p:nvSpPr>
              <p:spPr>
                <a:xfrm>
                  <a:off x="7357406" y="2443375"/>
                  <a:ext cx="266244" cy="251045"/>
                </a:xfrm>
                <a:prstGeom prst="rect">
                  <a:avLst/>
                </a:prstGeom>
                <a:ln/>
              </p:spPr>
              <p:style>
                <a:lnRef idx="1">
                  <a:schemeClr val="dk1"/>
                </a:lnRef>
                <a:fillRef idx="1003">
                  <a:schemeClr val="lt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grpSp>
          <p:grpSp>
            <p:nvGrpSpPr>
              <p:cNvPr id="67" name="Group 66"/>
              <p:cNvGrpSpPr/>
              <p:nvPr/>
            </p:nvGrpSpPr>
            <p:grpSpPr>
              <a:xfrm>
                <a:off x="6998929" y="3114341"/>
                <a:ext cx="623079" cy="251045"/>
                <a:chOff x="7000571" y="2443375"/>
                <a:chExt cx="623079" cy="251045"/>
              </a:xfrm>
            </p:grpSpPr>
            <p:sp>
              <p:nvSpPr>
                <p:cNvPr id="68" name="Rectangle 67"/>
                <p:cNvSpPr/>
                <p:nvPr/>
              </p:nvSpPr>
              <p:spPr>
                <a:xfrm>
                  <a:off x="7000571" y="2443375"/>
                  <a:ext cx="266244" cy="251045"/>
                </a:xfrm>
                <a:prstGeom prst="rect">
                  <a:avLst/>
                </a:prstGeom>
                <a:ln>
                  <a:solidFill>
                    <a:schemeClr val="tx2">
                      <a:lumMod val="75000"/>
                      <a:lumOff val="25000"/>
                    </a:schemeClr>
                  </a:solidFill>
                </a:ln>
              </p:spPr>
              <p:style>
                <a:lnRef idx="1">
                  <a:schemeClr val="accent5"/>
                </a:lnRef>
                <a:fillRef idx="1002">
                  <a:schemeClr val="dk2"/>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sp>
              <p:nvSpPr>
                <p:cNvPr id="69" name="Rectangle 68"/>
                <p:cNvSpPr/>
                <p:nvPr/>
              </p:nvSpPr>
              <p:spPr>
                <a:xfrm>
                  <a:off x="7357406" y="2443375"/>
                  <a:ext cx="266244" cy="251045"/>
                </a:xfrm>
                <a:prstGeom prst="rect">
                  <a:avLst/>
                </a:prstGeom>
                <a:ln/>
              </p:spPr>
              <p:style>
                <a:lnRef idx="1">
                  <a:schemeClr val="dk1"/>
                </a:lnRef>
                <a:fillRef idx="1003">
                  <a:schemeClr val="lt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grpSp>
          <p:grpSp>
            <p:nvGrpSpPr>
              <p:cNvPr id="70" name="Group 69"/>
              <p:cNvGrpSpPr/>
              <p:nvPr/>
            </p:nvGrpSpPr>
            <p:grpSpPr>
              <a:xfrm>
                <a:off x="6998990" y="3447180"/>
                <a:ext cx="623079" cy="251045"/>
                <a:chOff x="7000571" y="2443375"/>
                <a:chExt cx="623079" cy="251045"/>
              </a:xfrm>
            </p:grpSpPr>
            <p:sp>
              <p:nvSpPr>
                <p:cNvPr id="71" name="Rectangle 70"/>
                <p:cNvSpPr/>
                <p:nvPr/>
              </p:nvSpPr>
              <p:spPr>
                <a:xfrm>
                  <a:off x="7000571" y="2443375"/>
                  <a:ext cx="266244" cy="251045"/>
                </a:xfrm>
                <a:prstGeom prst="rect">
                  <a:avLst/>
                </a:prstGeom>
                <a:ln>
                  <a:solidFill>
                    <a:schemeClr val="tx2">
                      <a:lumMod val="75000"/>
                      <a:lumOff val="25000"/>
                    </a:schemeClr>
                  </a:solidFill>
                </a:ln>
              </p:spPr>
              <p:style>
                <a:lnRef idx="1">
                  <a:schemeClr val="accent5"/>
                </a:lnRef>
                <a:fillRef idx="1002">
                  <a:schemeClr val="dk2"/>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sp>
              <p:nvSpPr>
                <p:cNvPr id="72" name="Rectangle 71"/>
                <p:cNvSpPr/>
                <p:nvPr/>
              </p:nvSpPr>
              <p:spPr>
                <a:xfrm>
                  <a:off x="7357406" y="2443375"/>
                  <a:ext cx="266244" cy="251045"/>
                </a:xfrm>
                <a:prstGeom prst="rect">
                  <a:avLst/>
                </a:prstGeom>
                <a:ln/>
              </p:spPr>
              <p:style>
                <a:lnRef idx="1">
                  <a:schemeClr val="dk1"/>
                </a:lnRef>
                <a:fillRef idx="1003">
                  <a:schemeClr val="lt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grpSp>
          <p:grpSp>
            <p:nvGrpSpPr>
              <p:cNvPr id="73" name="Group 72"/>
              <p:cNvGrpSpPr/>
              <p:nvPr/>
            </p:nvGrpSpPr>
            <p:grpSpPr>
              <a:xfrm>
                <a:off x="6998360" y="3786720"/>
                <a:ext cx="623079" cy="251045"/>
                <a:chOff x="7000571" y="2443375"/>
                <a:chExt cx="623079" cy="251045"/>
              </a:xfrm>
            </p:grpSpPr>
            <p:sp>
              <p:nvSpPr>
                <p:cNvPr id="74" name="Rectangle 73"/>
                <p:cNvSpPr/>
                <p:nvPr/>
              </p:nvSpPr>
              <p:spPr>
                <a:xfrm>
                  <a:off x="7000571" y="2443375"/>
                  <a:ext cx="266244" cy="251045"/>
                </a:xfrm>
                <a:prstGeom prst="rect">
                  <a:avLst/>
                </a:prstGeom>
                <a:ln>
                  <a:solidFill>
                    <a:schemeClr val="tx2">
                      <a:lumMod val="75000"/>
                      <a:lumOff val="25000"/>
                    </a:schemeClr>
                  </a:solidFill>
                </a:ln>
              </p:spPr>
              <p:style>
                <a:lnRef idx="1">
                  <a:schemeClr val="accent5"/>
                </a:lnRef>
                <a:fillRef idx="1002">
                  <a:schemeClr val="dk2"/>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sp>
              <p:nvSpPr>
                <p:cNvPr id="75" name="Rectangle 74"/>
                <p:cNvSpPr/>
                <p:nvPr/>
              </p:nvSpPr>
              <p:spPr>
                <a:xfrm>
                  <a:off x="7357406" y="2443375"/>
                  <a:ext cx="266244" cy="251045"/>
                </a:xfrm>
                <a:prstGeom prst="rect">
                  <a:avLst/>
                </a:prstGeom>
                <a:ln/>
              </p:spPr>
              <p:style>
                <a:lnRef idx="1">
                  <a:schemeClr val="dk1"/>
                </a:lnRef>
                <a:fillRef idx="1003">
                  <a:schemeClr val="lt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grpSp>
          <p:grpSp>
            <p:nvGrpSpPr>
              <p:cNvPr id="76" name="Group 75"/>
              <p:cNvGrpSpPr/>
              <p:nvPr/>
            </p:nvGrpSpPr>
            <p:grpSpPr>
              <a:xfrm>
                <a:off x="6998360" y="4127746"/>
                <a:ext cx="623079" cy="251045"/>
                <a:chOff x="7000571" y="2443375"/>
                <a:chExt cx="623079" cy="251045"/>
              </a:xfrm>
            </p:grpSpPr>
            <p:sp>
              <p:nvSpPr>
                <p:cNvPr id="77" name="Rectangle 76"/>
                <p:cNvSpPr/>
                <p:nvPr/>
              </p:nvSpPr>
              <p:spPr>
                <a:xfrm>
                  <a:off x="7000571" y="2443375"/>
                  <a:ext cx="266244" cy="251045"/>
                </a:xfrm>
                <a:prstGeom prst="rect">
                  <a:avLst/>
                </a:prstGeom>
                <a:ln>
                  <a:solidFill>
                    <a:schemeClr val="tx2">
                      <a:lumMod val="75000"/>
                      <a:lumOff val="25000"/>
                    </a:schemeClr>
                  </a:solidFill>
                </a:ln>
              </p:spPr>
              <p:style>
                <a:lnRef idx="1">
                  <a:schemeClr val="accent5"/>
                </a:lnRef>
                <a:fillRef idx="1002">
                  <a:schemeClr val="dk2"/>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sp>
              <p:nvSpPr>
                <p:cNvPr id="78" name="Rectangle 77"/>
                <p:cNvSpPr/>
                <p:nvPr/>
              </p:nvSpPr>
              <p:spPr>
                <a:xfrm>
                  <a:off x="7357406" y="2443375"/>
                  <a:ext cx="266244" cy="251045"/>
                </a:xfrm>
                <a:prstGeom prst="rect">
                  <a:avLst/>
                </a:prstGeom>
                <a:ln/>
              </p:spPr>
              <p:style>
                <a:lnRef idx="1">
                  <a:schemeClr val="dk1"/>
                </a:lnRef>
                <a:fillRef idx="1003">
                  <a:schemeClr val="lt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tx2"/>
                    </a:solidFill>
                    <a:latin typeface="Segoe UI" panose="020B0502040204020203" pitchFamily="34" charset="0"/>
                    <a:cs typeface="Segoe UI" panose="020B0502040204020203" pitchFamily="34" charset="0"/>
                  </a:endParaRPr>
                </a:p>
              </p:txBody>
            </p:sp>
          </p:grpSp>
        </p:grpSp>
        <p:sp>
          <p:nvSpPr>
            <p:cNvPr id="109" name="TextBox 108"/>
            <p:cNvSpPr txBox="1"/>
            <p:nvPr/>
          </p:nvSpPr>
          <p:spPr>
            <a:xfrm>
              <a:off x="6757551" y="2407390"/>
              <a:ext cx="961014" cy="430887"/>
            </a:xfrm>
            <a:prstGeom prst="rect">
              <a:avLst/>
            </a:prstGeom>
            <a:noFill/>
          </p:spPr>
          <p:txBody>
            <a:bodyPr wrap="square" rtlCol="0">
              <a:spAutoFit/>
            </a:bodyPr>
            <a:lstStyle/>
            <a:p>
              <a:r>
                <a:rPr lang="en-US" sz="750" b="1" dirty="0">
                  <a:solidFill>
                    <a:schemeClr val="tx2">
                      <a:lumMod val="75000"/>
                      <a:lumOff val="25000"/>
                    </a:schemeClr>
                  </a:solidFill>
                  <a:latin typeface="Segoe UI" panose="020B0502040204020203" pitchFamily="34" charset="0"/>
                  <a:cs typeface="Segoe UI" panose="020B0502040204020203" pitchFamily="34" charset="0"/>
                </a:rPr>
                <a:t>Cubes-OLAP</a:t>
              </a:r>
            </a:p>
          </p:txBody>
        </p:sp>
      </p:grpSp>
      <p:cxnSp>
        <p:nvCxnSpPr>
          <p:cNvPr id="143" name="Straight Arrow Connector 142"/>
          <p:cNvCxnSpPr>
            <a:stCxn id="89" idx="3"/>
            <a:endCxn id="53" idx="1"/>
          </p:cNvCxnSpPr>
          <p:nvPr/>
        </p:nvCxnSpPr>
        <p:spPr bwMode="auto">
          <a:xfrm>
            <a:off x="1600787" y="2956239"/>
            <a:ext cx="423315" cy="199784"/>
          </a:xfrm>
          <a:prstGeom prst="straightConnector1">
            <a:avLst/>
          </a:prstGeom>
          <a:noFill/>
          <a:ln w="9525" cap="flat" cmpd="sng" algn="ctr">
            <a:solidFill>
              <a:schemeClr val="bg1">
                <a:lumMod val="50000"/>
              </a:schemeClr>
            </a:solidFill>
            <a:prstDash val="solid"/>
            <a:round/>
            <a:headEnd type="none" w="med" len="med"/>
            <a:tailEnd type="none"/>
          </a:ln>
          <a:effectLst/>
        </p:spPr>
      </p:cxnSp>
      <p:cxnSp>
        <p:nvCxnSpPr>
          <p:cNvPr id="147" name="Straight Arrow Connector 146"/>
          <p:cNvCxnSpPr>
            <a:stCxn id="91" idx="3"/>
            <a:endCxn id="53" idx="1"/>
          </p:cNvCxnSpPr>
          <p:nvPr/>
        </p:nvCxnSpPr>
        <p:spPr bwMode="auto">
          <a:xfrm flipV="1">
            <a:off x="1600787" y="3156023"/>
            <a:ext cx="423315" cy="255302"/>
          </a:xfrm>
          <a:prstGeom prst="straightConnector1">
            <a:avLst/>
          </a:prstGeom>
          <a:noFill/>
          <a:ln w="9525" cap="flat" cmpd="sng" algn="ctr">
            <a:solidFill>
              <a:schemeClr val="bg1">
                <a:lumMod val="50000"/>
              </a:schemeClr>
            </a:solidFill>
            <a:prstDash val="solid"/>
            <a:round/>
            <a:headEnd type="none" w="med" len="med"/>
            <a:tailEnd type="none"/>
          </a:ln>
          <a:effectLst/>
        </p:spPr>
      </p:cxnSp>
      <p:cxnSp>
        <p:nvCxnSpPr>
          <p:cNvPr id="148" name="Straight Arrow Connector 147"/>
          <p:cNvCxnSpPr>
            <a:stCxn id="87" idx="3"/>
            <a:endCxn id="53" idx="1"/>
          </p:cNvCxnSpPr>
          <p:nvPr/>
        </p:nvCxnSpPr>
        <p:spPr bwMode="auto">
          <a:xfrm>
            <a:off x="1600787" y="2134329"/>
            <a:ext cx="423315" cy="1021694"/>
          </a:xfrm>
          <a:prstGeom prst="straightConnector1">
            <a:avLst/>
          </a:prstGeom>
          <a:noFill/>
          <a:ln w="9525" cap="flat" cmpd="sng" algn="ctr">
            <a:solidFill>
              <a:schemeClr val="bg1">
                <a:lumMod val="50000"/>
              </a:schemeClr>
            </a:solidFill>
            <a:prstDash val="solid"/>
            <a:round/>
            <a:headEnd type="none" w="med" len="med"/>
            <a:tailEnd type="none"/>
          </a:ln>
          <a:effectLst/>
        </p:spPr>
      </p:cxnSp>
      <p:cxnSp>
        <p:nvCxnSpPr>
          <p:cNvPr id="160" name="Straight Arrow Connector 159"/>
          <p:cNvCxnSpPr>
            <a:stCxn id="88" idx="3"/>
            <a:endCxn id="53" idx="1"/>
          </p:cNvCxnSpPr>
          <p:nvPr/>
        </p:nvCxnSpPr>
        <p:spPr bwMode="auto">
          <a:xfrm>
            <a:off x="1600787" y="2545284"/>
            <a:ext cx="423315" cy="610739"/>
          </a:xfrm>
          <a:prstGeom prst="straightConnector1">
            <a:avLst/>
          </a:prstGeom>
          <a:noFill/>
          <a:ln w="9525" cap="flat" cmpd="sng" algn="ctr">
            <a:solidFill>
              <a:schemeClr val="bg1">
                <a:lumMod val="50000"/>
              </a:schemeClr>
            </a:solidFill>
            <a:prstDash val="solid"/>
            <a:round/>
            <a:headEnd type="none" w="med" len="med"/>
            <a:tailEnd type="none"/>
          </a:ln>
          <a:effectLst/>
        </p:spPr>
      </p:cxnSp>
      <p:cxnSp>
        <p:nvCxnSpPr>
          <p:cNvPr id="163" name="Straight Arrow Connector 162"/>
          <p:cNvCxnSpPr>
            <a:stCxn id="86" idx="3"/>
            <a:endCxn id="53" idx="1"/>
          </p:cNvCxnSpPr>
          <p:nvPr/>
        </p:nvCxnSpPr>
        <p:spPr bwMode="auto">
          <a:xfrm>
            <a:off x="1600787" y="1723374"/>
            <a:ext cx="423315" cy="1432649"/>
          </a:xfrm>
          <a:prstGeom prst="straightConnector1">
            <a:avLst/>
          </a:prstGeom>
          <a:noFill/>
          <a:ln w="9525" cap="flat" cmpd="sng" algn="ctr">
            <a:solidFill>
              <a:schemeClr val="bg1">
                <a:lumMod val="50000"/>
              </a:schemeClr>
            </a:solidFill>
            <a:prstDash val="solid"/>
            <a:round/>
            <a:headEnd type="none" w="med" len="med"/>
            <a:tailEnd type="none"/>
          </a:ln>
          <a:effectLst/>
        </p:spPr>
      </p:cxnSp>
      <p:cxnSp>
        <p:nvCxnSpPr>
          <p:cNvPr id="169" name="Straight Arrow Connector 168"/>
          <p:cNvCxnSpPr>
            <a:stCxn id="52" idx="2"/>
            <a:endCxn id="53" idx="0"/>
          </p:cNvCxnSpPr>
          <p:nvPr/>
        </p:nvCxnSpPr>
        <p:spPr bwMode="auto">
          <a:xfrm>
            <a:off x="2423761" y="2538731"/>
            <a:ext cx="2245" cy="354778"/>
          </a:xfrm>
          <a:prstGeom prst="straightConnector1">
            <a:avLst/>
          </a:prstGeom>
          <a:noFill/>
          <a:ln w="19050" cap="flat" cmpd="sng" algn="ctr">
            <a:solidFill>
              <a:schemeClr val="bg1">
                <a:lumMod val="50000"/>
              </a:schemeClr>
            </a:solidFill>
            <a:prstDash val="solid"/>
            <a:round/>
            <a:headEnd type="triangle" w="med" len="med"/>
            <a:tailEnd type="none"/>
          </a:ln>
          <a:effectLst/>
        </p:spPr>
      </p:cxnSp>
      <p:cxnSp>
        <p:nvCxnSpPr>
          <p:cNvPr id="172" name="Straight Arrow Connector 171"/>
          <p:cNvCxnSpPr>
            <a:stCxn id="54" idx="1"/>
            <a:endCxn id="52" idx="3"/>
          </p:cNvCxnSpPr>
          <p:nvPr/>
        </p:nvCxnSpPr>
        <p:spPr bwMode="auto">
          <a:xfrm flipH="1">
            <a:off x="2680507" y="1901554"/>
            <a:ext cx="485846" cy="463838"/>
          </a:xfrm>
          <a:prstGeom prst="straightConnector1">
            <a:avLst/>
          </a:prstGeom>
          <a:noFill/>
          <a:ln w="19050" cap="flat" cmpd="sng" algn="ctr">
            <a:solidFill>
              <a:schemeClr val="bg1">
                <a:lumMod val="50000"/>
              </a:schemeClr>
            </a:solidFill>
            <a:prstDash val="solid"/>
            <a:round/>
            <a:headEnd type="triangle" w="med" len="med"/>
            <a:tailEnd type="none"/>
          </a:ln>
          <a:effectLst/>
        </p:spPr>
      </p:cxnSp>
      <p:cxnSp>
        <p:nvCxnSpPr>
          <p:cNvPr id="175" name="Straight Arrow Connector 174"/>
          <p:cNvCxnSpPr>
            <a:stCxn id="55" idx="0"/>
            <a:endCxn id="54" idx="2"/>
          </p:cNvCxnSpPr>
          <p:nvPr/>
        </p:nvCxnSpPr>
        <p:spPr bwMode="auto">
          <a:xfrm flipH="1" flipV="1">
            <a:off x="3580692" y="2289752"/>
            <a:ext cx="203948" cy="233660"/>
          </a:xfrm>
          <a:prstGeom prst="straightConnector1">
            <a:avLst/>
          </a:prstGeom>
          <a:noFill/>
          <a:ln w="19050" cap="flat" cmpd="sng" algn="ctr">
            <a:solidFill>
              <a:schemeClr val="bg1">
                <a:lumMod val="50000"/>
              </a:schemeClr>
            </a:solidFill>
            <a:prstDash val="solid"/>
            <a:round/>
            <a:headEnd type="triangle" w="med" len="med"/>
            <a:tailEnd type="none"/>
          </a:ln>
          <a:effectLst/>
        </p:spPr>
      </p:cxnSp>
      <p:cxnSp>
        <p:nvCxnSpPr>
          <p:cNvPr id="180" name="Straight Arrow Connector 179"/>
          <p:cNvCxnSpPr>
            <a:stCxn id="58" idx="1"/>
            <a:endCxn id="55" idx="3"/>
          </p:cNvCxnSpPr>
          <p:nvPr/>
        </p:nvCxnSpPr>
        <p:spPr bwMode="auto">
          <a:xfrm flipH="1">
            <a:off x="4227887" y="2289753"/>
            <a:ext cx="328448" cy="639149"/>
          </a:xfrm>
          <a:prstGeom prst="straightConnector1">
            <a:avLst/>
          </a:prstGeom>
          <a:noFill/>
          <a:ln w="0" cap="flat" cmpd="sng" algn="ctr">
            <a:solidFill>
              <a:schemeClr val="bg1">
                <a:lumMod val="50000"/>
              </a:schemeClr>
            </a:solidFill>
            <a:prstDash val="solid"/>
            <a:round/>
            <a:headEnd type="triangle" w="med" len="med"/>
            <a:tailEnd type="none"/>
          </a:ln>
          <a:effectLst/>
        </p:spPr>
      </p:cxnSp>
      <p:cxnSp>
        <p:nvCxnSpPr>
          <p:cNvPr id="185" name="Straight Arrow Connector 184"/>
          <p:cNvCxnSpPr>
            <a:stCxn id="57" idx="1"/>
            <a:endCxn id="55" idx="3"/>
          </p:cNvCxnSpPr>
          <p:nvPr/>
        </p:nvCxnSpPr>
        <p:spPr bwMode="auto">
          <a:xfrm flipH="1">
            <a:off x="4227886" y="1825497"/>
            <a:ext cx="328448" cy="1103405"/>
          </a:xfrm>
          <a:prstGeom prst="straightConnector1">
            <a:avLst/>
          </a:prstGeom>
          <a:noFill/>
          <a:ln w="0" cap="flat" cmpd="sng" algn="ctr">
            <a:solidFill>
              <a:schemeClr val="bg1">
                <a:lumMod val="50000"/>
              </a:schemeClr>
            </a:solidFill>
            <a:prstDash val="solid"/>
            <a:round/>
            <a:headEnd type="triangle" w="med" len="med"/>
            <a:tailEnd type="none"/>
          </a:ln>
          <a:effectLst/>
        </p:spPr>
      </p:cxnSp>
      <p:cxnSp>
        <p:nvCxnSpPr>
          <p:cNvPr id="186" name="Straight Arrow Connector 185"/>
          <p:cNvCxnSpPr>
            <a:stCxn id="59" idx="1"/>
            <a:endCxn id="55" idx="3"/>
          </p:cNvCxnSpPr>
          <p:nvPr/>
        </p:nvCxnSpPr>
        <p:spPr bwMode="auto">
          <a:xfrm flipH="1">
            <a:off x="4227886" y="2754009"/>
            <a:ext cx="336035" cy="174893"/>
          </a:xfrm>
          <a:prstGeom prst="straightConnector1">
            <a:avLst/>
          </a:prstGeom>
          <a:noFill/>
          <a:ln w="0" cap="flat" cmpd="sng" algn="ctr">
            <a:solidFill>
              <a:schemeClr val="bg1">
                <a:lumMod val="50000"/>
              </a:schemeClr>
            </a:solidFill>
            <a:prstDash val="solid"/>
            <a:round/>
            <a:headEnd type="triangle" w="med" len="med"/>
            <a:tailEnd type="none"/>
          </a:ln>
          <a:effectLst/>
        </p:spPr>
      </p:cxnSp>
      <p:cxnSp>
        <p:nvCxnSpPr>
          <p:cNvPr id="187" name="Straight Arrow Connector 186"/>
          <p:cNvCxnSpPr>
            <a:stCxn id="60" idx="1"/>
            <a:endCxn id="55" idx="3"/>
          </p:cNvCxnSpPr>
          <p:nvPr/>
        </p:nvCxnSpPr>
        <p:spPr bwMode="auto">
          <a:xfrm flipH="1" flipV="1">
            <a:off x="4227887" y="2928902"/>
            <a:ext cx="336088" cy="288914"/>
          </a:xfrm>
          <a:prstGeom prst="straightConnector1">
            <a:avLst/>
          </a:prstGeom>
          <a:noFill/>
          <a:ln w="0" cap="flat" cmpd="sng" algn="ctr">
            <a:solidFill>
              <a:schemeClr val="bg1">
                <a:lumMod val="50000"/>
              </a:schemeClr>
            </a:solidFill>
            <a:prstDash val="solid"/>
            <a:round/>
            <a:headEnd type="triangle" w="med" len="med"/>
            <a:tailEnd type="none"/>
          </a:ln>
          <a:effectLst/>
        </p:spPr>
      </p:cxnSp>
      <p:cxnSp>
        <p:nvCxnSpPr>
          <p:cNvPr id="194" name="Straight Arrow Connector 193"/>
          <p:cNvCxnSpPr>
            <a:stCxn id="65" idx="1"/>
            <a:endCxn id="58" idx="3"/>
          </p:cNvCxnSpPr>
          <p:nvPr/>
        </p:nvCxnSpPr>
        <p:spPr bwMode="auto">
          <a:xfrm flipH="1">
            <a:off x="5034485" y="2093127"/>
            <a:ext cx="158772" cy="196626"/>
          </a:xfrm>
          <a:prstGeom prst="straightConnector1">
            <a:avLst/>
          </a:prstGeom>
          <a:noFill/>
          <a:ln w="0" cap="flat" cmpd="sng" algn="ctr">
            <a:solidFill>
              <a:schemeClr val="bg1">
                <a:lumMod val="50000"/>
              </a:schemeClr>
            </a:solidFill>
            <a:prstDash val="solid"/>
            <a:round/>
            <a:headEnd type="triangle" w="med" len="med"/>
            <a:tailEnd type="none"/>
          </a:ln>
          <a:effectLst/>
        </p:spPr>
      </p:cxnSp>
      <p:cxnSp>
        <p:nvCxnSpPr>
          <p:cNvPr id="197" name="Straight Arrow Connector 196"/>
          <p:cNvCxnSpPr>
            <a:stCxn id="68" idx="1"/>
            <a:endCxn id="58" idx="3"/>
          </p:cNvCxnSpPr>
          <p:nvPr/>
        </p:nvCxnSpPr>
        <p:spPr bwMode="auto">
          <a:xfrm flipH="1" flipV="1">
            <a:off x="5034485" y="2289754"/>
            <a:ext cx="159199" cy="56969"/>
          </a:xfrm>
          <a:prstGeom prst="straightConnector1">
            <a:avLst/>
          </a:prstGeom>
          <a:noFill/>
          <a:ln w="0" cap="flat" cmpd="sng" algn="ctr">
            <a:solidFill>
              <a:schemeClr val="bg1">
                <a:lumMod val="50000"/>
              </a:schemeClr>
            </a:solidFill>
            <a:prstDash val="solid"/>
            <a:round/>
            <a:headEnd type="triangle" w="med" len="med"/>
            <a:tailEnd type="none"/>
          </a:ln>
          <a:effectLst/>
        </p:spPr>
      </p:cxnSp>
      <p:sp>
        <p:nvSpPr>
          <p:cNvPr id="239" name="TextBox 238"/>
          <p:cNvSpPr txBox="1"/>
          <p:nvPr/>
        </p:nvSpPr>
        <p:spPr>
          <a:xfrm>
            <a:off x="6936926" y="1593985"/>
            <a:ext cx="1986236" cy="507831"/>
          </a:xfrm>
          <a:prstGeom prst="rect">
            <a:avLst/>
          </a:prstGeom>
          <a:noFill/>
        </p:spPr>
        <p:txBody>
          <a:bodyPr wrap="square" rtlCol="0">
            <a:spAutoFit/>
          </a:bodyPr>
          <a:lstStyle/>
          <a:p>
            <a:r>
              <a:rPr lang="en-US" sz="1350" b="1" dirty="0">
                <a:solidFill>
                  <a:srgbClr val="0070C0"/>
                </a:solidFill>
                <a:latin typeface="Segoe UI" panose="020B0502040204020203" pitchFamily="34" charset="0"/>
                <a:cs typeface="Segoe UI" panose="020B0502040204020203" pitchFamily="34" charset="0"/>
              </a:rPr>
              <a:t>Security Rules Applied</a:t>
            </a:r>
          </a:p>
        </p:txBody>
      </p:sp>
      <p:sp>
        <p:nvSpPr>
          <p:cNvPr id="124" name="TextBox 123"/>
          <p:cNvSpPr txBox="1"/>
          <p:nvPr/>
        </p:nvSpPr>
        <p:spPr>
          <a:xfrm>
            <a:off x="3076469" y="3992980"/>
            <a:ext cx="1360374" cy="300082"/>
          </a:xfrm>
          <a:prstGeom prst="rect">
            <a:avLst/>
          </a:prstGeom>
          <a:noFill/>
        </p:spPr>
        <p:txBody>
          <a:bodyPr wrap="square" rtlCol="0">
            <a:spAutoFit/>
          </a:bodyPr>
          <a:lstStyle/>
          <a:p>
            <a:pPr algn="ctr"/>
            <a:r>
              <a:rPr lang="en-US" sz="1350" b="1" dirty="0">
                <a:solidFill>
                  <a:srgbClr val="0070C0"/>
                </a:solidFill>
                <a:latin typeface="Segoe UI" panose="020B0502040204020203" pitchFamily="34" charset="0"/>
                <a:cs typeface="Segoe UI" panose="020B0502040204020203" pitchFamily="34" charset="0"/>
              </a:rPr>
              <a:t>Data Vault</a:t>
            </a:r>
          </a:p>
        </p:txBody>
      </p:sp>
      <p:sp>
        <p:nvSpPr>
          <p:cNvPr id="241" name="Curved Left Arrow 240"/>
          <p:cNvSpPr/>
          <p:nvPr/>
        </p:nvSpPr>
        <p:spPr>
          <a:xfrm rot="4182470">
            <a:off x="5575324" y="1672172"/>
            <a:ext cx="1179950" cy="3996735"/>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pic>
        <p:nvPicPr>
          <p:cNvPr id="127" name="Picture 126"/>
          <p:cNvPicPr>
            <a:picLocks noChangeAspect="1"/>
          </p:cNvPicPr>
          <p:nvPr/>
        </p:nvPicPr>
        <p:blipFill>
          <a:blip r:embed="rId6"/>
          <a:stretch>
            <a:fillRect/>
          </a:stretch>
        </p:blipFill>
        <p:spPr>
          <a:xfrm>
            <a:off x="7282479" y="2053307"/>
            <a:ext cx="887033" cy="970847"/>
          </a:xfrm>
          <a:prstGeom prst="rect">
            <a:avLst/>
          </a:prstGeom>
        </p:spPr>
      </p:pic>
      <p:sp>
        <p:nvSpPr>
          <p:cNvPr id="4" name="TextBox 3"/>
          <p:cNvSpPr txBox="1"/>
          <p:nvPr/>
        </p:nvSpPr>
        <p:spPr>
          <a:xfrm>
            <a:off x="6416431" y="4153613"/>
            <a:ext cx="1438031" cy="355482"/>
          </a:xfrm>
          <a:prstGeom prst="rect">
            <a:avLst/>
          </a:prstGeom>
          <a:noFill/>
        </p:spPr>
        <p:txBody>
          <a:bodyPr wrap="square" rtlCol="0">
            <a:spAutoFit/>
          </a:bodyPr>
          <a:lstStyle/>
          <a:p>
            <a:pPr>
              <a:lnSpc>
                <a:spcPct val="95000"/>
              </a:lnSpc>
              <a:spcBef>
                <a:spcPts val="400"/>
              </a:spcBef>
            </a:pPr>
            <a:r>
              <a:rPr lang="en-US" dirty="0">
                <a:solidFill>
                  <a:srgbClr val="231F20"/>
                </a:solidFill>
              </a:rPr>
              <a:t>How?</a:t>
            </a:r>
          </a:p>
        </p:txBody>
      </p:sp>
    </p:spTree>
    <p:extLst>
      <p:ext uri="{BB962C8B-B14F-4D97-AF65-F5344CB8AC3E}">
        <p14:creationId xmlns:p14="http://schemas.microsoft.com/office/powerpoint/2010/main" val="215836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n 5"/>
          <p:cNvSpPr/>
          <p:nvPr/>
        </p:nvSpPr>
        <p:spPr>
          <a:xfrm>
            <a:off x="4248548" y="2373004"/>
            <a:ext cx="537210" cy="777240"/>
          </a:xfrm>
          <a:prstGeom prst="can">
            <a:avLst/>
          </a:prstGeom>
          <a:solidFill>
            <a:srgbClr val="00B0F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dirty="0"/>
              <a:t>Hub</a:t>
            </a:r>
          </a:p>
        </p:txBody>
      </p:sp>
      <p:sp>
        <p:nvSpPr>
          <p:cNvPr id="38" name="Flowchart: Delay 37"/>
          <p:cNvSpPr/>
          <p:nvPr/>
        </p:nvSpPr>
        <p:spPr>
          <a:xfrm rot="5400000">
            <a:off x="4419998" y="2827677"/>
            <a:ext cx="194310" cy="502920"/>
          </a:xfrm>
          <a:prstGeom prst="flowChartDela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Can 26"/>
          <p:cNvSpPr/>
          <p:nvPr/>
        </p:nvSpPr>
        <p:spPr>
          <a:xfrm>
            <a:off x="5189765" y="2606398"/>
            <a:ext cx="537210" cy="777240"/>
          </a:xfrm>
          <a:prstGeom prst="can">
            <a:avLst/>
          </a:prstGeom>
          <a:solidFill>
            <a:srgbClr val="00B0F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dirty="0"/>
              <a:t>Sat</a:t>
            </a:r>
          </a:p>
        </p:txBody>
      </p:sp>
      <p:sp>
        <p:nvSpPr>
          <p:cNvPr id="2" name="Title 1"/>
          <p:cNvSpPr>
            <a:spLocks noGrp="1"/>
          </p:cNvSpPr>
          <p:nvPr>
            <p:ph type="title"/>
          </p:nvPr>
        </p:nvSpPr>
        <p:spPr>
          <a:xfrm>
            <a:off x="537210" y="273844"/>
            <a:ext cx="7886700" cy="994172"/>
          </a:xfrm>
        </p:spPr>
        <p:txBody>
          <a:bodyPr/>
          <a:lstStyle/>
          <a:p>
            <a:pPr algn="ctr"/>
            <a:r>
              <a:rPr lang="en-US" dirty="0"/>
              <a:t>Application of Security</a:t>
            </a:r>
            <a:br>
              <a:rPr lang="en-US" dirty="0"/>
            </a:br>
            <a:r>
              <a:rPr lang="en-US" dirty="0"/>
              <a:t>in the Data Vault</a:t>
            </a:r>
          </a:p>
        </p:txBody>
      </p:sp>
      <p:sp>
        <p:nvSpPr>
          <p:cNvPr id="4" name="Smiley Face 3"/>
          <p:cNvSpPr/>
          <p:nvPr/>
        </p:nvSpPr>
        <p:spPr>
          <a:xfrm>
            <a:off x="2336285" y="2579041"/>
            <a:ext cx="388620" cy="365165"/>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ounded Rectangle 7"/>
          <p:cNvSpPr/>
          <p:nvPr/>
        </p:nvSpPr>
        <p:spPr>
          <a:xfrm>
            <a:off x="3331845" y="1845945"/>
            <a:ext cx="2571750" cy="23774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lowchart: Delay 9"/>
          <p:cNvSpPr/>
          <p:nvPr/>
        </p:nvSpPr>
        <p:spPr>
          <a:xfrm rot="5400000">
            <a:off x="5364294" y="3029931"/>
            <a:ext cx="194310" cy="502920"/>
          </a:xfrm>
          <a:prstGeom prst="flowChartDela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TextBox 18"/>
          <p:cNvSpPr txBox="1"/>
          <p:nvPr/>
        </p:nvSpPr>
        <p:spPr>
          <a:xfrm>
            <a:off x="5149878" y="3155375"/>
            <a:ext cx="698646" cy="213585"/>
          </a:xfrm>
          <a:prstGeom prst="rect">
            <a:avLst/>
          </a:prstGeom>
          <a:noFill/>
        </p:spPr>
        <p:txBody>
          <a:bodyPr wrap="square" rtlCol="0">
            <a:spAutoFit/>
          </a:bodyPr>
          <a:lstStyle/>
          <a:p>
            <a:r>
              <a:rPr lang="en-US" sz="788" dirty="0"/>
              <a:t>Resource</a:t>
            </a:r>
          </a:p>
        </p:txBody>
      </p:sp>
      <p:sp>
        <p:nvSpPr>
          <p:cNvPr id="20" name="TextBox 19"/>
          <p:cNvSpPr txBox="1"/>
          <p:nvPr/>
        </p:nvSpPr>
        <p:spPr>
          <a:xfrm>
            <a:off x="3461260" y="1869103"/>
            <a:ext cx="479618" cy="300082"/>
          </a:xfrm>
          <a:prstGeom prst="rect">
            <a:avLst/>
          </a:prstGeom>
          <a:noFill/>
        </p:spPr>
        <p:txBody>
          <a:bodyPr wrap="none" rtlCol="0">
            <a:spAutoFit/>
          </a:bodyPr>
          <a:lstStyle/>
          <a:p>
            <a:r>
              <a:rPr lang="en-US" sz="1350" dirty="0"/>
              <a:t>DW</a:t>
            </a:r>
          </a:p>
        </p:txBody>
      </p:sp>
      <p:cxnSp>
        <p:nvCxnSpPr>
          <p:cNvPr id="24" name="Straight Connector 23"/>
          <p:cNvCxnSpPr>
            <a:stCxn id="4" idx="6"/>
            <a:endCxn id="6" idx="2"/>
          </p:cNvCxnSpPr>
          <p:nvPr/>
        </p:nvCxnSpPr>
        <p:spPr>
          <a:xfrm>
            <a:off x="2724905" y="2761624"/>
            <a:ext cx="1523643"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336285" y="3049205"/>
            <a:ext cx="444352" cy="230832"/>
          </a:xfrm>
          <a:prstGeom prst="rect">
            <a:avLst/>
          </a:prstGeom>
          <a:noFill/>
        </p:spPr>
        <p:txBody>
          <a:bodyPr wrap="none" rtlCol="0">
            <a:spAutoFit/>
          </a:bodyPr>
          <a:lstStyle/>
          <a:p>
            <a:r>
              <a:rPr lang="en-US" sz="900" b="1" dirty="0"/>
              <a:t>USER</a:t>
            </a:r>
            <a:endParaRPr lang="en-US" sz="1350" b="1" dirty="0"/>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1260" y="3383638"/>
            <a:ext cx="963568" cy="963568"/>
          </a:xfrm>
          <a:prstGeom prst="rect">
            <a:avLst/>
          </a:prstGeom>
        </p:spPr>
      </p:pic>
      <p:sp>
        <p:nvSpPr>
          <p:cNvPr id="31" name="TextBox 30"/>
          <p:cNvSpPr txBox="1"/>
          <p:nvPr/>
        </p:nvSpPr>
        <p:spPr>
          <a:xfrm>
            <a:off x="3339711" y="3290701"/>
            <a:ext cx="756796" cy="415498"/>
          </a:xfrm>
          <a:prstGeom prst="rect">
            <a:avLst/>
          </a:prstGeom>
          <a:noFill/>
        </p:spPr>
        <p:txBody>
          <a:bodyPr wrap="square" rtlCol="0">
            <a:spAutoFit/>
          </a:bodyPr>
          <a:lstStyle/>
          <a:p>
            <a:r>
              <a:rPr lang="en-US" sz="1050" b="1" dirty="0">
                <a:solidFill>
                  <a:schemeClr val="accent1"/>
                </a:solidFill>
              </a:rPr>
              <a:t>Security Rules</a:t>
            </a:r>
          </a:p>
        </p:txBody>
      </p:sp>
      <p:cxnSp>
        <p:nvCxnSpPr>
          <p:cNvPr id="35" name="Straight Connector 34"/>
          <p:cNvCxnSpPr>
            <a:stCxn id="6" idx="4"/>
            <a:endCxn id="27" idx="2"/>
          </p:cNvCxnSpPr>
          <p:nvPr/>
        </p:nvCxnSpPr>
        <p:spPr>
          <a:xfrm>
            <a:off x="4785758" y="2761624"/>
            <a:ext cx="404008" cy="233394"/>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urved Left Arrow 35"/>
          <p:cNvSpPr/>
          <p:nvPr/>
        </p:nvSpPr>
        <p:spPr>
          <a:xfrm rot="6358231">
            <a:off x="4706255" y="2998230"/>
            <a:ext cx="425857" cy="1076766"/>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solidFill>
              <a:latin typeface="Segoe UI" panose="020B0502040204020203" pitchFamily="34" charset="0"/>
              <a:cs typeface="Segoe UI" panose="020B0502040204020203" pitchFamily="34" charset="0"/>
            </a:endParaRPr>
          </a:p>
        </p:txBody>
      </p:sp>
      <p:sp>
        <p:nvSpPr>
          <p:cNvPr id="37" name="TextBox 36"/>
          <p:cNvSpPr txBox="1"/>
          <p:nvPr/>
        </p:nvSpPr>
        <p:spPr>
          <a:xfrm>
            <a:off x="4228503" y="2951837"/>
            <a:ext cx="660908" cy="230832"/>
          </a:xfrm>
          <a:prstGeom prst="rect">
            <a:avLst/>
          </a:prstGeom>
          <a:noFill/>
        </p:spPr>
        <p:txBody>
          <a:bodyPr wrap="square" rtlCol="0">
            <a:spAutoFit/>
          </a:bodyPr>
          <a:lstStyle/>
          <a:p>
            <a:r>
              <a:rPr lang="en-US" sz="900" dirty="0"/>
              <a:t>Secure</a:t>
            </a:r>
          </a:p>
        </p:txBody>
      </p:sp>
      <p:sp>
        <p:nvSpPr>
          <p:cNvPr id="13" name="Right Arrow 12"/>
          <p:cNvSpPr/>
          <p:nvPr/>
        </p:nvSpPr>
        <p:spPr>
          <a:xfrm rot="20177421">
            <a:off x="4118858" y="3412698"/>
            <a:ext cx="981131" cy="29947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solidFill>
                  <a:schemeClr val="tx2"/>
                </a:solidFill>
                <a:latin typeface="Segoe UI" panose="020B0502040204020203" pitchFamily="34" charset="0"/>
                <a:cs typeface="Segoe UI" panose="020B0502040204020203" pitchFamily="34" charset="0"/>
              </a:rPr>
              <a:t>Join</a:t>
            </a:r>
          </a:p>
        </p:txBody>
      </p:sp>
      <p:sp>
        <p:nvSpPr>
          <p:cNvPr id="40" name="Right Arrow 39"/>
          <p:cNvSpPr/>
          <p:nvPr/>
        </p:nvSpPr>
        <p:spPr>
          <a:xfrm rot="18484504">
            <a:off x="3969442" y="3318600"/>
            <a:ext cx="678185" cy="29947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solidFill>
                  <a:schemeClr val="tx2"/>
                </a:solidFill>
                <a:latin typeface="Segoe UI" panose="020B0502040204020203" pitchFamily="34" charset="0"/>
                <a:cs typeface="Segoe UI" panose="020B0502040204020203" pitchFamily="34" charset="0"/>
              </a:rPr>
              <a:t>Join</a:t>
            </a:r>
          </a:p>
        </p:txBody>
      </p:sp>
    </p:spTree>
    <p:extLst>
      <p:ext uri="{BB962C8B-B14F-4D97-AF65-F5344CB8AC3E}">
        <p14:creationId xmlns:p14="http://schemas.microsoft.com/office/powerpoint/2010/main" val="64466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1" grpId="0"/>
      <p:bldP spid="36" grpId="0" animBg="1"/>
      <p:bldP spid="37" grpId="0"/>
      <p:bldP spid="13" grpId="0" animBg="1"/>
      <p:bldP spid="13" grpId="1" animBg="1"/>
      <p:bldP spid="4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0" y="273844"/>
            <a:ext cx="7886700" cy="994172"/>
          </a:xfrm>
        </p:spPr>
        <p:txBody>
          <a:bodyPr/>
          <a:lstStyle/>
          <a:p>
            <a:pPr algn="ctr"/>
            <a:r>
              <a:rPr lang="en-US" dirty="0"/>
              <a:t>Application of Security</a:t>
            </a:r>
            <a:br>
              <a:rPr lang="en-US" dirty="0"/>
            </a:br>
            <a:r>
              <a:rPr lang="en-US" dirty="0"/>
              <a:t>in the Data Vault</a:t>
            </a:r>
          </a:p>
        </p:txBody>
      </p:sp>
      <p:sp>
        <p:nvSpPr>
          <p:cNvPr id="4" name="Smiley Face 3"/>
          <p:cNvSpPr/>
          <p:nvPr/>
        </p:nvSpPr>
        <p:spPr>
          <a:xfrm>
            <a:off x="2337435" y="2709208"/>
            <a:ext cx="388620" cy="365165"/>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Can 5"/>
          <p:cNvSpPr/>
          <p:nvPr/>
        </p:nvSpPr>
        <p:spPr>
          <a:xfrm>
            <a:off x="4640579" y="2525792"/>
            <a:ext cx="537210" cy="777240"/>
          </a:xfrm>
          <a:prstGeom prst="can">
            <a:avLst/>
          </a:prstGeom>
          <a:solidFill>
            <a:srgbClr val="00B0F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dirty="0"/>
              <a:t>Hub</a:t>
            </a:r>
          </a:p>
        </p:txBody>
      </p:sp>
      <p:sp>
        <p:nvSpPr>
          <p:cNvPr id="8" name="Rounded Rectangle 7"/>
          <p:cNvSpPr/>
          <p:nvPr/>
        </p:nvSpPr>
        <p:spPr>
          <a:xfrm>
            <a:off x="3331845" y="1845945"/>
            <a:ext cx="2571750" cy="23774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lowchart: Delay 9"/>
          <p:cNvSpPr/>
          <p:nvPr/>
        </p:nvSpPr>
        <p:spPr>
          <a:xfrm rot="5400000">
            <a:off x="4811204" y="2941235"/>
            <a:ext cx="194310" cy="502920"/>
          </a:xfrm>
          <a:prstGeom prst="flowChartDela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TextBox 18"/>
          <p:cNvSpPr txBox="1"/>
          <p:nvPr/>
        </p:nvSpPr>
        <p:spPr>
          <a:xfrm>
            <a:off x="4640579" y="3072200"/>
            <a:ext cx="598614" cy="230832"/>
          </a:xfrm>
          <a:prstGeom prst="rect">
            <a:avLst/>
          </a:prstGeom>
          <a:noFill/>
        </p:spPr>
        <p:txBody>
          <a:bodyPr wrap="square" rtlCol="0">
            <a:spAutoFit/>
          </a:bodyPr>
          <a:lstStyle/>
          <a:p>
            <a:r>
              <a:rPr lang="en-US" sz="900" dirty="0"/>
              <a:t>Secure</a:t>
            </a:r>
          </a:p>
        </p:txBody>
      </p:sp>
      <p:sp>
        <p:nvSpPr>
          <p:cNvPr id="20" name="TextBox 19"/>
          <p:cNvSpPr txBox="1"/>
          <p:nvPr/>
        </p:nvSpPr>
        <p:spPr>
          <a:xfrm>
            <a:off x="3461260" y="1869103"/>
            <a:ext cx="479618" cy="300082"/>
          </a:xfrm>
          <a:prstGeom prst="rect">
            <a:avLst/>
          </a:prstGeom>
          <a:noFill/>
        </p:spPr>
        <p:txBody>
          <a:bodyPr wrap="none" rtlCol="0">
            <a:spAutoFit/>
          </a:bodyPr>
          <a:lstStyle/>
          <a:p>
            <a:r>
              <a:rPr lang="en-US" sz="1350" dirty="0"/>
              <a:t>DW</a:t>
            </a:r>
          </a:p>
        </p:txBody>
      </p:sp>
      <p:cxnSp>
        <p:nvCxnSpPr>
          <p:cNvPr id="24" name="Straight Connector 23"/>
          <p:cNvCxnSpPr>
            <a:stCxn id="4" idx="6"/>
            <a:endCxn id="29" idx="1"/>
          </p:cNvCxnSpPr>
          <p:nvPr/>
        </p:nvCxnSpPr>
        <p:spPr>
          <a:xfrm>
            <a:off x="2726056" y="2891790"/>
            <a:ext cx="1093679" cy="51357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336285" y="3049205"/>
            <a:ext cx="444352" cy="230832"/>
          </a:xfrm>
          <a:prstGeom prst="rect">
            <a:avLst/>
          </a:prstGeom>
          <a:noFill/>
        </p:spPr>
        <p:txBody>
          <a:bodyPr wrap="none" rtlCol="0">
            <a:spAutoFit/>
          </a:bodyPr>
          <a:lstStyle/>
          <a:p>
            <a:r>
              <a:rPr lang="en-US" sz="900" b="1" dirty="0"/>
              <a:t>USER</a:t>
            </a:r>
            <a:endParaRPr lang="en-US" sz="1350" b="1" dirty="0"/>
          </a:p>
        </p:txBody>
      </p:sp>
      <p:sp>
        <p:nvSpPr>
          <p:cNvPr id="29" name="Can 28"/>
          <p:cNvSpPr/>
          <p:nvPr/>
        </p:nvSpPr>
        <p:spPr>
          <a:xfrm>
            <a:off x="3551129" y="3405363"/>
            <a:ext cx="537210" cy="777240"/>
          </a:xfrm>
          <a:prstGeom prst="can">
            <a:avLst/>
          </a:prstGeom>
          <a:solidFill>
            <a:srgbClr val="00B0F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dirty="0"/>
              <a:t>Hub2</a:t>
            </a:r>
          </a:p>
        </p:txBody>
      </p:sp>
      <p:sp>
        <p:nvSpPr>
          <p:cNvPr id="33" name="Right Arrow 32"/>
          <p:cNvSpPr/>
          <p:nvPr/>
        </p:nvSpPr>
        <p:spPr>
          <a:xfrm rot="19447745">
            <a:off x="4049317" y="3344387"/>
            <a:ext cx="666047" cy="29947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solidFill>
                  <a:schemeClr val="tx2"/>
                </a:solidFill>
                <a:latin typeface="Segoe UI" panose="020B0502040204020203" pitchFamily="34" charset="0"/>
                <a:cs typeface="Segoe UI" panose="020B0502040204020203" pitchFamily="34" charset="0"/>
              </a:rPr>
              <a:t>Join</a:t>
            </a:r>
          </a:p>
        </p:txBody>
      </p:sp>
    </p:spTree>
    <p:extLst>
      <p:ext uri="{BB962C8B-B14F-4D97-AF65-F5344CB8AC3E}">
        <p14:creationId xmlns:p14="http://schemas.microsoft.com/office/powerpoint/2010/main" val="260216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not TD Native?</a:t>
            </a:r>
          </a:p>
        </p:txBody>
      </p:sp>
      <p:sp>
        <p:nvSpPr>
          <p:cNvPr id="3" name="Content Placeholder 2"/>
          <p:cNvSpPr>
            <a:spLocks noGrp="1"/>
          </p:cNvSpPr>
          <p:nvPr>
            <p:ph idx="1"/>
          </p:nvPr>
        </p:nvSpPr>
        <p:spPr/>
        <p:txBody>
          <a:bodyPr/>
          <a:lstStyle/>
          <a:p>
            <a:r>
              <a:rPr lang="en-US" dirty="0"/>
              <a:t>TD Proxy Vs. Impersonation</a:t>
            </a:r>
          </a:p>
          <a:p>
            <a:endParaRPr lang="en-US" dirty="0"/>
          </a:p>
          <a:p>
            <a:r>
              <a:rPr lang="en-US" dirty="0"/>
              <a:t>Or TD RLS vs EPM</a:t>
            </a:r>
          </a:p>
          <a:p>
            <a:endParaRPr lang="en-US" dirty="0"/>
          </a:p>
        </p:txBody>
      </p:sp>
    </p:spTree>
    <p:extLst>
      <p:ext uri="{BB962C8B-B14F-4D97-AF65-F5344CB8AC3E}">
        <p14:creationId xmlns:p14="http://schemas.microsoft.com/office/powerpoint/2010/main" val="1374222557"/>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Text</a:t>
            </a:r>
            <a:endParaRPr lang="en-US" dirty="0"/>
          </a:p>
        </p:txBody>
      </p:sp>
      <p:sp>
        <p:nvSpPr>
          <p:cNvPr id="22" name="Text Placeholder 21"/>
          <p:cNvSpPr>
            <a:spLocks noGrp="1"/>
          </p:cNvSpPr>
          <p:nvPr>
            <p:ph type="body" sz="quarter" idx="13"/>
          </p:nvPr>
        </p:nvSpPr>
        <p:spPr/>
        <p:txBody>
          <a:bodyPr/>
          <a:lstStyle/>
          <a:p>
            <a:endParaRPr lang="en-US"/>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Next Steps</a:t>
            </a:r>
          </a:p>
        </p:txBody>
      </p:sp>
      <p:sp>
        <p:nvSpPr>
          <p:cNvPr id="9" name="Text Placeholder 8"/>
          <p:cNvSpPr>
            <a:spLocks noGrp="1"/>
          </p:cNvSpPr>
          <p:nvPr>
            <p:ph type="body" sz="quarter" idx="14"/>
          </p:nvPr>
        </p:nvSpPr>
        <p:spPr/>
        <p:txBody>
          <a:bodyPr/>
          <a:lstStyle/>
          <a:p>
            <a:endParaRPr lang="en-US"/>
          </a:p>
        </p:txBody>
      </p:sp>
      <p:sp>
        <p:nvSpPr>
          <p:cNvPr id="4" name="Date Placeholder 3"/>
          <p:cNvSpPr>
            <a:spLocks noGrp="1"/>
          </p:cNvSpPr>
          <p:nvPr>
            <p:ph type="dt" sz="half" idx="2"/>
          </p:nvPr>
        </p:nvSpPr>
        <p:spPr/>
        <p:txBody>
          <a:bodyPr/>
          <a:lstStyle/>
          <a:p>
            <a:fld id="{DD0B5AFB-117C-46EA-B643-5FA810A8A3CB}" type="datetime4">
              <a:rPr lang="en-US" smtClean="0"/>
              <a:pPr/>
              <a:t>January 27, 2022</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47</a:t>
            </a:fld>
            <a:endParaRPr lang="en-US" dirty="0"/>
          </a:p>
        </p:txBody>
      </p:sp>
      <p:sp>
        <p:nvSpPr>
          <p:cNvPr id="6" name="Footer Placeholder 5"/>
          <p:cNvSpPr>
            <a:spLocks noGrp="1"/>
          </p:cNvSpPr>
          <p:nvPr>
            <p:ph type="ftr" sz="quarter" idx="15"/>
          </p:nvPr>
        </p:nvSpPr>
        <p:spPr/>
        <p:txBody>
          <a:bodyPr/>
          <a:lstStyle/>
          <a:p>
            <a:r>
              <a:rPr lang="en-US"/>
              <a:t>|  Micron Confidential</a:t>
            </a:r>
            <a:endParaRPr lang="en-US" dirty="0"/>
          </a:p>
        </p:txBody>
      </p:sp>
    </p:spTree>
    <p:extLst>
      <p:ext uri="{BB962C8B-B14F-4D97-AF65-F5344CB8AC3E}">
        <p14:creationId xmlns:p14="http://schemas.microsoft.com/office/powerpoint/2010/main" val="2286096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a:xfrm>
            <a:off x="685800" y="788276"/>
            <a:ext cx="7772400" cy="3806348"/>
          </a:xfrm>
        </p:spPr>
        <p:txBody>
          <a:bodyPr>
            <a:normAutofit/>
          </a:bodyPr>
          <a:lstStyle/>
          <a:p>
            <a:r>
              <a:rPr lang="en-US" dirty="0"/>
              <a:t>More Data Sources…always</a:t>
            </a:r>
          </a:p>
          <a:p>
            <a:r>
              <a:rPr lang="en-US" dirty="0"/>
              <a:t>Governance</a:t>
            </a:r>
          </a:p>
          <a:p>
            <a:r>
              <a:rPr lang="en-US" dirty="0"/>
              <a:t>Evangelism &amp; Adoption</a:t>
            </a:r>
          </a:p>
          <a:p>
            <a:pPr lvl="1"/>
            <a:r>
              <a:rPr lang="en-US" dirty="0"/>
              <a:t>User Awareness, Training</a:t>
            </a:r>
          </a:p>
          <a:p>
            <a:pPr lvl="1"/>
            <a:r>
              <a:rPr lang="en-US" dirty="0"/>
              <a:t>More Use Cases, Data Marts</a:t>
            </a:r>
          </a:p>
          <a:p>
            <a:r>
              <a:rPr lang="en-US" strike="sngStrike" dirty="0"/>
              <a:t>Singapore Rollout</a:t>
            </a:r>
          </a:p>
          <a:p>
            <a:r>
              <a:rPr lang="en-US" dirty="0"/>
              <a:t>Cross-platform Federation</a:t>
            </a:r>
          </a:p>
          <a:p>
            <a:pPr lvl="1"/>
            <a:r>
              <a:rPr lang="en-US" dirty="0"/>
              <a:t>Little Data / Big Data / Bigger Data</a:t>
            </a:r>
          </a:p>
          <a:p>
            <a:pPr lvl="1"/>
            <a:r>
              <a:rPr lang="en-US" strike="sngStrike" dirty="0" err="1"/>
              <a:t>PoC</a:t>
            </a:r>
            <a:r>
              <a:rPr lang="en-US" strike="sngStrike" dirty="0"/>
              <a:t> with Query Grid 2.0 on Hive/Presto</a:t>
            </a:r>
          </a:p>
          <a:p>
            <a:r>
              <a:rPr lang="en-US" dirty="0"/>
              <a:t>Continuous Integration</a:t>
            </a:r>
          </a:p>
          <a:p>
            <a:pPr lvl="1"/>
            <a:r>
              <a:rPr lang="en-US" dirty="0"/>
              <a:t>Automate Test, Deploy, Document</a:t>
            </a:r>
          </a:p>
          <a:p>
            <a:r>
              <a:rPr lang="en-US" dirty="0"/>
              <a:t>Archival/Retention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1616" y="221916"/>
            <a:ext cx="2979698" cy="4469547"/>
          </a:xfrm>
          <a:prstGeom prst="rect">
            <a:avLst/>
          </a:prstGeom>
        </p:spPr>
      </p:pic>
    </p:spTree>
    <p:extLst>
      <p:ext uri="{BB962C8B-B14F-4D97-AF65-F5344CB8AC3E}">
        <p14:creationId xmlns:p14="http://schemas.microsoft.com/office/powerpoint/2010/main" val="935600256"/>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380" y="2007746"/>
            <a:ext cx="3321222"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489316" y="1334827"/>
            <a:ext cx="6229350" cy="528606"/>
          </a:xfrm>
          <a:prstGeom prst="rect">
            <a:avLst/>
          </a:prstGeom>
          <a:solidFill>
            <a:schemeClr val="bg1"/>
          </a:solidFill>
          <a:ln w="9525">
            <a:noFill/>
            <a:miter lim="800000"/>
            <a:headEnd/>
            <a:tailEnd/>
          </a:ln>
          <a:effectLst/>
        </p:spPr>
        <p:txBody>
          <a:bodyPr wrap="square" anchor="ctr">
            <a:spAutoFit/>
          </a:bodyPr>
          <a:lstStyle/>
          <a:p>
            <a:pPr algn="ctr">
              <a:lnSpc>
                <a:spcPct val="70000"/>
              </a:lnSpc>
              <a:defRPr/>
            </a:pPr>
            <a:r>
              <a:rPr lang="en-US" sz="4050" dirty="0">
                <a:solidFill>
                  <a:srgbClr val="EF8A1E"/>
                </a:solidFill>
                <a:effectLst>
                  <a:outerShdw blurRad="38100" dist="38100" dir="2700000" algn="tl">
                    <a:srgbClr val="C0C0C0"/>
                  </a:outerShdw>
                </a:effectLst>
              </a:rPr>
              <a:t>Questions </a:t>
            </a:r>
            <a:r>
              <a:rPr lang="en-US" sz="4050" dirty="0">
                <a:solidFill>
                  <a:srgbClr val="0F3982"/>
                </a:solidFill>
                <a:effectLst>
                  <a:outerShdw blurRad="38100" dist="38100" dir="2700000" algn="tl">
                    <a:srgbClr val="C0C0C0"/>
                  </a:outerShdw>
                </a:effectLst>
              </a:rPr>
              <a:t>and Answers</a:t>
            </a:r>
          </a:p>
        </p:txBody>
      </p:sp>
    </p:spTree>
    <p:extLst>
      <p:ext uri="{BB962C8B-B14F-4D97-AF65-F5344CB8AC3E}">
        <p14:creationId xmlns:p14="http://schemas.microsoft.com/office/powerpoint/2010/main" val="633043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u="sng" dirty="0">
                <a:solidFill>
                  <a:srgbClr val="002060"/>
                </a:solidFill>
              </a:rPr>
              <a:t>The Business Problem</a:t>
            </a:r>
          </a:p>
        </p:txBody>
      </p:sp>
      <p:sp>
        <p:nvSpPr>
          <p:cNvPr id="10" name="Content Placeholder 9"/>
          <p:cNvSpPr>
            <a:spLocks noGrp="1"/>
          </p:cNvSpPr>
          <p:nvPr>
            <p:ph type="body" sz="quarter" idx="14"/>
          </p:nvPr>
        </p:nvSpPr>
        <p:spPr/>
        <p:txBody>
          <a:bodyPr/>
          <a:lstStyle/>
          <a:p>
            <a:pPr lvl="1"/>
            <a:endParaRPr lang="en-US" dirty="0"/>
          </a:p>
          <a:p>
            <a:pPr lvl="1"/>
            <a:endParaRPr lang="en-US" dirty="0"/>
          </a:p>
          <a:p>
            <a:pPr lvl="1"/>
            <a:endParaRPr lang="en-US" dirty="0"/>
          </a:p>
        </p:txBody>
      </p:sp>
      <p:sp>
        <p:nvSpPr>
          <p:cNvPr id="7" name="TextBox 6"/>
          <p:cNvSpPr txBox="1"/>
          <p:nvPr/>
        </p:nvSpPr>
        <p:spPr>
          <a:xfrm>
            <a:off x="683238" y="1244009"/>
            <a:ext cx="3066334" cy="2308324"/>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Cycle Time</a:t>
            </a:r>
          </a:p>
          <a:p>
            <a:pPr lvl="1"/>
            <a:r>
              <a:rPr lang="en-US" sz="1350" b="1" dirty="0">
                <a:latin typeface="Segoe UI" panose="020B0502040204020203" pitchFamily="34" charset="0"/>
                <a:cs typeface="Segoe UI" panose="020B0502040204020203" pitchFamily="34" charset="0"/>
              </a:rPr>
              <a:t>Time to Build</a:t>
            </a:r>
          </a:p>
          <a:p>
            <a:endParaRPr lang="en-US" b="1"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Yield</a:t>
            </a:r>
          </a:p>
          <a:p>
            <a:pPr lvl="1"/>
            <a:r>
              <a:rPr lang="en-US" sz="1350" b="1" dirty="0">
                <a:latin typeface="Segoe UI" panose="020B0502040204020203" pitchFamily="34" charset="0"/>
                <a:cs typeface="Segoe UI" panose="020B0502040204020203" pitchFamily="34" charset="0"/>
              </a:rPr>
              <a:t># of Good Chips per Wafer</a:t>
            </a:r>
          </a:p>
          <a:p>
            <a:endParaRPr lang="en-US" b="1"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Quality</a:t>
            </a:r>
          </a:p>
          <a:p>
            <a:pPr lvl="1"/>
            <a:r>
              <a:rPr lang="en-US" sz="1350" b="1" dirty="0">
                <a:latin typeface="Segoe UI" panose="020B0502040204020203" pitchFamily="34" charset="0"/>
                <a:cs typeface="Segoe UI" panose="020B0502040204020203" pitchFamily="34" charset="0"/>
              </a:rPr>
              <a:t>How does the Chip perform</a:t>
            </a:r>
            <a:endParaRPr lang="en-US" sz="1350" dirty="0">
              <a:latin typeface="Segoe UI" panose="020B0502040204020203" pitchFamily="34" charset="0"/>
              <a:cs typeface="Segoe UI" panose="020B0502040204020203" pitchFamily="34" charset="0"/>
            </a:endParaRPr>
          </a:p>
          <a:p>
            <a:pPr marL="557213" lvl="1" indent="-214313">
              <a:buFont typeface="Arial" panose="020B0604020202020204" pitchFamily="34" charset="0"/>
              <a:buChar char="•"/>
            </a:pPr>
            <a:endParaRPr lang="en-US" sz="1350" dirty="0">
              <a:latin typeface="Segoe UI" panose="020B0502040204020203" pitchFamily="34" charset="0"/>
              <a:cs typeface="Segoe UI" panose="020B05020402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443" y="219714"/>
            <a:ext cx="2268928" cy="226892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6151" y="3500081"/>
            <a:ext cx="1230128" cy="820085"/>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8430" y="0"/>
            <a:ext cx="1805570" cy="2708356"/>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0089" y="2708356"/>
            <a:ext cx="2978341" cy="1985561"/>
          </a:xfrm>
          <a:prstGeom prst="rect">
            <a:avLst/>
          </a:prstGeom>
        </p:spPr>
      </p:pic>
      <p:sp>
        <p:nvSpPr>
          <p:cNvPr id="2" name="TextBox 1"/>
          <p:cNvSpPr txBox="1"/>
          <p:nvPr/>
        </p:nvSpPr>
        <p:spPr>
          <a:xfrm>
            <a:off x="247880" y="3910123"/>
            <a:ext cx="3833870" cy="1338828"/>
          </a:xfrm>
          <a:prstGeom prst="rect">
            <a:avLst/>
          </a:prstGeom>
          <a:noFill/>
        </p:spPr>
        <p:txBody>
          <a:bodyPr wrap="square" rtlCol="0">
            <a:spAutoFit/>
          </a:bodyPr>
          <a:lstStyle/>
          <a:p>
            <a:r>
              <a:rPr lang="en-US" sz="2700" b="1" dirty="0">
                <a:latin typeface="Segoe UI" panose="020B0502040204020203" pitchFamily="34" charset="0"/>
                <a:cs typeface="Segoe UI" panose="020B0502040204020203" pitchFamily="34" charset="0"/>
              </a:rPr>
              <a:t>Solution </a:t>
            </a:r>
            <a:r>
              <a:rPr lang="en-US" sz="2700" b="1" dirty="0">
                <a:latin typeface="Segoe UI" panose="020B0502040204020203" pitchFamily="34" charset="0"/>
                <a:cs typeface="Segoe UI" panose="020B0502040204020203" pitchFamily="34" charset="0"/>
                <a:sym typeface="Wingdings" panose="05000000000000000000" pitchFamily="2" charset="2"/>
              </a:rPr>
              <a:t> Analytics!!!</a:t>
            </a:r>
            <a:endParaRPr lang="en-US" sz="2700" b="1" dirty="0">
              <a:latin typeface="Segoe UI" panose="020B0502040204020203" pitchFamily="34" charset="0"/>
              <a:cs typeface="Segoe UI" panose="020B0502040204020203" pitchFamily="34" charset="0"/>
            </a:endParaRPr>
          </a:p>
          <a:p>
            <a:endParaRPr lang="en-US" sz="2700" dirty="0" err="1">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988341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Thank you </a:t>
            </a:r>
            <a:br>
              <a:rPr lang="en-US" dirty="0"/>
            </a:br>
            <a:r>
              <a:rPr lang="en-US" dirty="0"/>
              <a:t>…and we’re hiring!</a:t>
            </a:r>
          </a:p>
        </p:txBody>
      </p:sp>
      <p:sp>
        <p:nvSpPr>
          <p:cNvPr id="10" name="Text Placeholder 9"/>
          <p:cNvSpPr>
            <a:spLocks noGrp="1"/>
          </p:cNvSpPr>
          <p:nvPr>
            <p:ph type="body" sz="quarter" idx="10"/>
          </p:nvPr>
        </p:nvSpPr>
        <p:spPr>
          <a:xfrm>
            <a:off x="722177" y="2166999"/>
            <a:ext cx="5020733" cy="1482786"/>
          </a:xfrm>
        </p:spPr>
        <p:txBody>
          <a:bodyPr>
            <a:normAutofit/>
          </a:bodyPr>
          <a:lstStyle/>
          <a:p>
            <a:r>
              <a:rPr lang="en-US" dirty="0">
                <a:hlinkClick r:id="rId2"/>
              </a:rPr>
              <a:t>www.micron.com/jobs</a:t>
            </a:r>
            <a:r>
              <a:rPr lang="en-US" dirty="0"/>
              <a:t> </a:t>
            </a:r>
          </a:p>
          <a:p>
            <a:r>
              <a:rPr lang="en-US" dirty="0">
                <a:hlinkClick r:id="rId3"/>
              </a:rPr>
              <a:t>mjmagalsky@micron.com</a:t>
            </a:r>
            <a:endParaRPr lang="en-US" dirty="0"/>
          </a:p>
          <a:p>
            <a:r>
              <a:rPr lang="en-US" dirty="0">
                <a:hlinkClick r:id="rId4"/>
              </a:rPr>
              <a:t>mcunliffe@micron.com</a:t>
            </a:r>
            <a:r>
              <a:rPr lang="en-US" dirty="0"/>
              <a:t> </a:t>
            </a:r>
          </a:p>
          <a:p>
            <a:endParaRPr lang="en-US" dirty="0"/>
          </a:p>
        </p:txBody>
      </p:sp>
      <p:sp>
        <p:nvSpPr>
          <p:cNvPr id="12" name="Text Placeholder 11"/>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January 27, 2022</a:t>
            </a:fld>
            <a:endParaRPr lang="en-US" dirty="0"/>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50</a:t>
            </a:fld>
            <a:endParaRPr lang="en-US" dirty="0"/>
          </a:p>
        </p:txBody>
      </p:sp>
      <p:sp>
        <p:nvSpPr>
          <p:cNvPr id="7" name="Footer Placeholder 6"/>
          <p:cNvSpPr>
            <a:spLocks noGrp="1"/>
          </p:cNvSpPr>
          <p:nvPr>
            <p:ph type="ftr" sz="quarter" idx="15"/>
          </p:nvPr>
        </p:nvSpPr>
        <p:spPr/>
        <p:txBody>
          <a:bodyPr/>
          <a:lstStyle/>
          <a:p>
            <a:r>
              <a:rPr lang="en-US"/>
              <a:t>|  Micron Confidential</a:t>
            </a:r>
            <a:endParaRPr lang="en-US" dirty="0"/>
          </a:p>
        </p:txBody>
      </p:sp>
    </p:spTree>
    <p:extLst>
      <p:ext uri="{BB962C8B-B14F-4D97-AF65-F5344CB8AC3E}">
        <p14:creationId xmlns:p14="http://schemas.microsoft.com/office/powerpoint/2010/main" val="1391511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ext Placeholder 20"/>
          <p:cNvSpPr>
            <a:spLocks noGrp="1"/>
          </p:cNvSpPr>
          <p:nvPr>
            <p:ph type="body" sz="quarter" idx="14"/>
          </p:nvPr>
        </p:nvSpPr>
        <p:spPr/>
        <p:txBody>
          <a:bodyPr/>
          <a:lstStyle/>
          <a:p>
            <a:r>
              <a:rPr lang="en-US" dirty="0"/>
              <a:t>Click to Edit Text</a:t>
            </a:r>
          </a:p>
        </p:txBody>
      </p:sp>
      <p:sp>
        <p:nvSpPr>
          <p:cNvPr id="27" name="Text Placeholder 17"/>
          <p:cNvSpPr txBox="1">
            <a:spLocks/>
          </p:cNvSpPr>
          <p:nvPr/>
        </p:nvSpPr>
        <p:spPr>
          <a:xfrm>
            <a:off x="2455539" y="2802284"/>
            <a:ext cx="5230326" cy="303826"/>
          </a:xfrm>
          <a:prstGeom prst="rect">
            <a:avLst/>
          </a:prstGeom>
        </p:spPr>
        <p:txBody>
          <a:bodyPr>
            <a:normAutofit/>
          </a:bodyPr>
          <a:lstStyle>
            <a:lvl1pPr marL="0" indent="0" algn="l" defTabSz="914400" rtl="0" eaLnBrk="1" latinLnBrk="0" hangingPunct="1">
              <a:lnSpc>
                <a:spcPct val="95000"/>
              </a:lnSpc>
              <a:spcBef>
                <a:spcPts val="600"/>
              </a:spcBef>
              <a:spcAft>
                <a:spcPts val="200"/>
              </a:spcAft>
              <a:buFont typeface="Arial" panose="020B0604020202020204" pitchFamily="34" charset="0"/>
              <a:buNone/>
              <a:defRPr sz="1400" b="0" kern="1200" baseline="0">
                <a:solidFill>
                  <a:srgbClr val="FFFFFF"/>
                </a:solidFill>
                <a:latin typeface="+mn-lt"/>
                <a:ea typeface="+mn-ea"/>
                <a:cs typeface="+mn-cs"/>
              </a:defRPr>
            </a:lvl1pPr>
            <a:lvl2pPr marL="457200" indent="-228600" algn="l" defTabSz="914400" rtl="0" eaLnBrk="1" latinLnBrk="0" hangingPunct="1">
              <a:lnSpc>
                <a:spcPct val="85000"/>
              </a:lnSpc>
              <a:spcBef>
                <a:spcPts val="200"/>
              </a:spcBef>
              <a:spcAft>
                <a:spcPts val="200"/>
              </a:spcAft>
              <a:buFont typeface="Arial" panose="020B0604020202020204" pitchFamily="34" charset="0"/>
              <a:buChar char="–"/>
              <a:defRPr sz="1600" b="0" kern="1200">
                <a:solidFill>
                  <a:schemeClr val="tx1"/>
                </a:solidFill>
                <a:latin typeface="+mn-lt"/>
                <a:ea typeface="+mn-ea"/>
                <a:cs typeface="+mn-cs"/>
              </a:defRPr>
            </a:lvl2pPr>
            <a:lvl3pPr marL="628650" indent="-171450" algn="l" defTabSz="914400" rtl="0" eaLnBrk="1" latinLnBrk="0" hangingPunct="1">
              <a:lnSpc>
                <a:spcPct val="85000"/>
              </a:lnSpc>
              <a:spcBef>
                <a:spcPts val="200"/>
              </a:spcBef>
              <a:spcAft>
                <a:spcPts val="200"/>
              </a:spcAft>
              <a:buFont typeface="Arial" panose="020B0604020202020204" pitchFamily="34" charset="0"/>
              <a:buChar char="-"/>
              <a:defRPr sz="1400" b="0" kern="1200">
                <a:solidFill>
                  <a:schemeClr val="tx1"/>
                </a:solidFill>
                <a:latin typeface="+mn-lt"/>
                <a:ea typeface="+mn-ea"/>
                <a:cs typeface="+mn-cs"/>
              </a:defRPr>
            </a:lvl3pPr>
            <a:lvl4pPr marL="0" indent="0" algn="l" defTabSz="914400" rtl="0" eaLnBrk="1" latinLnBrk="0" hangingPunct="1">
              <a:lnSpc>
                <a:spcPct val="95000"/>
              </a:lnSpc>
              <a:spcBef>
                <a:spcPts val="600"/>
              </a:spcBef>
              <a:spcAft>
                <a:spcPts val="200"/>
              </a:spcAft>
              <a:buFont typeface="Arial" panose="020B0604020202020204" pitchFamily="34" charset="0"/>
              <a:buChar char="​"/>
              <a:defRPr sz="1800" b="0" kern="1200">
                <a:solidFill>
                  <a:schemeClr val="tx1"/>
                </a:solidFill>
                <a:latin typeface="+mn-lt"/>
                <a:ea typeface="+mn-ea"/>
                <a:cs typeface="+mn-cs"/>
              </a:defRPr>
            </a:lvl4pPr>
            <a:lvl5pPr marL="0" indent="0" algn="l" defTabSz="914400" rtl="0" eaLnBrk="1" latinLnBrk="0" hangingPunct="1">
              <a:lnSpc>
                <a:spcPct val="95000"/>
              </a:lnSpc>
              <a:spcBef>
                <a:spcPts val="600"/>
              </a:spcBef>
              <a:spcAft>
                <a:spcPts val="200"/>
              </a:spcAft>
              <a:buFont typeface="Arial" panose="020B0604020202020204" pitchFamily="34" charset="0"/>
              <a:buChar char="​"/>
              <a:defRPr sz="1800" b="0" kern="1200">
                <a:solidFill>
                  <a:schemeClr val="accent1"/>
                </a:solidFill>
                <a:latin typeface="+mn-lt"/>
                <a:ea typeface="+mn-ea"/>
                <a:cs typeface="+mn-cs"/>
              </a:defRPr>
            </a:lvl5pPr>
            <a:lvl6pPr marL="0" indent="0" algn="l" defTabSz="914400" rtl="0" eaLnBrk="1" latinLnBrk="0" hangingPunct="1">
              <a:lnSpc>
                <a:spcPct val="95000"/>
              </a:lnSpc>
              <a:spcBef>
                <a:spcPts val="600"/>
              </a:spcBef>
              <a:spcAft>
                <a:spcPts val="200"/>
              </a:spcAft>
              <a:buFont typeface="Arial" panose="020B0604020202020204" pitchFamily="34" charset="0"/>
              <a:buChar char="​"/>
              <a:defRPr sz="1800" b="0" kern="1200">
                <a:solidFill>
                  <a:schemeClr val="tx2"/>
                </a:solidFill>
                <a:latin typeface="+mn-lt"/>
                <a:ea typeface="+mn-ea"/>
                <a:cs typeface="+mn-cs"/>
              </a:defRPr>
            </a:lvl6pPr>
            <a:lvl7pPr marL="0" indent="0" algn="l" defTabSz="914400" rtl="0" eaLnBrk="1" latinLnBrk="0" hangingPunct="1">
              <a:lnSpc>
                <a:spcPct val="95000"/>
              </a:lnSpc>
              <a:spcBef>
                <a:spcPts val="1000"/>
              </a:spcBef>
              <a:spcAft>
                <a:spcPts val="0"/>
              </a:spcAft>
              <a:buFont typeface="Arial" panose="020B0604020202020204" pitchFamily="34" charset="0"/>
              <a:buChar char="​"/>
              <a:defRPr sz="1800" b="0" kern="1200">
                <a:solidFill>
                  <a:schemeClr val="tx1"/>
                </a:solidFill>
                <a:latin typeface="+mn-lt"/>
                <a:ea typeface="+mn-ea"/>
                <a:cs typeface="+mn-cs"/>
              </a:defRPr>
            </a:lvl7pPr>
            <a:lvl8pPr marL="228600" indent="-228600" algn="l" defTabSz="914400" rtl="0" eaLnBrk="1" latinLnBrk="0" hangingPunct="1">
              <a:lnSpc>
                <a:spcPct val="95000"/>
              </a:lnSpc>
              <a:spcBef>
                <a:spcPts val="200"/>
              </a:spcBef>
              <a:spcAft>
                <a:spcPts val="200"/>
              </a:spcAft>
              <a:buFont typeface="+mj-lt"/>
              <a:buAutoNum type="arabicPeriod"/>
              <a:defRPr sz="1800" b="0" kern="1200" baseline="0">
                <a:solidFill>
                  <a:schemeClr val="tx1"/>
                </a:solidFill>
                <a:latin typeface="+mn-lt"/>
                <a:ea typeface="+mn-ea"/>
                <a:cs typeface="+mn-cs"/>
              </a:defRPr>
            </a:lvl8pPr>
            <a:lvl9pPr marL="0" indent="0" algn="l" defTabSz="914400" rtl="0" eaLnBrk="1" latinLnBrk="0" hangingPunct="1">
              <a:lnSpc>
                <a:spcPct val="95000"/>
              </a:lnSpc>
              <a:spcBef>
                <a:spcPts val="400"/>
              </a:spcBef>
              <a:spcAft>
                <a:spcPts val="400"/>
              </a:spcAft>
              <a:buFont typeface="Arial" panose="020B0604020202020204" pitchFamily="34" charset="0"/>
              <a:buChar char="​"/>
              <a:defRPr sz="900" b="0" kern="1200">
                <a:solidFill>
                  <a:schemeClr val="accent6"/>
                </a:solidFill>
                <a:latin typeface="+mn-lt"/>
                <a:ea typeface="+mn-ea"/>
                <a:cs typeface="+mn-cs"/>
              </a:defRPr>
            </a:lvl9pPr>
          </a:lstStyle>
          <a:p>
            <a:r>
              <a:rPr lang="en-US" dirty="0"/>
              <a:t>Click to Edit Text</a:t>
            </a:r>
          </a:p>
        </p:txBody>
      </p:sp>
      <p:sp>
        <p:nvSpPr>
          <p:cNvPr id="29" name="TextBox 11"/>
          <p:cNvSpPr txBox="1">
            <a:spLocks noChangeArrowheads="1"/>
          </p:cNvSpPr>
          <p:nvPr/>
        </p:nvSpPr>
        <p:spPr bwMode="auto">
          <a:xfrm>
            <a:off x="1422400" y="2324093"/>
            <a:ext cx="1415691" cy="93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3" charset="-128"/>
              </a:defRPr>
            </a:lvl1pPr>
            <a:lvl2pPr marL="742950" indent="-285750" eaLnBrk="0" hangingPunct="0">
              <a:defRPr>
                <a:solidFill>
                  <a:schemeClr val="tx1"/>
                </a:solidFill>
                <a:latin typeface="Arial" charset="0"/>
                <a:ea typeface="ヒラギノ角ゴ Pro W3" pitchFamily="3" charset="-128"/>
              </a:defRPr>
            </a:lvl2pPr>
            <a:lvl3pPr marL="1143000" indent="-228600" eaLnBrk="0" hangingPunct="0">
              <a:defRPr>
                <a:solidFill>
                  <a:schemeClr val="tx1"/>
                </a:solidFill>
                <a:latin typeface="Arial" charset="0"/>
                <a:ea typeface="ヒラギノ角ゴ Pro W3" pitchFamily="3" charset="-128"/>
              </a:defRPr>
            </a:lvl3pPr>
            <a:lvl4pPr marL="1600200" indent="-228600" eaLnBrk="0" hangingPunct="0">
              <a:defRPr>
                <a:solidFill>
                  <a:schemeClr val="tx1"/>
                </a:solidFill>
                <a:latin typeface="Arial" charset="0"/>
                <a:ea typeface="ヒラギノ角ゴ Pro W3" pitchFamily="3" charset="-128"/>
              </a:defRPr>
            </a:lvl4pPr>
            <a:lvl5pPr marL="2057400" indent="-228600" eaLnBrk="0" hangingPunct="0">
              <a:defRPr>
                <a:solidFill>
                  <a:schemeClr val="tx1"/>
                </a:solidFill>
                <a:latin typeface="Arial" charset="0"/>
                <a:ea typeface="ヒラギノ角ゴ Pro W3" pitchFamily="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pitchFamily="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pitchFamily="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pitchFamily="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pitchFamily="3" charset="-128"/>
              </a:defRPr>
            </a:lvl9pPr>
          </a:lstStyle>
          <a:p>
            <a:pPr eaLnBrk="1" hangingPunct="1">
              <a:spcAft>
                <a:spcPts val="600"/>
              </a:spcAft>
              <a:defRPr/>
            </a:pPr>
            <a:r>
              <a:rPr lang="en-US" altLang="en-US" sz="1800" b="1" dirty="0">
                <a:solidFill>
                  <a:srgbClr val="FFFFFF"/>
                </a:solidFill>
                <a:latin typeface="Century Gothic" panose="020B0502020202020204" pitchFamily="34" charset="0"/>
                <a:cs typeface="Arial" charset="0"/>
              </a:rPr>
              <a:t>Follow Me</a:t>
            </a:r>
            <a:r>
              <a:rPr lang="en-US" altLang="en-US" sz="2400" b="1" dirty="0">
                <a:solidFill>
                  <a:srgbClr val="FFFFFF"/>
                </a:solidFill>
                <a:latin typeface="Century Gothic" panose="020B0502020202020204" pitchFamily="34" charset="0"/>
                <a:cs typeface="Arial" charset="0"/>
              </a:rPr>
              <a:t> </a:t>
            </a:r>
          </a:p>
          <a:p>
            <a:pPr eaLnBrk="1" hangingPunct="1">
              <a:spcAft>
                <a:spcPts val="600"/>
              </a:spcAft>
              <a:defRPr/>
            </a:pPr>
            <a:r>
              <a:rPr lang="en-US" altLang="en-US" sz="1600" dirty="0">
                <a:solidFill>
                  <a:srgbClr val="FFFFFF"/>
                </a:solidFill>
                <a:latin typeface="Century Gothic" panose="020B0502020202020204" pitchFamily="34" charset="0"/>
                <a:cs typeface="Arial" charset="0"/>
              </a:rPr>
              <a:t>Twitter  @</a:t>
            </a:r>
          </a:p>
        </p:txBody>
      </p:sp>
      <p:sp>
        <p:nvSpPr>
          <p:cNvPr id="30" name="TextBox 11"/>
          <p:cNvSpPr txBox="1">
            <a:spLocks noChangeArrowheads="1"/>
          </p:cNvSpPr>
          <p:nvPr/>
        </p:nvSpPr>
        <p:spPr bwMode="auto">
          <a:xfrm>
            <a:off x="1422400" y="3250737"/>
            <a:ext cx="2614729" cy="93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3" charset="-128"/>
              </a:defRPr>
            </a:lvl1pPr>
            <a:lvl2pPr marL="742950" indent="-285750" eaLnBrk="0" hangingPunct="0">
              <a:defRPr>
                <a:solidFill>
                  <a:schemeClr val="tx1"/>
                </a:solidFill>
                <a:latin typeface="Arial" charset="0"/>
                <a:ea typeface="ヒラギノ角ゴ Pro W3" pitchFamily="3" charset="-128"/>
              </a:defRPr>
            </a:lvl2pPr>
            <a:lvl3pPr marL="1143000" indent="-228600" eaLnBrk="0" hangingPunct="0">
              <a:defRPr>
                <a:solidFill>
                  <a:schemeClr val="tx1"/>
                </a:solidFill>
                <a:latin typeface="Arial" charset="0"/>
                <a:ea typeface="ヒラギノ角ゴ Pro W3" pitchFamily="3" charset="-128"/>
              </a:defRPr>
            </a:lvl3pPr>
            <a:lvl4pPr marL="1600200" indent="-228600" eaLnBrk="0" hangingPunct="0">
              <a:defRPr>
                <a:solidFill>
                  <a:schemeClr val="tx1"/>
                </a:solidFill>
                <a:latin typeface="Arial" charset="0"/>
                <a:ea typeface="ヒラギノ角ゴ Pro W3" pitchFamily="3" charset="-128"/>
              </a:defRPr>
            </a:lvl4pPr>
            <a:lvl5pPr marL="2057400" indent="-228600" eaLnBrk="0" hangingPunct="0">
              <a:defRPr>
                <a:solidFill>
                  <a:schemeClr val="tx1"/>
                </a:solidFill>
                <a:latin typeface="Arial" charset="0"/>
                <a:ea typeface="ヒラギノ角ゴ Pro W3" pitchFamily="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pitchFamily="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pitchFamily="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pitchFamily="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pitchFamily="3" charset="-128"/>
              </a:defRPr>
            </a:lvl9pPr>
          </a:lstStyle>
          <a:p>
            <a:pPr eaLnBrk="1" hangingPunct="1">
              <a:spcAft>
                <a:spcPts val="600"/>
              </a:spcAft>
              <a:defRPr/>
            </a:pPr>
            <a:r>
              <a:rPr lang="en-US" altLang="en-US" sz="1800" b="1" dirty="0">
                <a:solidFill>
                  <a:srgbClr val="FFFFFF"/>
                </a:solidFill>
                <a:latin typeface="Century Gothic" panose="020B0502020202020204" pitchFamily="34" charset="0"/>
                <a:cs typeface="Arial" charset="0"/>
              </a:rPr>
              <a:t>Questions/Comments</a:t>
            </a:r>
            <a:r>
              <a:rPr lang="en-US" altLang="en-US" sz="2400" b="1" dirty="0">
                <a:solidFill>
                  <a:srgbClr val="FFFFFF"/>
                </a:solidFill>
                <a:latin typeface="Century Gothic" panose="020B0502020202020204" pitchFamily="34" charset="0"/>
                <a:cs typeface="Arial" charset="0"/>
              </a:rPr>
              <a:t> </a:t>
            </a:r>
          </a:p>
          <a:p>
            <a:pPr eaLnBrk="1" hangingPunct="1">
              <a:spcAft>
                <a:spcPts val="600"/>
              </a:spcAft>
              <a:defRPr/>
            </a:pPr>
            <a:r>
              <a:rPr lang="en-US" altLang="en-US" sz="1600" dirty="0">
                <a:solidFill>
                  <a:srgbClr val="FFFFFF"/>
                </a:solidFill>
                <a:latin typeface="Century Gothic" panose="020B0502020202020204" pitchFamily="34" charset="0"/>
                <a:cs typeface="Arial" charset="0"/>
              </a:rPr>
              <a:t>Email:</a:t>
            </a:r>
          </a:p>
        </p:txBody>
      </p:sp>
      <p:sp>
        <p:nvSpPr>
          <p:cNvPr id="28" name="Text Placeholder 2"/>
          <p:cNvSpPr txBox="1">
            <a:spLocks/>
          </p:cNvSpPr>
          <p:nvPr/>
        </p:nvSpPr>
        <p:spPr>
          <a:xfrm>
            <a:off x="2119039" y="3733816"/>
            <a:ext cx="5545560" cy="304800"/>
          </a:xfrm>
          <a:prstGeom prst="rect">
            <a:avLst/>
          </a:prstGeom>
        </p:spPr>
        <p:txBody>
          <a:bodyPr>
            <a:normAutofit/>
          </a:bodyPr>
          <a:lstStyle>
            <a:lvl1pPr marL="0" indent="0" algn="l" defTabSz="914400" rtl="0" eaLnBrk="1" latinLnBrk="0" hangingPunct="1">
              <a:lnSpc>
                <a:spcPct val="95000"/>
              </a:lnSpc>
              <a:spcBef>
                <a:spcPts val="600"/>
              </a:spcBef>
              <a:spcAft>
                <a:spcPts val="200"/>
              </a:spcAft>
              <a:buFont typeface="Arial" panose="020B0604020202020204" pitchFamily="34" charset="0"/>
              <a:buNone/>
              <a:defRPr sz="1400" b="0" kern="1200" baseline="0">
                <a:solidFill>
                  <a:srgbClr val="FFFFFF"/>
                </a:solidFill>
                <a:latin typeface="Century Gothic" panose="020B0502020202020204" pitchFamily="34" charset="0"/>
                <a:ea typeface="+mn-ea"/>
                <a:cs typeface="+mn-cs"/>
              </a:defRPr>
            </a:lvl1pPr>
            <a:lvl2pPr marL="457200" indent="-228600" algn="l" defTabSz="914400" rtl="0" eaLnBrk="1" latinLnBrk="0" hangingPunct="1">
              <a:lnSpc>
                <a:spcPct val="85000"/>
              </a:lnSpc>
              <a:spcBef>
                <a:spcPts val="200"/>
              </a:spcBef>
              <a:spcAft>
                <a:spcPts val="200"/>
              </a:spcAft>
              <a:buFont typeface="Arial" panose="020B0604020202020204" pitchFamily="34" charset="0"/>
              <a:buChar char="–"/>
              <a:defRPr sz="1600" b="0" kern="1200">
                <a:solidFill>
                  <a:schemeClr val="tx1"/>
                </a:solidFill>
                <a:latin typeface="+mn-lt"/>
                <a:ea typeface="+mn-ea"/>
                <a:cs typeface="+mn-cs"/>
              </a:defRPr>
            </a:lvl2pPr>
            <a:lvl3pPr marL="628650" indent="-171450" algn="l" defTabSz="914400" rtl="0" eaLnBrk="1" latinLnBrk="0" hangingPunct="1">
              <a:lnSpc>
                <a:spcPct val="85000"/>
              </a:lnSpc>
              <a:spcBef>
                <a:spcPts val="200"/>
              </a:spcBef>
              <a:spcAft>
                <a:spcPts val="200"/>
              </a:spcAft>
              <a:buFont typeface="Arial" panose="020B0604020202020204" pitchFamily="34" charset="0"/>
              <a:buChar char="-"/>
              <a:defRPr sz="1400" b="0" kern="1200">
                <a:solidFill>
                  <a:schemeClr val="tx1"/>
                </a:solidFill>
                <a:latin typeface="+mn-lt"/>
                <a:ea typeface="+mn-ea"/>
                <a:cs typeface="+mn-cs"/>
              </a:defRPr>
            </a:lvl3pPr>
            <a:lvl4pPr marL="0" indent="0" algn="l" defTabSz="914400" rtl="0" eaLnBrk="1" latinLnBrk="0" hangingPunct="1">
              <a:lnSpc>
                <a:spcPct val="95000"/>
              </a:lnSpc>
              <a:spcBef>
                <a:spcPts val="600"/>
              </a:spcBef>
              <a:spcAft>
                <a:spcPts val="200"/>
              </a:spcAft>
              <a:buFont typeface="Arial" panose="020B0604020202020204" pitchFamily="34" charset="0"/>
              <a:buChar char="​"/>
              <a:defRPr sz="1800" b="0" kern="1200">
                <a:solidFill>
                  <a:schemeClr val="tx1"/>
                </a:solidFill>
                <a:latin typeface="+mn-lt"/>
                <a:ea typeface="+mn-ea"/>
                <a:cs typeface="+mn-cs"/>
              </a:defRPr>
            </a:lvl4pPr>
            <a:lvl5pPr marL="0" indent="0" algn="l" defTabSz="914400" rtl="0" eaLnBrk="1" latinLnBrk="0" hangingPunct="1">
              <a:lnSpc>
                <a:spcPct val="95000"/>
              </a:lnSpc>
              <a:spcBef>
                <a:spcPts val="600"/>
              </a:spcBef>
              <a:spcAft>
                <a:spcPts val="200"/>
              </a:spcAft>
              <a:buFont typeface="Arial" panose="020B0604020202020204" pitchFamily="34" charset="0"/>
              <a:buChar char="​"/>
              <a:defRPr sz="1800" b="0" kern="1200">
                <a:solidFill>
                  <a:schemeClr val="accent1"/>
                </a:solidFill>
                <a:latin typeface="+mn-lt"/>
                <a:ea typeface="+mn-ea"/>
                <a:cs typeface="+mn-cs"/>
              </a:defRPr>
            </a:lvl5pPr>
            <a:lvl6pPr marL="0" indent="0" algn="l" defTabSz="914400" rtl="0" eaLnBrk="1" latinLnBrk="0" hangingPunct="1">
              <a:lnSpc>
                <a:spcPct val="95000"/>
              </a:lnSpc>
              <a:spcBef>
                <a:spcPts val="600"/>
              </a:spcBef>
              <a:spcAft>
                <a:spcPts val="200"/>
              </a:spcAft>
              <a:buFont typeface="Arial" panose="020B0604020202020204" pitchFamily="34" charset="0"/>
              <a:buChar char="​"/>
              <a:defRPr sz="1800" b="0" kern="1200">
                <a:solidFill>
                  <a:schemeClr val="tx2"/>
                </a:solidFill>
                <a:latin typeface="+mn-lt"/>
                <a:ea typeface="+mn-ea"/>
                <a:cs typeface="+mn-cs"/>
              </a:defRPr>
            </a:lvl6pPr>
            <a:lvl7pPr marL="0" indent="0" algn="l" defTabSz="914400" rtl="0" eaLnBrk="1" latinLnBrk="0" hangingPunct="1">
              <a:lnSpc>
                <a:spcPct val="95000"/>
              </a:lnSpc>
              <a:spcBef>
                <a:spcPts val="1000"/>
              </a:spcBef>
              <a:spcAft>
                <a:spcPts val="0"/>
              </a:spcAft>
              <a:buFont typeface="Arial" panose="020B0604020202020204" pitchFamily="34" charset="0"/>
              <a:buChar char="​"/>
              <a:defRPr sz="1800" b="0" kern="1200">
                <a:solidFill>
                  <a:schemeClr val="tx1"/>
                </a:solidFill>
                <a:latin typeface="+mn-lt"/>
                <a:ea typeface="+mn-ea"/>
                <a:cs typeface="+mn-cs"/>
              </a:defRPr>
            </a:lvl7pPr>
            <a:lvl8pPr marL="228600" indent="-228600" algn="l" defTabSz="914400" rtl="0" eaLnBrk="1" latinLnBrk="0" hangingPunct="1">
              <a:lnSpc>
                <a:spcPct val="95000"/>
              </a:lnSpc>
              <a:spcBef>
                <a:spcPts val="200"/>
              </a:spcBef>
              <a:spcAft>
                <a:spcPts val="200"/>
              </a:spcAft>
              <a:buFont typeface="+mj-lt"/>
              <a:buAutoNum type="arabicPeriod"/>
              <a:defRPr sz="1800" b="0" kern="1200" baseline="0">
                <a:solidFill>
                  <a:schemeClr val="tx1"/>
                </a:solidFill>
                <a:latin typeface="+mn-lt"/>
                <a:ea typeface="+mn-ea"/>
                <a:cs typeface="+mn-cs"/>
              </a:defRPr>
            </a:lvl8pPr>
            <a:lvl9pPr marL="0" indent="0" algn="l" defTabSz="914400" rtl="0" eaLnBrk="1" latinLnBrk="0" hangingPunct="1">
              <a:lnSpc>
                <a:spcPct val="95000"/>
              </a:lnSpc>
              <a:spcBef>
                <a:spcPts val="400"/>
              </a:spcBef>
              <a:spcAft>
                <a:spcPts val="400"/>
              </a:spcAft>
              <a:buFont typeface="Arial" panose="020B0604020202020204" pitchFamily="34" charset="0"/>
              <a:buChar char="​"/>
              <a:defRPr sz="900" b="0" kern="1200">
                <a:solidFill>
                  <a:schemeClr val="accent6"/>
                </a:solidFill>
                <a:latin typeface="+mn-lt"/>
                <a:ea typeface="+mn-ea"/>
                <a:cs typeface="+mn-cs"/>
              </a:defRPr>
            </a:lvl9pPr>
          </a:lstStyle>
          <a:p>
            <a:r>
              <a:rPr lang="en-US" dirty="0"/>
              <a:t>Click to Edit Text</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884183" y="853618"/>
            <a:ext cx="7220306" cy="4150193"/>
            <a:chOff x="1107510" y="1412055"/>
            <a:chExt cx="8864918" cy="4951096"/>
          </a:xfrm>
        </p:grpSpPr>
        <p:pic>
          <p:nvPicPr>
            <p:cNvPr id="15" name="Picture 14"/>
            <p:cNvPicPr>
              <a:picLocks noChangeAspect="1"/>
            </p:cNvPicPr>
            <p:nvPr/>
          </p:nvPicPr>
          <p:blipFill rotWithShape="1">
            <a:blip r:embed="rId3" cstate="print"/>
            <a:srcRect r="460" b="1515"/>
            <a:stretch/>
          </p:blipFill>
          <p:spPr>
            <a:xfrm>
              <a:off x="1107510" y="1412055"/>
              <a:ext cx="8864918" cy="4951096"/>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3391" y="3410445"/>
              <a:ext cx="270749" cy="224722"/>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6381" y="3318613"/>
              <a:ext cx="270749" cy="22472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6750" y="3135632"/>
              <a:ext cx="270749" cy="22472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2125" y="3240687"/>
              <a:ext cx="270749" cy="224722"/>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8305" y="4159347"/>
              <a:ext cx="270749" cy="224722"/>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881" y="4184499"/>
              <a:ext cx="270749" cy="224722"/>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7599" y="3423932"/>
              <a:ext cx="270749" cy="22472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5699" y="3635167"/>
              <a:ext cx="270749" cy="257860"/>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3679" y="3375041"/>
              <a:ext cx="270749" cy="224722"/>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3637" y="3661885"/>
              <a:ext cx="270749" cy="257860"/>
            </a:xfrm>
            <a:prstGeom prst="rect">
              <a:avLst/>
            </a:prstGeom>
          </p:spPr>
        </p:pic>
      </p:grpSp>
      <p:sp>
        <p:nvSpPr>
          <p:cNvPr id="2" name="Title 1"/>
          <p:cNvSpPr>
            <a:spLocks noGrp="1"/>
          </p:cNvSpPr>
          <p:nvPr>
            <p:ph type="title"/>
          </p:nvPr>
        </p:nvSpPr>
        <p:spPr>
          <a:xfrm>
            <a:off x="686479" y="-1"/>
            <a:ext cx="7781927" cy="766093"/>
          </a:xfrm>
        </p:spPr>
        <p:txBody>
          <a:bodyPr>
            <a:normAutofit/>
          </a:bodyPr>
          <a:lstStyle/>
          <a:p>
            <a:r>
              <a:rPr lang="en-US" dirty="0"/>
              <a:t>Micron – Where we are </a:t>
            </a:r>
          </a:p>
        </p:txBody>
      </p:sp>
      <p:sp>
        <p:nvSpPr>
          <p:cNvPr id="7" name="Text Placeholder 6"/>
          <p:cNvSpPr>
            <a:spLocks noGrp="1"/>
          </p:cNvSpPr>
          <p:nvPr>
            <p:ph type="body" sz="quarter" idx="14"/>
          </p:nvPr>
        </p:nvSpPr>
        <p:spPr/>
        <p:txBody>
          <a:bodyPr/>
          <a:lstStyle/>
          <a:p>
            <a:endParaRPr lang="en-US"/>
          </a:p>
        </p:txBody>
      </p:sp>
      <p:sp>
        <p:nvSpPr>
          <p:cNvPr id="32" name="TextBox 31"/>
          <p:cNvSpPr txBox="1"/>
          <p:nvPr/>
        </p:nvSpPr>
        <p:spPr>
          <a:xfrm>
            <a:off x="386001" y="1540043"/>
            <a:ext cx="996364" cy="1200329"/>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U.S.</a:t>
            </a:r>
          </a:p>
          <a:p>
            <a:r>
              <a:rPr lang="en-US" dirty="0">
                <a:latin typeface="Segoe UI" panose="020B0502040204020203" pitchFamily="34" charset="0"/>
                <a:cs typeface="Segoe UI" panose="020B0502040204020203" pitchFamily="34" charset="0"/>
              </a:rPr>
              <a:t>Idaho</a:t>
            </a:r>
          </a:p>
          <a:p>
            <a:r>
              <a:rPr lang="en-US" dirty="0">
                <a:latin typeface="Segoe UI" panose="020B0502040204020203" pitchFamily="34" charset="0"/>
                <a:cs typeface="Segoe UI" panose="020B0502040204020203" pitchFamily="34" charset="0"/>
              </a:rPr>
              <a:t>Utah</a:t>
            </a:r>
          </a:p>
          <a:p>
            <a:r>
              <a:rPr lang="en-US" dirty="0">
                <a:latin typeface="Segoe UI" panose="020B0502040204020203" pitchFamily="34" charset="0"/>
                <a:cs typeface="Segoe UI" panose="020B0502040204020203" pitchFamily="34" charset="0"/>
              </a:rPr>
              <a:t>Virginia</a:t>
            </a:r>
          </a:p>
        </p:txBody>
      </p:sp>
      <p:sp>
        <p:nvSpPr>
          <p:cNvPr id="33" name="TextBox 32"/>
          <p:cNvSpPr txBox="1"/>
          <p:nvPr/>
        </p:nvSpPr>
        <p:spPr>
          <a:xfrm>
            <a:off x="7768177" y="1540042"/>
            <a:ext cx="1255508" cy="1754326"/>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Asia</a:t>
            </a:r>
          </a:p>
          <a:p>
            <a:r>
              <a:rPr lang="en-US" dirty="0">
                <a:latin typeface="Segoe UI" panose="020B0502040204020203" pitchFamily="34" charset="0"/>
                <a:cs typeface="Segoe UI" panose="020B0502040204020203" pitchFamily="34" charset="0"/>
              </a:rPr>
              <a:t>Taiwan</a:t>
            </a:r>
          </a:p>
          <a:p>
            <a:r>
              <a:rPr lang="en-US" dirty="0">
                <a:latin typeface="Segoe UI" panose="020B0502040204020203" pitchFamily="34" charset="0"/>
                <a:cs typeface="Segoe UI" panose="020B0502040204020203" pitchFamily="34" charset="0"/>
              </a:rPr>
              <a:t>Singapore</a:t>
            </a:r>
          </a:p>
          <a:p>
            <a:r>
              <a:rPr lang="en-US" dirty="0">
                <a:latin typeface="Segoe UI" panose="020B0502040204020203" pitchFamily="34" charset="0"/>
                <a:cs typeface="Segoe UI" panose="020B0502040204020203" pitchFamily="34" charset="0"/>
              </a:rPr>
              <a:t>Japan</a:t>
            </a:r>
          </a:p>
          <a:p>
            <a:r>
              <a:rPr lang="en-US" dirty="0">
                <a:latin typeface="Segoe UI" panose="020B0502040204020203" pitchFamily="34" charset="0"/>
                <a:cs typeface="Segoe UI" panose="020B0502040204020203" pitchFamily="34" charset="0"/>
              </a:rPr>
              <a:t>Malaysia</a:t>
            </a:r>
          </a:p>
          <a:p>
            <a:r>
              <a:rPr lang="en-US" dirty="0">
                <a:latin typeface="Segoe UI" panose="020B0502040204020203" pitchFamily="34" charset="0"/>
                <a:cs typeface="Segoe UI" panose="020B0502040204020203" pitchFamily="34" charset="0"/>
              </a:rPr>
              <a:t>China</a:t>
            </a:r>
          </a:p>
        </p:txBody>
      </p:sp>
      <p:pic>
        <p:nvPicPr>
          <p:cNvPr id="26" name="Picture 25">
            <a:extLst>
              <a:ext uri="{FF2B5EF4-FFF2-40B4-BE49-F238E27FC236}">
                <a16:creationId xmlns:a16="http://schemas.microsoft.com/office/drawing/2014/main" id="{DC0E0209-1DDD-467D-A5AF-2AD0E79689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8175" y="3207699"/>
            <a:ext cx="220520" cy="188370"/>
          </a:xfrm>
          <a:prstGeom prst="rect">
            <a:avLst/>
          </a:prstGeom>
        </p:spPr>
      </p:pic>
    </p:spTree>
    <p:extLst>
      <p:ext uri="{BB962C8B-B14F-4D97-AF65-F5344CB8AC3E}">
        <p14:creationId xmlns:p14="http://schemas.microsoft.com/office/powerpoint/2010/main" val="2433237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Micron – IT Data Architecture Challenges</a:t>
            </a:r>
          </a:p>
        </p:txBody>
      </p:sp>
      <p:sp>
        <p:nvSpPr>
          <p:cNvPr id="7" name="Text Placeholder 6"/>
          <p:cNvSpPr>
            <a:spLocks noGrp="1"/>
          </p:cNvSpPr>
          <p:nvPr>
            <p:ph type="body" sz="quarter" idx="14"/>
          </p:nvPr>
        </p:nvSpPr>
        <p:spPr/>
        <p:txBody>
          <a:bodyPr/>
          <a:lstStyle/>
          <a:p>
            <a:endParaRPr lang="en-US"/>
          </a:p>
        </p:txBody>
      </p:sp>
      <p:sp>
        <p:nvSpPr>
          <p:cNvPr id="22" name="TextBox 21"/>
          <p:cNvSpPr txBox="1"/>
          <p:nvPr/>
        </p:nvSpPr>
        <p:spPr>
          <a:xfrm>
            <a:off x="304642" y="1099693"/>
            <a:ext cx="1991478" cy="3554819"/>
          </a:xfrm>
          <a:prstGeom prst="rect">
            <a:avLst/>
          </a:prstGeom>
          <a:noFill/>
        </p:spPr>
        <p:txBody>
          <a:bodyPr wrap="square" rtlCol="0">
            <a:spAutoFit/>
          </a:bodyPr>
          <a:lstStyle/>
          <a:p>
            <a:pPr marL="214313" indent="-214313">
              <a:buFont typeface="Arial" panose="020B0604020202020204" pitchFamily="34" charset="0"/>
              <a:buChar char="+"/>
            </a:pPr>
            <a:r>
              <a:rPr lang="en-US" sz="1500" b="1" dirty="0">
                <a:solidFill>
                  <a:schemeClr val="accent1">
                    <a:lumMod val="75000"/>
                  </a:schemeClr>
                </a:solidFill>
              </a:rPr>
              <a:t>Distributed Data</a:t>
            </a:r>
          </a:p>
          <a:p>
            <a:pPr marL="214313" indent="-214313">
              <a:buFont typeface="Arial" panose="020B0604020202020204" pitchFamily="34" charset="0"/>
              <a:buChar char="+"/>
            </a:pPr>
            <a:endParaRPr lang="en-US" sz="1500" b="1" dirty="0">
              <a:solidFill>
                <a:schemeClr val="accent1">
                  <a:lumMod val="75000"/>
                </a:schemeClr>
              </a:solidFill>
            </a:endParaRPr>
          </a:p>
          <a:p>
            <a:pPr marL="214313" indent="-214313">
              <a:buFont typeface="Arial" panose="020B0604020202020204" pitchFamily="34" charset="0"/>
              <a:buChar char="+"/>
            </a:pPr>
            <a:r>
              <a:rPr lang="en-US" sz="1500" b="1" dirty="0">
                <a:solidFill>
                  <a:schemeClr val="accent1">
                    <a:lumMod val="75000"/>
                  </a:schemeClr>
                </a:solidFill>
              </a:rPr>
              <a:t>Spot Solutions</a:t>
            </a:r>
          </a:p>
          <a:p>
            <a:pPr marL="214313" indent="-214313">
              <a:buFont typeface="Arial" panose="020B0604020202020204" pitchFamily="34" charset="0"/>
              <a:buChar char="+"/>
            </a:pPr>
            <a:endParaRPr lang="en-US" sz="1500" b="1" dirty="0">
              <a:solidFill>
                <a:schemeClr val="accent1">
                  <a:lumMod val="75000"/>
                </a:schemeClr>
              </a:solidFill>
            </a:endParaRPr>
          </a:p>
          <a:p>
            <a:pPr marL="214313" indent="-214313">
              <a:buFont typeface="Arial" panose="020B0604020202020204" pitchFamily="34" charset="0"/>
              <a:buChar char="+"/>
            </a:pPr>
            <a:r>
              <a:rPr lang="en-US" sz="1500" b="1" dirty="0">
                <a:solidFill>
                  <a:schemeClr val="accent1">
                    <a:lumMod val="75000"/>
                  </a:schemeClr>
                </a:solidFill>
              </a:rPr>
              <a:t>Expanding Facilities</a:t>
            </a:r>
          </a:p>
          <a:p>
            <a:pPr marL="214313" indent="-214313">
              <a:buFont typeface="Arial" panose="020B0604020202020204" pitchFamily="34" charset="0"/>
              <a:buChar char="+"/>
            </a:pPr>
            <a:endParaRPr lang="en-US" sz="1500" b="1" dirty="0">
              <a:solidFill>
                <a:schemeClr val="accent1">
                  <a:lumMod val="75000"/>
                </a:schemeClr>
              </a:solidFill>
              <a:latin typeface="Segoe UI" panose="020B0502040204020203" pitchFamily="34" charset="0"/>
              <a:cs typeface="Segoe UI" panose="020B0502040204020203" pitchFamily="34" charset="0"/>
            </a:endParaRPr>
          </a:p>
          <a:p>
            <a:pPr marL="214313" indent="-214313">
              <a:buFont typeface="Arial" panose="020B0604020202020204" pitchFamily="34" charset="0"/>
              <a:buChar char="+"/>
            </a:pPr>
            <a:r>
              <a:rPr lang="en-US" sz="1500" b="1" dirty="0">
                <a:solidFill>
                  <a:schemeClr val="accent1">
                    <a:lumMod val="75000"/>
                  </a:schemeClr>
                </a:solidFill>
                <a:latin typeface="Segoe UI" panose="020B0502040204020203" pitchFamily="34" charset="0"/>
                <a:cs typeface="Segoe UI" panose="020B0502040204020203" pitchFamily="34" charset="0"/>
              </a:rPr>
              <a:t>Product Density</a:t>
            </a:r>
          </a:p>
          <a:p>
            <a:pPr marL="214313" indent="-214313">
              <a:buFont typeface="Arial" panose="020B0604020202020204" pitchFamily="34" charset="0"/>
              <a:buChar char="+"/>
            </a:pPr>
            <a:endParaRPr lang="en-US" sz="1500" b="1" dirty="0">
              <a:solidFill>
                <a:schemeClr val="accent1">
                  <a:lumMod val="75000"/>
                </a:schemeClr>
              </a:solidFill>
              <a:latin typeface="Segoe UI" panose="020B0502040204020203" pitchFamily="34" charset="0"/>
              <a:cs typeface="Segoe UI" panose="020B0502040204020203" pitchFamily="34" charset="0"/>
            </a:endParaRPr>
          </a:p>
          <a:p>
            <a:pPr marL="214313" indent="-214313">
              <a:buFont typeface="Arial" panose="020B0604020202020204" pitchFamily="34" charset="0"/>
              <a:buChar char="+"/>
            </a:pPr>
            <a:r>
              <a:rPr lang="en-US" sz="1500" b="1" dirty="0">
                <a:solidFill>
                  <a:schemeClr val="accent1">
                    <a:lumMod val="75000"/>
                  </a:schemeClr>
                </a:solidFill>
                <a:latin typeface="Segoe UI" panose="020B0502040204020203" pitchFamily="34" charset="0"/>
                <a:cs typeface="Segoe UI" panose="020B0502040204020203" pitchFamily="34" charset="0"/>
              </a:rPr>
              <a:t>Complex Processes</a:t>
            </a:r>
          </a:p>
          <a:p>
            <a:pPr marL="214313" indent="-214313">
              <a:buFont typeface="Arial" panose="020B0604020202020204" pitchFamily="34" charset="0"/>
              <a:buChar char="+"/>
            </a:pPr>
            <a:endParaRPr lang="en-US" sz="1500" b="1" dirty="0">
              <a:solidFill>
                <a:schemeClr val="accent1">
                  <a:lumMod val="75000"/>
                </a:schemeClr>
              </a:solidFill>
              <a:latin typeface="Segoe UI" panose="020B0502040204020203" pitchFamily="34" charset="0"/>
              <a:cs typeface="Segoe UI" panose="020B0502040204020203" pitchFamily="34" charset="0"/>
            </a:endParaRPr>
          </a:p>
          <a:p>
            <a:pPr marL="214313" indent="-214313">
              <a:buFont typeface="Arial" panose="020B0604020202020204" pitchFamily="34" charset="0"/>
              <a:buChar char="+"/>
            </a:pPr>
            <a:r>
              <a:rPr lang="en-US" sz="1500" b="1" dirty="0">
                <a:solidFill>
                  <a:schemeClr val="accent1">
                    <a:lumMod val="75000"/>
                  </a:schemeClr>
                </a:solidFill>
                <a:latin typeface="Segoe UI" panose="020B0502040204020203" pitchFamily="34" charset="0"/>
                <a:cs typeface="Segoe UI" panose="020B0502040204020203" pitchFamily="34" charset="0"/>
              </a:rPr>
              <a:t>More Sensors</a:t>
            </a:r>
          </a:p>
          <a:p>
            <a:pPr marL="671513" lvl="1" indent="-214313">
              <a:buFont typeface="Arial" panose="020B0604020202020204" pitchFamily="34" charset="0"/>
              <a:buChar char="+"/>
            </a:pPr>
            <a:r>
              <a:rPr lang="en-US" sz="1500" b="1" dirty="0">
                <a:solidFill>
                  <a:schemeClr val="accent1">
                    <a:lumMod val="75000"/>
                  </a:schemeClr>
                </a:solidFill>
                <a:latin typeface="Segoe UI" panose="020B0502040204020203" pitchFamily="34" charset="0"/>
                <a:cs typeface="Segoe UI" panose="020B0502040204020203" pitchFamily="34" charset="0"/>
              </a:rPr>
              <a:t>Image</a:t>
            </a:r>
          </a:p>
          <a:p>
            <a:pPr marL="671513" lvl="1" indent="-214313">
              <a:buFont typeface="Arial" panose="020B0604020202020204" pitchFamily="34" charset="0"/>
              <a:buChar char="+"/>
            </a:pPr>
            <a:r>
              <a:rPr lang="en-US" sz="1500" b="1" dirty="0">
                <a:solidFill>
                  <a:schemeClr val="accent1">
                    <a:lumMod val="75000"/>
                  </a:schemeClr>
                </a:solidFill>
                <a:latin typeface="Segoe UI" panose="020B0502040204020203" pitchFamily="34" charset="0"/>
                <a:cs typeface="Segoe UI" panose="020B0502040204020203" pitchFamily="34" charset="0"/>
              </a:rPr>
              <a:t>Audio</a:t>
            </a:r>
          </a:p>
        </p:txBody>
      </p:sp>
      <p:grpSp>
        <p:nvGrpSpPr>
          <p:cNvPr id="9" name="Group 8"/>
          <p:cNvGrpSpPr/>
          <p:nvPr/>
        </p:nvGrpSpPr>
        <p:grpSpPr>
          <a:xfrm>
            <a:off x="2948665" y="2332975"/>
            <a:ext cx="1028700" cy="480060"/>
            <a:chOff x="4238869" y="1530174"/>
            <a:chExt cx="1371600" cy="640080"/>
          </a:xfrm>
        </p:grpSpPr>
        <p:sp>
          <p:nvSpPr>
            <p:cNvPr id="24" name="Rounded Rectangle 23"/>
            <p:cNvSpPr/>
            <p:nvPr/>
          </p:nvSpPr>
          <p:spPr>
            <a:xfrm>
              <a:off x="4238869" y="1530174"/>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Idaho</a:t>
              </a:r>
            </a:p>
          </p:txBody>
        </p:sp>
        <p:grpSp>
          <p:nvGrpSpPr>
            <p:cNvPr id="25" name="Group 24"/>
            <p:cNvGrpSpPr/>
            <p:nvPr/>
          </p:nvGrpSpPr>
          <p:grpSpPr>
            <a:xfrm>
              <a:off x="4345422" y="1591331"/>
              <a:ext cx="656955" cy="481346"/>
              <a:chOff x="1487013" y="2948381"/>
              <a:chExt cx="656955" cy="481346"/>
            </a:xfrm>
          </p:grpSpPr>
          <p:sp>
            <p:nvSpPr>
              <p:cNvPr id="37" name="Rectangle 36"/>
              <p:cNvSpPr/>
              <p:nvPr/>
            </p:nvSpPr>
            <p:spPr>
              <a:xfrm>
                <a:off x="1487014" y="3103890"/>
                <a:ext cx="656954" cy="3258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38" name="Rectangle 37"/>
              <p:cNvSpPr/>
              <p:nvPr/>
            </p:nvSpPr>
            <p:spPr>
              <a:xfrm>
                <a:off x="1487013" y="3126599"/>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39" name="Rectangle 38"/>
              <p:cNvSpPr/>
              <p:nvPr/>
            </p:nvSpPr>
            <p:spPr>
              <a:xfrm>
                <a:off x="1513254"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40" name="Rectangle 39"/>
              <p:cNvSpPr/>
              <p:nvPr/>
            </p:nvSpPr>
            <p:spPr>
              <a:xfrm>
                <a:off x="1619807"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41" name="Rectangle 40"/>
              <p:cNvSpPr/>
              <p:nvPr/>
            </p:nvSpPr>
            <p:spPr>
              <a:xfrm>
                <a:off x="1726360"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42" name="Rectangle 41"/>
              <p:cNvSpPr/>
              <p:nvPr/>
            </p:nvSpPr>
            <p:spPr>
              <a:xfrm>
                <a:off x="1832913"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43" name="Rectangle 42"/>
              <p:cNvSpPr/>
              <p:nvPr/>
            </p:nvSpPr>
            <p:spPr>
              <a:xfrm>
                <a:off x="1939468"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44" name="Rectangle 43"/>
              <p:cNvSpPr/>
              <p:nvPr/>
            </p:nvSpPr>
            <p:spPr>
              <a:xfrm>
                <a:off x="1997374" y="3047528"/>
                <a:ext cx="146594" cy="6399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45" name="Rectangle 44"/>
              <p:cNvSpPr/>
              <p:nvPr/>
            </p:nvSpPr>
            <p:spPr>
              <a:xfrm>
                <a:off x="1513254"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46" name="Rectangle 45"/>
              <p:cNvSpPr/>
              <p:nvPr/>
            </p:nvSpPr>
            <p:spPr>
              <a:xfrm>
                <a:off x="1619807"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47" name="Rectangle 46"/>
              <p:cNvSpPr/>
              <p:nvPr/>
            </p:nvSpPr>
            <p:spPr>
              <a:xfrm>
                <a:off x="1726360"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48" name="Rectangle 47"/>
              <p:cNvSpPr/>
              <p:nvPr/>
            </p:nvSpPr>
            <p:spPr>
              <a:xfrm>
                <a:off x="1832913"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49" name="Rectangle 48"/>
              <p:cNvSpPr/>
              <p:nvPr/>
            </p:nvSpPr>
            <p:spPr>
              <a:xfrm>
                <a:off x="1939468"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0" name="Freeform 49"/>
              <p:cNvSpPr/>
              <p:nvPr/>
            </p:nvSpPr>
            <p:spPr>
              <a:xfrm>
                <a:off x="2046829" y="2948381"/>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grpSp>
        <p:nvGrpSpPr>
          <p:cNvPr id="51" name="Group 50"/>
          <p:cNvGrpSpPr/>
          <p:nvPr/>
        </p:nvGrpSpPr>
        <p:grpSpPr>
          <a:xfrm>
            <a:off x="2948665" y="2928249"/>
            <a:ext cx="1028700" cy="480060"/>
            <a:chOff x="4238869" y="1530174"/>
            <a:chExt cx="1371600" cy="640080"/>
          </a:xfrm>
        </p:grpSpPr>
        <p:sp>
          <p:nvSpPr>
            <p:cNvPr id="52" name="Rounded Rectangle 51"/>
            <p:cNvSpPr/>
            <p:nvPr/>
          </p:nvSpPr>
          <p:spPr>
            <a:xfrm>
              <a:off x="4238869" y="1530174"/>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Utah</a:t>
              </a:r>
            </a:p>
          </p:txBody>
        </p:sp>
        <p:grpSp>
          <p:nvGrpSpPr>
            <p:cNvPr id="53" name="Group 52"/>
            <p:cNvGrpSpPr/>
            <p:nvPr/>
          </p:nvGrpSpPr>
          <p:grpSpPr>
            <a:xfrm>
              <a:off x="4345422" y="1591331"/>
              <a:ext cx="656955" cy="481346"/>
              <a:chOff x="1487013" y="2948381"/>
              <a:chExt cx="656955" cy="481346"/>
            </a:xfrm>
          </p:grpSpPr>
          <p:sp>
            <p:nvSpPr>
              <p:cNvPr id="55" name="Rectangle 54"/>
              <p:cNvSpPr/>
              <p:nvPr/>
            </p:nvSpPr>
            <p:spPr>
              <a:xfrm>
                <a:off x="1487014" y="3103890"/>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6" name="Rectangle 55"/>
              <p:cNvSpPr/>
              <p:nvPr/>
            </p:nvSpPr>
            <p:spPr>
              <a:xfrm>
                <a:off x="1487013" y="3126599"/>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57" name="Rectangle 56"/>
              <p:cNvSpPr/>
              <p:nvPr/>
            </p:nvSpPr>
            <p:spPr>
              <a:xfrm>
                <a:off x="1513254"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8" name="Rectangle 57"/>
              <p:cNvSpPr/>
              <p:nvPr/>
            </p:nvSpPr>
            <p:spPr>
              <a:xfrm>
                <a:off x="1619807"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59" name="Rectangle 58"/>
              <p:cNvSpPr/>
              <p:nvPr/>
            </p:nvSpPr>
            <p:spPr>
              <a:xfrm>
                <a:off x="1726360"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0" name="Rectangle 59"/>
              <p:cNvSpPr/>
              <p:nvPr/>
            </p:nvSpPr>
            <p:spPr>
              <a:xfrm>
                <a:off x="1832913"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1" name="Rectangle 60"/>
              <p:cNvSpPr/>
              <p:nvPr/>
            </p:nvSpPr>
            <p:spPr>
              <a:xfrm>
                <a:off x="1939468"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2" name="Rectangle 61"/>
              <p:cNvSpPr/>
              <p:nvPr/>
            </p:nvSpPr>
            <p:spPr>
              <a:xfrm>
                <a:off x="1997374" y="3047528"/>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3" name="Rectangle 62"/>
              <p:cNvSpPr/>
              <p:nvPr/>
            </p:nvSpPr>
            <p:spPr>
              <a:xfrm>
                <a:off x="1513254"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4" name="Rectangle 63"/>
              <p:cNvSpPr/>
              <p:nvPr/>
            </p:nvSpPr>
            <p:spPr>
              <a:xfrm>
                <a:off x="1619807"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5" name="Rectangle 64"/>
              <p:cNvSpPr/>
              <p:nvPr/>
            </p:nvSpPr>
            <p:spPr>
              <a:xfrm>
                <a:off x="1726360"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6" name="Rectangle 65"/>
              <p:cNvSpPr/>
              <p:nvPr/>
            </p:nvSpPr>
            <p:spPr>
              <a:xfrm>
                <a:off x="1832913"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7" name="Rectangle 66"/>
              <p:cNvSpPr/>
              <p:nvPr/>
            </p:nvSpPr>
            <p:spPr>
              <a:xfrm>
                <a:off x="1939468"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68" name="Freeform 67"/>
              <p:cNvSpPr/>
              <p:nvPr/>
            </p:nvSpPr>
            <p:spPr>
              <a:xfrm>
                <a:off x="2046829" y="2948381"/>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sp>
          <p:nvSpPr>
            <p:cNvPr id="54" name="Can 53"/>
            <p:cNvSpPr/>
            <p:nvPr/>
          </p:nvSpPr>
          <p:spPr>
            <a:xfrm>
              <a:off x="5047401" y="1786806"/>
              <a:ext cx="488271" cy="222728"/>
            </a:xfrm>
            <a:prstGeom prst="can">
              <a:avLst>
                <a:gd name="adj" fmla="val 21014"/>
              </a:avLst>
            </a:prstGeom>
            <a:solidFill>
              <a:srgbClr val="45B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b="1" dirty="0">
                  <a:solidFill>
                    <a:schemeClr val="tx1"/>
                  </a:solidFill>
                  <a:latin typeface="Segoe UI" panose="020B0502040204020203" pitchFamily="34" charset="0"/>
                  <a:cs typeface="Segoe UI" panose="020B0502040204020203" pitchFamily="34" charset="0"/>
                </a:rPr>
                <a:t>DWH</a:t>
              </a:r>
            </a:p>
          </p:txBody>
        </p:sp>
      </p:grpSp>
      <p:grpSp>
        <p:nvGrpSpPr>
          <p:cNvPr id="69" name="Group 68"/>
          <p:cNvGrpSpPr/>
          <p:nvPr/>
        </p:nvGrpSpPr>
        <p:grpSpPr>
          <a:xfrm>
            <a:off x="2948665" y="3528718"/>
            <a:ext cx="1028700" cy="480060"/>
            <a:chOff x="4238869" y="1530174"/>
            <a:chExt cx="1371600" cy="640080"/>
          </a:xfrm>
        </p:grpSpPr>
        <p:sp>
          <p:nvSpPr>
            <p:cNvPr id="70" name="Rounded Rectangle 69"/>
            <p:cNvSpPr/>
            <p:nvPr/>
          </p:nvSpPr>
          <p:spPr>
            <a:xfrm>
              <a:off x="4238869" y="1530174"/>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Virginia</a:t>
              </a:r>
            </a:p>
          </p:txBody>
        </p:sp>
        <p:grpSp>
          <p:nvGrpSpPr>
            <p:cNvPr id="71" name="Group 70"/>
            <p:cNvGrpSpPr/>
            <p:nvPr/>
          </p:nvGrpSpPr>
          <p:grpSpPr>
            <a:xfrm>
              <a:off x="4345422" y="1591331"/>
              <a:ext cx="656955" cy="481346"/>
              <a:chOff x="1487013" y="2948381"/>
              <a:chExt cx="656955" cy="481346"/>
            </a:xfrm>
          </p:grpSpPr>
          <p:sp>
            <p:nvSpPr>
              <p:cNvPr id="73" name="Rectangle 72"/>
              <p:cNvSpPr/>
              <p:nvPr/>
            </p:nvSpPr>
            <p:spPr>
              <a:xfrm>
                <a:off x="1487014" y="3103890"/>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4" name="Rectangle 73"/>
              <p:cNvSpPr/>
              <p:nvPr/>
            </p:nvSpPr>
            <p:spPr>
              <a:xfrm>
                <a:off x="1487013" y="3126599"/>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75" name="Rectangle 74"/>
              <p:cNvSpPr/>
              <p:nvPr/>
            </p:nvSpPr>
            <p:spPr>
              <a:xfrm>
                <a:off x="1513254"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6" name="Rectangle 75"/>
              <p:cNvSpPr/>
              <p:nvPr/>
            </p:nvSpPr>
            <p:spPr>
              <a:xfrm>
                <a:off x="1619807"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7" name="Rectangle 76"/>
              <p:cNvSpPr/>
              <p:nvPr/>
            </p:nvSpPr>
            <p:spPr>
              <a:xfrm>
                <a:off x="1726360"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8" name="Rectangle 77"/>
              <p:cNvSpPr/>
              <p:nvPr/>
            </p:nvSpPr>
            <p:spPr>
              <a:xfrm>
                <a:off x="1832913"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79" name="Rectangle 78"/>
              <p:cNvSpPr/>
              <p:nvPr/>
            </p:nvSpPr>
            <p:spPr>
              <a:xfrm>
                <a:off x="1939468"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80" name="Rectangle 79"/>
              <p:cNvSpPr/>
              <p:nvPr/>
            </p:nvSpPr>
            <p:spPr>
              <a:xfrm>
                <a:off x="1997374" y="3047528"/>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81" name="Rectangle 80"/>
              <p:cNvSpPr/>
              <p:nvPr/>
            </p:nvSpPr>
            <p:spPr>
              <a:xfrm>
                <a:off x="1513254"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82" name="Rectangle 81"/>
              <p:cNvSpPr/>
              <p:nvPr/>
            </p:nvSpPr>
            <p:spPr>
              <a:xfrm>
                <a:off x="1619807"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83" name="Rectangle 82"/>
              <p:cNvSpPr/>
              <p:nvPr/>
            </p:nvSpPr>
            <p:spPr>
              <a:xfrm>
                <a:off x="1726360"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84" name="Rectangle 83"/>
              <p:cNvSpPr/>
              <p:nvPr/>
            </p:nvSpPr>
            <p:spPr>
              <a:xfrm>
                <a:off x="1832913"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85" name="Rectangle 84"/>
              <p:cNvSpPr/>
              <p:nvPr/>
            </p:nvSpPr>
            <p:spPr>
              <a:xfrm>
                <a:off x="1939468"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86" name="Freeform 85"/>
              <p:cNvSpPr/>
              <p:nvPr/>
            </p:nvSpPr>
            <p:spPr>
              <a:xfrm>
                <a:off x="2046829" y="2948381"/>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sp>
          <p:nvSpPr>
            <p:cNvPr id="72" name="Can 71"/>
            <p:cNvSpPr/>
            <p:nvPr/>
          </p:nvSpPr>
          <p:spPr>
            <a:xfrm>
              <a:off x="5047401" y="1786806"/>
              <a:ext cx="488271" cy="222728"/>
            </a:xfrm>
            <a:prstGeom prst="can">
              <a:avLst>
                <a:gd name="adj" fmla="val 21014"/>
              </a:avLst>
            </a:prstGeom>
            <a:solidFill>
              <a:srgbClr val="45B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b="1" dirty="0">
                  <a:solidFill>
                    <a:schemeClr val="tx1"/>
                  </a:solidFill>
                  <a:latin typeface="Segoe UI" panose="020B0502040204020203" pitchFamily="34" charset="0"/>
                  <a:cs typeface="Segoe UI" panose="020B0502040204020203" pitchFamily="34" charset="0"/>
                </a:rPr>
                <a:t>DWH</a:t>
              </a:r>
            </a:p>
          </p:txBody>
        </p:sp>
      </p:grpSp>
      <p:grpSp>
        <p:nvGrpSpPr>
          <p:cNvPr id="10" name="Group 9"/>
          <p:cNvGrpSpPr/>
          <p:nvPr/>
        </p:nvGrpSpPr>
        <p:grpSpPr>
          <a:xfrm>
            <a:off x="4211411" y="1164260"/>
            <a:ext cx="1028700" cy="480060"/>
            <a:chOff x="6520214" y="1530174"/>
            <a:chExt cx="1371600" cy="640080"/>
          </a:xfrm>
        </p:grpSpPr>
        <p:sp>
          <p:nvSpPr>
            <p:cNvPr id="88" name="Rounded Rectangle 87"/>
            <p:cNvSpPr/>
            <p:nvPr/>
          </p:nvSpPr>
          <p:spPr>
            <a:xfrm>
              <a:off x="6520214" y="1530174"/>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Singapore</a:t>
              </a:r>
            </a:p>
          </p:txBody>
        </p:sp>
        <p:grpSp>
          <p:nvGrpSpPr>
            <p:cNvPr id="89" name="Group 88"/>
            <p:cNvGrpSpPr/>
            <p:nvPr/>
          </p:nvGrpSpPr>
          <p:grpSpPr>
            <a:xfrm>
              <a:off x="6662279" y="1662355"/>
              <a:ext cx="656955" cy="481346"/>
              <a:chOff x="1487013" y="2948381"/>
              <a:chExt cx="656955" cy="481346"/>
            </a:xfrm>
          </p:grpSpPr>
          <p:sp>
            <p:nvSpPr>
              <p:cNvPr id="91" name="Rectangle 90"/>
              <p:cNvSpPr/>
              <p:nvPr/>
            </p:nvSpPr>
            <p:spPr>
              <a:xfrm>
                <a:off x="1487014" y="3103890"/>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92" name="Rectangle 91"/>
              <p:cNvSpPr/>
              <p:nvPr/>
            </p:nvSpPr>
            <p:spPr>
              <a:xfrm>
                <a:off x="1487013" y="3126599"/>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93" name="Rectangle 92"/>
              <p:cNvSpPr/>
              <p:nvPr/>
            </p:nvSpPr>
            <p:spPr>
              <a:xfrm>
                <a:off x="1513254"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94" name="Rectangle 93"/>
              <p:cNvSpPr/>
              <p:nvPr/>
            </p:nvSpPr>
            <p:spPr>
              <a:xfrm>
                <a:off x="1619807"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95" name="Rectangle 94"/>
              <p:cNvSpPr/>
              <p:nvPr/>
            </p:nvSpPr>
            <p:spPr>
              <a:xfrm>
                <a:off x="1726360"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96" name="Rectangle 95"/>
              <p:cNvSpPr/>
              <p:nvPr/>
            </p:nvSpPr>
            <p:spPr>
              <a:xfrm>
                <a:off x="1832913"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97" name="Rectangle 96"/>
              <p:cNvSpPr/>
              <p:nvPr/>
            </p:nvSpPr>
            <p:spPr>
              <a:xfrm>
                <a:off x="1939468"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98" name="Rectangle 97"/>
              <p:cNvSpPr/>
              <p:nvPr/>
            </p:nvSpPr>
            <p:spPr>
              <a:xfrm>
                <a:off x="1997374" y="3047528"/>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99" name="Rectangle 98"/>
              <p:cNvSpPr/>
              <p:nvPr/>
            </p:nvSpPr>
            <p:spPr>
              <a:xfrm>
                <a:off x="1513254"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00" name="Rectangle 99"/>
              <p:cNvSpPr/>
              <p:nvPr/>
            </p:nvSpPr>
            <p:spPr>
              <a:xfrm>
                <a:off x="1619807"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01" name="Rectangle 100"/>
              <p:cNvSpPr/>
              <p:nvPr/>
            </p:nvSpPr>
            <p:spPr>
              <a:xfrm>
                <a:off x="1726360"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02" name="Rectangle 101"/>
              <p:cNvSpPr/>
              <p:nvPr/>
            </p:nvSpPr>
            <p:spPr>
              <a:xfrm>
                <a:off x="1832913"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03" name="Rectangle 102"/>
              <p:cNvSpPr/>
              <p:nvPr/>
            </p:nvSpPr>
            <p:spPr>
              <a:xfrm>
                <a:off x="1939468"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04" name="Freeform 103"/>
              <p:cNvSpPr/>
              <p:nvPr/>
            </p:nvSpPr>
            <p:spPr>
              <a:xfrm>
                <a:off x="2046829" y="2948381"/>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sp>
          <p:nvSpPr>
            <p:cNvPr id="90" name="Can 89"/>
            <p:cNvSpPr/>
            <p:nvPr/>
          </p:nvSpPr>
          <p:spPr>
            <a:xfrm>
              <a:off x="7364258" y="1857830"/>
              <a:ext cx="488271" cy="222728"/>
            </a:xfrm>
            <a:prstGeom prst="can">
              <a:avLst>
                <a:gd name="adj" fmla="val 21014"/>
              </a:avLst>
            </a:prstGeom>
            <a:solidFill>
              <a:srgbClr val="45B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b="1" dirty="0">
                  <a:solidFill>
                    <a:schemeClr val="tx1"/>
                  </a:solidFill>
                  <a:latin typeface="Segoe UI" panose="020B0502040204020203" pitchFamily="34" charset="0"/>
                  <a:cs typeface="Segoe UI" panose="020B0502040204020203" pitchFamily="34" charset="0"/>
                </a:rPr>
                <a:t>DWH</a:t>
              </a:r>
            </a:p>
          </p:txBody>
        </p:sp>
      </p:grpSp>
      <p:grpSp>
        <p:nvGrpSpPr>
          <p:cNvPr id="105" name="Group 104"/>
          <p:cNvGrpSpPr/>
          <p:nvPr/>
        </p:nvGrpSpPr>
        <p:grpSpPr>
          <a:xfrm>
            <a:off x="2948665" y="1746274"/>
            <a:ext cx="1028700" cy="480060"/>
            <a:chOff x="4238869" y="1530174"/>
            <a:chExt cx="1371600" cy="640080"/>
          </a:xfrm>
        </p:grpSpPr>
        <p:sp>
          <p:nvSpPr>
            <p:cNvPr id="106" name="Rounded Rectangle 105"/>
            <p:cNvSpPr/>
            <p:nvPr/>
          </p:nvSpPr>
          <p:spPr>
            <a:xfrm>
              <a:off x="4238869" y="1530174"/>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Idaho</a:t>
              </a:r>
            </a:p>
          </p:txBody>
        </p:sp>
        <p:grpSp>
          <p:nvGrpSpPr>
            <p:cNvPr id="107" name="Group 106"/>
            <p:cNvGrpSpPr/>
            <p:nvPr/>
          </p:nvGrpSpPr>
          <p:grpSpPr>
            <a:xfrm>
              <a:off x="4345422" y="1591331"/>
              <a:ext cx="656955" cy="481346"/>
              <a:chOff x="1487013" y="2948381"/>
              <a:chExt cx="656955" cy="481346"/>
            </a:xfrm>
          </p:grpSpPr>
          <p:sp>
            <p:nvSpPr>
              <p:cNvPr id="109" name="Rectangle 108"/>
              <p:cNvSpPr/>
              <p:nvPr/>
            </p:nvSpPr>
            <p:spPr>
              <a:xfrm>
                <a:off x="1487014" y="3103890"/>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10" name="Rectangle 109"/>
              <p:cNvSpPr/>
              <p:nvPr/>
            </p:nvSpPr>
            <p:spPr>
              <a:xfrm>
                <a:off x="1487013" y="3126599"/>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111" name="Rectangle 110"/>
              <p:cNvSpPr/>
              <p:nvPr/>
            </p:nvSpPr>
            <p:spPr>
              <a:xfrm>
                <a:off x="1513254"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12" name="Rectangle 111"/>
              <p:cNvSpPr/>
              <p:nvPr/>
            </p:nvSpPr>
            <p:spPr>
              <a:xfrm>
                <a:off x="1619807"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13" name="Rectangle 112"/>
              <p:cNvSpPr/>
              <p:nvPr/>
            </p:nvSpPr>
            <p:spPr>
              <a:xfrm>
                <a:off x="1726360"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14" name="Rectangle 113"/>
              <p:cNvSpPr/>
              <p:nvPr/>
            </p:nvSpPr>
            <p:spPr>
              <a:xfrm>
                <a:off x="1832913"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15" name="Rectangle 114"/>
              <p:cNvSpPr/>
              <p:nvPr/>
            </p:nvSpPr>
            <p:spPr>
              <a:xfrm>
                <a:off x="1939468"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16" name="Rectangle 115"/>
              <p:cNvSpPr/>
              <p:nvPr/>
            </p:nvSpPr>
            <p:spPr>
              <a:xfrm>
                <a:off x="1997374" y="3047528"/>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17" name="Rectangle 116"/>
              <p:cNvSpPr/>
              <p:nvPr/>
            </p:nvSpPr>
            <p:spPr>
              <a:xfrm>
                <a:off x="1513254"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18" name="Rectangle 117"/>
              <p:cNvSpPr/>
              <p:nvPr/>
            </p:nvSpPr>
            <p:spPr>
              <a:xfrm>
                <a:off x="1619807"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19" name="Rectangle 118"/>
              <p:cNvSpPr/>
              <p:nvPr/>
            </p:nvSpPr>
            <p:spPr>
              <a:xfrm>
                <a:off x="1726360"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20" name="Rectangle 119"/>
              <p:cNvSpPr/>
              <p:nvPr/>
            </p:nvSpPr>
            <p:spPr>
              <a:xfrm>
                <a:off x="1832913"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21" name="Rectangle 120"/>
              <p:cNvSpPr/>
              <p:nvPr/>
            </p:nvSpPr>
            <p:spPr>
              <a:xfrm>
                <a:off x="1939468"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22" name="Freeform 121"/>
              <p:cNvSpPr/>
              <p:nvPr/>
            </p:nvSpPr>
            <p:spPr>
              <a:xfrm>
                <a:off x="2046829" y="2948381"/>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sp>
          <p:nvSpPr>
            <p:cNvPr id="108" name="Can 107"/>
            <p:cNvSpPr/>
            <p:nvPr/>
          </p:nvSpPr>
          <p:spPr>
            <a:xfrm>
              <a:off x="5047401" y="1786806"/>
              <a:ext cx="488271" cy="222728"/>
            </a:xfrm>
            <a:prstGeom prst="can">
              <a:avLst>
                <a:gd name="adj" fmla="val 21014"/>
              </a:avLst>
            </a:prstGeom>
            <a:solidFill>
              <a:srgbClr val="45B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b="1" dirty="0">
                  <a:solidFill>
                    <a:schemeClr val="tx1"/>
                  </a:solidFill>
                  <a:latin typeface="Segoe UI" panose="020B0502040204020203" pitchFamily="34" charset="0"/>
                  <a:cs typeface="Segoe UI" panose="020B0502040204020203" pitchFamily="34" charset="0"/>
                </a:rPr>
                <a:t>DWH</a:t>
              </a:r>
            </a:p>
          </p:txBody>
        </p:sp>
      </p:grpSp>
      <p:grpSp>
        <p:nvGrpSpPr>
          <p:cNvPr id="123" name="Group 122"/>
          <p:cNvGrpSpPr/>
          <p:nvPr/>
        </p:nvGrpSpPr>
        <p:grpSpPr>
          <a:xfrm>
            <a:off x="2948665" y="1164260"/>
            <a:ext cx="1028700" cy="480060"/>
            <a:chOff x="4238869" y="1530174"/>
            <a:chExt cx="1371600" cy="640080"/>
          </a:xfrm>
        </p:grpSpPr>
        <p:sp>
          <p:nvSpPr>
            <p:cNvPr id="124" name="Rounded Rectangle 123"/>
            <p:cNvSpPr/>
            <p:nvPr/>
          </p:nvSpPr>
          <p:spPr>
            <a:xfrm>
              <a:off x="4238869" y="1530174"/>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Idaho</a:t>
              </a:r>
            </a:p>
          </p:txBody>
        </p:sp>
        <p:grpSp>
          <p:nvGrpSpPr>
            <p:cNvPr id="125" name="Group 124"/>
            <p:cNvGrpSpPr/>
            <p:nvPr/>
          </p:nvGrpSpPr>
          <p:grpSpPr>
            <a:xfrm>
              <a:off x="4345422" y="1591331"/>
              <a:ext cx="656955" cy="481346"/>
              <a:chOff x="1487013" y="2948381"/>
              <a:chExt cx="656955" cy="481346"/>
            </a:xfrm>
          </p:grpSpPr>
          <p:sp>
            <p:nvSpPr>
              <p:cNvPr id="127" name="Rectangle 126"/>
              <p:cNvSpPr/>
              <p:nvPr/>
            </p:nvSpPr>
            <p:spPr>
              <a:xfrm>
                <a:off x="1487014" y="3103890"/>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28" name="Rectangle 127"/>
              <p:cNvSpPr/>
              <p:nvPr/>
            </p:nvSpPr>
            <p:spPr>
              <a:xfrm>
                <a:off x="1487013" y="3126599"/>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129" name="Rectangle 128"/>
              <p:cNvSpPr/>
              <p:nvPr/>
            </p:nvSpPr>
            <p:spPr>
              <a:xfrm>
                <a:off x="1513254"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30" name="Rectangle 129"/>
              <p:cNvSpPr/>
              <p:nvPr/>
            </p:nvSpPr>
            <p:spPr>
              <a:xfrm>
                <a:off x="1619807"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31" name="Rectangle 130"/>
              <p:cNvSpPr/>
              <p:nvPr/>
            </p:nvSpPr>
            <p:spPr>
              <a:xfrm>
                <a:off x="1726360"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32" name="Rectangle 131"/>
              <p:cNvSpPr/>
              <p:nvPr/>
            </p:nvSpPr>
            <p:spPr>
              <a:xfrm>
                <a:off x="1832913"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33" name="Rectangle 132"/>
              <p:cNvSpPr/>
              <p:nvPr/>
            </p:nvSpPr>
            <p:spPr>
              <a:xfrm>
                <a:off x="1939468"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34" name="Rectangle 133"/>
              <p:cNvSpPr/>
              <p:nvPr/>
            </p:nvSpPr>
            <p:spPr>
              <a:xfrm>
                <a:off x="1997374" y="3047528"/>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35" name="Rectangle 134"/>
              <p:cNvSpPr/>
              <p:nvPr/>
            </p:nvSpPr>
            <p:spPr>
              <a:xfrm>
                <a:off x="1513254"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36" name="Rectangle 135"/>
              <p:cNvSpPr/>
              <p:nvPr/>
            </p:nvSpPr>
            <p:spPr>
              <a:xfrm>
                <a:off x="1619807"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37" name="Rectangle 136"/>
              <p:cNvSpPr/>
              <p:nvPr/>
            </p:nvSpPr>
            <p:spPr>
              <a:xfrm>
                <a:off x="1726360"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38" name="Rectangle 137"/>
              <p:cNvSpPr/>
              <p:nvPr/>
            </p:nvSpPr>
            <p:spPr>
              <a:xfrm>
                <a:off x="1832913"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39" name="Rectangle 138"/>
              <p:cNvSpPr/>
              <p:nvPr/>
            </p:nvSpPr>
            <p:spPr>
              <a:xfrm>
                <a:off x="1939468"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40" name="Freeform 139"/>
              <p:cNvSpPr/>
              <p:nvPr/>
            </p:nvSpPr>
            <p:spPr>
              <a:xfrm>
                <a:off x="2046829" y="2948381"/>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sp>
          <p:nvSpPr>
            <p:cNvPr id="126" name="Can 125"/>
            <p:cNvSpPr/>
            <p:nvPr/>
          </p:nvSpPr>
          <p:spPr>
            <a:xfrm>
              <a:off x="5047401" y="1786806"/>
              <a:ext cx="488271" cy="222728"/>
            </a:xfrm>
            <a:prstGeom prst="can">
              <a:avLst>
                <a:gd name="adj" fmla="val 21014"/>
              </a:avLst>
            </a:prstGeom>
            <a:solidFill>
              <a:srgbClr val="45B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b="1" dirty="0">
                  <a:solidFill>
                    <a:schemeClr val="tx1"/>
                  </a:solidFill>
                  <a:latin typeface="Segoe UI" panose="020B0502040204020203" pitchFamily="34" charset="0"/>
                  <a:cs typeface="Segoe UI" panose="020B0502040204020203" pitchFamily="34" charset="0"/>
                </a:rPr>
                <a:t>DWH</a:t>
              </a:r>
            </a:p>
          </p:txBody>
        </p:sp>
      </p:grpSp>
      <p:grpSp>
        <p:nvGrpSpPr>
          <p:cNvPr id="141" name="Group 140"/>
          <p:cNvGrpSpPr/>
          <p:nvPr/>
        </p:nvGrpSpPr>
        <p:grpSpPr>
          <a:xfrm>
            <a:off x="6573907" y="1746274"/>
            <a:ext cx="1028700" cy="480060"/>
            <a:chOff x="6520214" y="1530174"/>
            <a:chExt cx="1371600" cy="640080"/>
          </a:xfrm>
        </p:grpSpPr>
        <p:sp>
          <p:nvSpPr>
            <p:cNvPr id="142" name="Rounded Rectangle 141"/>
            <p:cNvSpPr/>
            <p:nvPr/>
          </p:nvSpPr>
          <p:spPr>
            <a:xfrm>
              <a:off x="6520214" y="1530174"/>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Taiwan</a:t>
              </a:r>
            </a:p>
          </p:txBody>
        </p:sp>
        <p:grpSp>
          <p:nvGrpSpPr>
            <p:cNvPr id="143" name="Group 142"/>
            <p:cNvGrpSpPr/>
            <p:nvPr/>
          </p:nvGrpSpPr>
          <p:grpSpPr>
            <a:xfrm>
              <a:off x="6662279" y="1662355"/>
              <a:ext cx="656955" cy="481346"/>
              <a:chOff x="1487013" y="2948381"/>
              <a:chExt cx="656955" cy="481346"/>
            </a:xfrm>
          </p:grpSpPr>
          <p:sp>
            <p:nvSpPr>
              <p:cNvPr id="145" name="Rectangle 144"/>
              <p:cNvSpPr/>
              <p:nvPr/>
            </p:nvSpPr>
            <p:spPr>
              <a:xfrm>
                <a:off x="1487014" y="3103890"/>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46" name="Rectangle 145"/>
              <p:cNvSpPr/>
              <p:nvPr/>
            </p:nvSpPr>
            <p:spPr>
              <a:xfrm>
                <a:off x="1487013" y="3126599"/>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147" name="Rectangle 146"/>
              <p:cNvSpPr/>
              <p:nvPr/>
            </p:nvSpPr>
            <p:spPr>
              <a:xfrm>
                <a:off x="1513254"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48" name="Rectangle 147"/>
              <p:cNvSpPr/>
              <p:nvPr/>
            </p:nvSpPr>
            <p:spPr>
              <a:xfrm>
                <a:off x="1619807"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49" name="Rectangle 148"/>
              <p:cNvSpPr/>
              <p:nvPr/>
            </p:nvSpPr>
            <p:spPr>
              <a:xfrm>
                <a:off x="1726360"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50" name="Rectangle 149"/>
              <p:cNvSpPr/>
              <p:nvPr/>
            </p:nvSpPr>
            <p:spPr>
              <a:xfrm>
                <a:off x="1832913"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51" name="Rectangle 150"/>
              <p:cNvSpPr/>
              <p:nvPr/>
            </p:nvSpPr>
            <p:spPr>
              <a:xfrm>
                <a:off x="1939468"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52" name="Rectangle 151"/>
              <p:cNvSpPr/>
              <p:nvPr/>
            </p:nvSpPr>
            <p:spPr>
              <a:xfrm>
                <a:off x="1997374" y="3047528"/>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53" name="Rectangle 152"/>
              <p:cNvSpPr/>
              <p:nvPr/>
            </p:nvSpPr>
            <p:spPr>
              <a:xfrm>
                <a:off x="1513254"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54" name="Rectangle 153"/>
              <p:cNvSpPr/>
              <p:nvPr/>
            </p:nvSpPr>
            <p:spPr>
              <a:xfrm>
                <a:off x="1619807"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55" name="Rectangle 154"/>
              <p:cNvSpPr/>
              <p:nvPr/>
            </p:nvSpPr>
            <p:spPr>
              <a:xfrm>
                <a:off x="1726360"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56" name="Rectangle 155"/>
              <p:cNvSpPr/>
              <p:nvPr/>
            </p:nvSpPr>
            <p:spPr>
              <a:xfrm>
                <a:off x="1832913"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57" name="Rectangle 156"/>
              <p:cNvSpPr/>
              <p:nvPr/>
            </p:nvSpPr>
            <p:spPr>
              <a:xfrm>
                <a:off x="1939468"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58" name="Freeform 157"/>
              <p:cNvSpPr/>
              <p:nvPr/>
            </p:nvSpPr>
            <p:spPr>
              <a:xfrm>
                <a:off x="2046829" y="2948381"/>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sp>
          <p:nvSpPr>
            <p:cNvPr id="144" name="Can 143"/>
            <p:cNvSpPr/>
            <p:nvPr/>
          </p:nvSpPr>
          <p:spPr>
            <a:xfrm>
              <a:off x="7364258" y="1857830"/>
              <a:ext cx="488271" cy="222728"/>
            </a:xfrm>
            <a:prstGeom prst="can">
              <a:avLst>
                <a:gd name="adj" fmla="val 21014"/>
              </a:avLst>
            </a:prstGeom>
            <a:solidFill>
              <a:srgbClr val="45B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b="1" dirty="0">
                  <a:solidFill>
                    <a:schemeClr val="tx1"/>
                  </a:solidFill>
                  <a:latin typeface="Segoe UI" panose="020B0502040204020203" pitchFamily="34" charset="0"/>
                  <a:cs typeface="Segoe UI" panose="020B0502040204020203" pitchFamily="34" charset="0"/>
                </a:rPr>
                <a:t>DWH</a:t>
              </a:r>
            </a:p>
          </p:txBody>
        </p:sp>
      </p:grpSp>
      <p:grpSp>
        <p:nvGrpSpPr>
          <p:cNvPr id="159" name="Group 158"/>
          <p:cNvGrpSpPr/>
          <p:nvPr/>
        </p:nvGrpSpPr>
        <p:grpSpPr>
          <a:xfrm>
            <a:off x="6573907" y="1164260"/>
            <a:ext cx="1028700" cy="480060"/>
            <a:chOff x="6520214" y="1530174"/>
            <a:chExt cx="1371600" cy="640080"/>
          </a:xfrm>
        </p:grpSpPr>
        <p:sp>
          <p:nvSpPr>
            <p:cNvPr id="160" name="Rounded Rectangle 159"/>
            <p:cNvSpPr/>
            <p:nvPr/>
          </p:nvSpPr>
          <p:spPr>
            <a:xfrm>
              <a:off x="6520214" y="1530174"/>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Taiwan</a:t>
              </a:r>
            </a:p>
          </p:txBody>
        </p:sp>
        <p:grpSp>
          <p:nvGrpSpPr>
            <p:cNvPr id="161" name="Group 160"/>
            <p:cNvGrpSpPr/>
            <p:nvPr/>
          </p:nvGrpSpPr>
          <p:grpSpPr>
            <a:xfrm>
              <a:off x="6662279" y="1662355"/>
              <a:ext cx="656955" cy="481346"/>
              <a:chOff x="1487013" y="2948381"/>
              <a:chExt cx="656955" cy="481346"/>
            </a:xfrm>
          </p:grpSpPr>
          <p:sp>
            <p:nvSpPr>
              <p:cNvPr id="163" name="Rectangle 162"/>
              <p:cNvSpPr/>
              <p:nvPr/>
            </p:nvSpPr>
            <p:spPr>
              <a:xfrm>
                <a:off x="1487014" y="3103890"/>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64" name="Rectangle 163"/>
              <p:cNvSpPr/>
              <p:nvPr/>
            </p:nvSpPr>
            <p:spPr>
              <a:xfrm>
                <a:off x="1487013" y="3126599"/>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165" name="Rectangle 164"/>
              <p:cNvSpPr/>
              <p:nvPr/>
            </p:nvSpPr>
            <p:spPr>
              <a:xfrm>
                <a:off x="1513254"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66" name="Rectangle 165"/>
              <p:cNvSpPr/>
              <p:nvPr/>
            </p:nvSpPr>
            <p:spPr>
              <a:xfrm>
                <a:off x="1619807"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67" name="Rectangle 166"/>
              <p:cNvSpPr/>
              <p:nvPr/>
            </p:nvSpPr>
            <p:spPr>
              <a:xfrm>
                <a:off x="1726360"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68" name="Rectangle 167"/>
              <p:cNvSpPr/>
              <p:nvPr/>
            </p:nvSpPr>
            <p:spPr>
              <a:xfrm>
                <a:off x="1832913"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69" name="Rectangle 168"/>
              <p:cNvSpPr/>
              <p:nvPr/>
            </p:nvSpPr>
            <p:spPr>
              <a:xfrm>
                <a:off x="1939468"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0" name="Rectangle 169"/>
              <p:cNvSpPr/>
              <p:nvPr/>
            </p:nvSpPr>
            <p:spPr>
              <a:xfrm>
                <a:off x="1997374" y="3047528"/>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1" name="Rectangle 170"/>
              <p:cNvSpPr/>
              <p:nvPr/>
            </p:nvSpPr>
            <p:spPr>
              <a:xfrm>
                <a:off x="1513254"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2" name="Rectangle 171"/>
              <p:cNvSpPr/>
              <p:nvPr/>
            </p:nvSpPr>
            <p:spPr>
              <a:xfrm>
                <a:off x="1619807"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3" name="Rectangle 172"/>
              <p:cNvSpPr/>
              <p:nvPr/>
            </p:nvSpPr>
            <p:spPr>
              <a:xfrm>
                <a:off x="1726360"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4" name="Rectangle 173"/>
              <p:cNvSpPr/>
              <p:nvPr/>
            </p:nvSpPr>
            <p:spPr>
              <a:xfrm>
                <a:off x="1832913"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5" name="Rectangle 174"/>
              <p:cNvSpPr/>
              <p:nvPr/>
            </p:nvSpPr>
            <p:spPr>
              <a:xfrm>
                <a:off x="1939468"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76" name="Freeform 175"/>
              <p:cNvSpPr/>
              <p:nvPr/>
            </p:nvSpPr>
            <p:spPr>
              <a:xfrm>
                <a:off x="2046829" y="2948381"/>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sp>
          <p:nvSpPr>
            <p:cNvPr id="162" name="Can 161"/>
            <p:cNvSpPr/>
            <p:nvPr/>
          </p:nvSpPr>
          <p:spPr>
            <a:xfrm>
              <a:off x="7364258" y="1857830"/>
              <a:ext cx="488271" cy="222728"/>
            </a:xfrm>
            <a:prstGeom prst="can">
              <a:avLst>
                <a:gd name="adj" fmla="val 21014"/>
              </a:avLst>
            </a:prstGeom>
            <a:solidFill>
              <a:srgbClr val="45B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b="1" dirty="0">
                  <a:solidFill>
                    <a:schemeClr val="tx1"/>
                  </a:solidFill>
                  <a:latin typeface="Segoe UI" panose="020B0502040204020203" pitchFamily="34" charset="0"/>
                  <a:cs typeface="Segoe UI" panose="020B0502040204020203" pitchFamily="34" charset="0"/>
                </a:rPr>
                <a:t>DWH</a:t>
              </a:r>
            </a:p>
          </p:txBody>
        </p:sp>
      </p:grpSp>
      <p:grpSp>
        <p:nvGrpSpPr>
          <p:cNvPr id="177" name="Group 176"/>
          <p:cNvGrpSpPr/>
          <p:nvPr/>
        </p:nvGrpSpPr>
        <p:grpSpPr>
          <a:xfrm>
            <a:off x="5402865" y="1746274"/>
            <a:ext cx="1028700" cy="480060"/>
            <a:chOff x="6520214" y="1530174"/>
            <a:chExt cx="1371600" cy="640080"/>
          </a:xfrm>
        </p:grpSpPr>
        <p:sp>
          <p:nvSpPr>
            <p:cNvPr id="178" name="Rounded Rectangle 177"/>
            <p:cNvSpPr/>
            <p:nvPr/>
          </p:nvSpPr>
          <p:spPr>
            <a:xfrm>
              <a:off x="6520214" y="1530174"/>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Japan</a:t>
              </a:r>
            </a:p>
          </p:txBody>
        </p:sp>
        <p:grpSp>
          <p:nvGrpSpPr>
            <p:cNvPr id="179" name="Group 178"/>
            <p:cNvGrpSpPr/>
            <p:nvPr/>
          </p:nvGrpSpPr>
          <p:grpSpPr>
            <a:xfrm>
              <a:off x="6662279" y="1662355"/>
              <a:ext cx="656955" cy="481346"/>
              <a:chOff x="1487013" y="2948381"/>
              <a:chExt cx="656955" cy="481346"/>
            </a:xfrm>
          </p:grpSpPr>
          <p:sp>
            <p:nvSpPr>
              <p:cNvPr id="181" name="Rectangle 180"/>
              <p:cNvSpPr/>
              <p:nvPr/>
            </p:nvSpPr>
            <p:spPr>
              <a:xfrm>
                <a:off x="1487014" y="3103890"/>
                <a:ext cx="656954" cy="3258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2" name="Rectangle 181"/>
              <p:cNvSpPr/>
              <p:nvPr/>
            </p:nvSpPr>
            <p:spPr>
              <a:xfrm>
                <a:off x="1487013" y="3126599"/>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183" name="Rectangle 182"/>
              <p:cNvSpPr/>
              <p:nvPr/>
            </p:nvSpPr>
            <p:spPr>
              <a:xfrm>
                <a:off x="1513254"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4" name="Rectangle 183"/>
              <p:cNvSpPr/>
              <p:nvPr/>
            </p:nvSpPr>
            <p:spPr>
              <a:xfrm>
                <a:off x="1619807"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5" name="Rectangle 184"/>
              <p:cNvSpPr/>
              <p:nvPr/>
            </p:nvSpPr>
            <p:spPr>
              <a:xfrm>
                <a:off x="1726360"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6" name="Rectangle 185"/>
              <p:cNvSpPr/>
              <p:nvPr/>
            </p:nvSpPr>
            <p:spPr>
              <a:xfrm>
                <a:off x="1832913"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7" name="Rectangle 186"/>
              <p:cNvSpPr/>
              <p:nvPr/>
            </p:nvSpPr>
            <p:spPr>
              <a:xfrm>
                <a:off x="1939468"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8" name="Rectangle 187"/>
              <p:cNvSpPr/>
              <p:nvPr/>
            </p:nvSpPr>
            <p:spPr>
              <a:xfrm>
                <a:off x="1997374" y="3047528"/>
                <a:ext cx="146594" cy="6399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89" name="Rectangle 188"/>
              <p:cNvSpPr/>
              <p:nvPr/>
            </p:nvSpPr>
            <p:spPr>
              <a:xfrm>
                <a:off x="1513254"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90" name="Rectangle 189"/>
              <p:cNvSpPr/>
              <p:nvPr/>
            </p:nvSpPr>
            <p:spPr>
              <a:xfrm>
                <a:off x="1619807"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91" name="Rectangle 190"/>
              <p:cNvSpPr/>
              <p:nvPr/>
            </p:nvSpPr>
            <p:spPr>
              <a:xfrm>
                <a:off x="1726360"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92" name="Rectangle 191"/>
              <p:cNvSpPr/>
              <p:nvPr/>
            </p:nvSpPr>
            <p:spPr>
              <a:xfrm>
                <a:off x="1832913"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93" name="Rectangle 192"/>
              <p:cNvSpPr/>
              <p:nvPr/>
            </p:nvSpPr>
            <p:spPr>
              <a:xfrm>
                <a:off x="1939468"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194" name="Freeform 193"/>
              <p:cNvSpPr/>
              <p:nvPr/>
            </p:nvSpPr>
            <p:spPr>
              <a:xfrm>
                <a:off x="2046829" y="2948381"/>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grpSp>
        <p:nvGrpSpPr>
          <p:cNvPr id="195" name="Group 194"/>
          <p:cNvGrpSpPr/>
          <p:nvPr/>
        </p:nvGrpSpPr>
        <p:grpSpPr>
          <a:xfrm>
            <a:off x="5402865" y="1164260"/>
            <a:ext cx="1028700" cy="480060"/>
            <a:chOff x="6520214" y="1530174"/>
            <a:chExt cx="1371600" cy="640080"/>
          </a:xfrm>
        </p:grpSpPr>
        <p:sp>
          <p:nvSpPr>
            <p:cNvPr id="196" name="Rounded Rectangle 195"/>
            <p:cNvSpPr/>
            <p:nvPr/>
          </p:nvSpPr>
          <p:spPr>
            <a:xfrm>
              <a:off x="6520214" y="1530174"/>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Japan</a:t>
              </a:r>
            </a:p>
          </p:txBody>
        </p:sp>
        <p:grpSp>
          <p:nvGrpSpPr>
            <p:cNvPr id="197" name="Group 196"/>
            <p:cNvGrpSpPr/>
            <p:nvPr/>
          </p:nvGrpSpPr>
          <p:grpSpPr>
            <a:xfrm>
              <a:off x="6662279" y="1662355"/>
              <a:ext cx="656955" cy="481346"/>
              <a:chOff x="1487013" y="2948381"/>
              <a:chExt cx="656955" cy="481346"/>
            </a:xfrm>
          </p:grpSpPr>
          <p:sp>
            <p:nvSpPr>
              <p:cNvPr id="199" name="Rectangle 198"/>
              <p:cNvSpPr/>
              <p:nvPr/>
            </p:nvSpPr>
            <p:spPr>
              <a:xfrm>
                <a:off x="1487014" y="3103890"/>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0" name="Rectangle 199"/>
              <p:cNvSpPr/>
              <p:nvPr/>
            </p:nvSpPr>
            <p:spPr>
              <a:xfrm>
                <a:off x="1487013" y="3126599"/>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201" name="Rectangle 200"/>
              <p:cNvSpPr/>
              <p:nvPr/>
            </p:nvSpPr>
            <p:spPr>
              <a:xfrm>
                <a:off x="1513254"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2" name="Rectangle 201"/>
              <p:cNvSpPr/>
              <p:nvPr/>
            </p:nvSpPr>
            <p:spPr>
              <a:xfrm>
                <a:off x="1619807"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3" name="Rectangle 202"/>
              <p:cNvSpPr/>
              <p:nvPr/>
            </p:nvSpPr>
            <p:spPr>
              <a:xfrm>
                <a:off x="1726360"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4" name="Rectangle 203"/>
              <p:cNvSpPr/>
              <p:nvPr/>
            </p:nvSpPr>
            <p:spPr>
              <a:xfrm>
                <a:off x="1832913"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5" name="Rectangle 204"/>
              <p:cNvSpPr/>
              <p:nvPr/>
            </p:nvSpPr>
            <p:spPr>
              <a:xfrm>
                <a:off x="1939468"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6" name="Rectangle 205"/>
              <p:cNvSpPr/>
              <p:nvPr/>
            </p:nvSpPr>
            <p:spPr>
              <a:xfrm>
                <a:off x="1997374" y="3047528"/>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7" name="Rectangle 206"/>
              <p:cNvSpPr/>
              <p:nvPr/>
            </p:nvSpPr>
            <p:spPr>
              <a:xfrm>
                <a:off x="1513254"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8" name="Rectangle 207"/>
              <p:cNvSpPr/>
              <p:nvPr/>
            </p:nvSpPr>
            <p:spPr>
              <a:xfrm>
                <a:off x="1619807"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09" name="Rectangle 208"/>
              <p:cNvSpPr/>
              <p:nvPr/>
            </p:nvSpPr>
            <p:spPr>
              <a:xfrm>
                <a:off x="1726360"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10" name="Rectangle 209"/>
              <p:cNvSpPr/>
              <p:nvPr/>
            </p:nvSpPr>
            <p:spPr>
              <a:xfrm>
                <a:off x="1832913"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11" name="Rectangle 210"/>
              <p:cNvSpPr/>
              <p:nvPr/>
            </p:nvSpPr>
            <p:spPr>
              <a:xfrm>
                <a:off x="1939468"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12" name="Freeform 211"/>
              <p:cNvSpPr/>
              <p:nvPr/>
            </p:nvSpPr>
            <p:spPr>
              <a:xfrm>
                <a:off x="2046829" y="2948381"/>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sp>
          <p:nvSpPr>
            <p:cNvPr id="198" name="Can 197"/>
            <p:cNvSpPr/>
            <p:nvPr/>
          </p:nvSpPr>
          <p:spPr>
            <a:xfrm>
              <a:off x="7364258" y="1857830"/>
              <a:ext cx="488271" cy="222728"/>
            </a:xfrm>
            <a:prstGeom prst="can">
              <a:avLst>
                <a:gd name="adj" fmla="val 21014"/>
              </a:avLst>
            </a:prstGeom>
            <a:solidFill>
              <a:srgbClr val="45B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b="1" dirty="0">
                  <a:solidFill>
                    <a:schemeClr val="tx1"/>
                  </a:solidFill>
                  <a:latin typeface="Segoe UI" panose="020B0502040204020203" pitchFamily="34" charset="0"/>
                  <a:cs typeface="Segoe UI" panose="020B0502040204020203" pitchFamily="34" charset="0"/>
                </a:rPr>
                <a:t>DWH</a:t>
              </a:r>
            </a:p>
          </p:txBody>
        </p:sp>
      </p:grpSp>
      <p:grpSp>
        <p:nvGrpSpPr>
          <p:cNvPr id="213" name="Group 212"/>
          <p:cNvGrpSpPr/>
          <p:nvPr/>
        </p:nvGrpSpPr>
        <p:grpSpPr>
          <a:xfrm>
            <a:off x="4211411" y="1746274"/>
            <a:ext cx="1028700" cy="480060"/>
            <a:chOff x="6520214" y="1530174"/>
            <a:chExt cx="1371600" cy="640080"/>
          </a:xfrm>
        </p:grpSpPr>
        <p:sp>
          <p:nvSpPr>
            <p:cNvPr id="214" name="Rounded Rectangle 213"/>
            <p:cNvSpPr/>
            <p:nvPr/>
          </p:nvSpPr>
          <p:spPr>
            <a:xfrm>
              <a:off x="6520214" y="1530174"/>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Singapore</a:t>
              </a:r>
            </a:p>
          </p:txBody>
        </p:sp>
        <p:grpSp>
          <p:nvGrpSpPr>
            <p:cNvPr id="215" name="Group 214"/>
            <p:cNvGrpSpPr/>
            <p:nvPr/>
          </p:nvGrpSpPr>
          <p:grpSpPr>
            <a:xfrm>
              <a:off x="6662279" y="1662355"/>
              <a:ext cx="656955" cy="481346"/>
              <a:chOff x="1487013" y="2948381"/>
              <a:chExt cx="656955" cy="481346"/>
            </a:xfrm>
          </p:grpSpPr>
          <p:sp>
            <p:nvSpPr>
              <p:cNvPr id="217" name="Rectangle 216"/>
              <p:cNvSpPr/>
              <p:nvPr/>
            </p:nvSpPr>
            <p:spPr>
              <a:xfrm>
                <a:off x="1487014" y="3103890"/>
                <a:ext cx="656954" cy="32583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18" name="Rectangle 217"/>
              <p:cNvSpPr/>
              <p:nvPr/>
            </p:nvSpPr>
            <p:spPr>
              <a:xfrm>
                <a:off x="1487013" y="3126599"/>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219" name="Rectangle 218"/>
              <p:cNvSpPr/>
              <p:nvPr/>
            </p:nvSpPr>
            <p:spPr>
              <a:xfrm>
                <a:off x="1513254"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20" name="Rectangle 219"/>
              <p:cNvSpPr/>
              <p:nvPr/>
            </p:nvSpPr>
            <p:spPr>
              <a:xfrm>
                <a:off x="1619807"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21" name="Rectangle 220"/>
              <p:cNvSpPr/>
              <p:nvPr/>
            </p:nvSpPr>
            <p:spPr>
              <a:xfrm>
                <a:off x="1726360"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22" name="Rectangle 221"/>
              <p:cNvSpPr/>
              <p:nvPr/>
            </p:nvSpPr>
            <p:spPr>
              <a:xfrm>
                <a:off x="1832913"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23" name="Rectangle 222"/>
              <p:cNvSpPr/>
              <p:nvPr/>
            </p:nvSpPr>
            <p:spPr>
              <a:xfrm>
                <a:off x="1939468"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24" name="Rectangle 223"/>
              <p:cNvSpPr/>
              <p:nvPr/>
            </p:nvSpPr>
            <p:spPr>
              <a:xfrm>
                <a:off x="1997374" y="3047528"/>
                <a:ext cx="146594" cy="639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25" name="Rectangle 224"/>
              <p:cNvSpPr/>
              <p:nvPr/>
            </p:nvSpPr>
            <p:spPr>
              <a:xfrm>
                <a:off x="1513254"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26" name="Rectangle 225"/>
              <p:cNvSpPr/>
              <p:nvPr/>
            </p:nvSpPr>
            <p:spPr>
              <a:xfrm>
                <a:off x="1619807"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27" name="Rectangle 226"/>
              <p:cNvSpPr/>
              <p:nvPr/>
            </p:nvSpPr>
            <p:spPr>
              <a:xfrm>
                <a:off x="1726360"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28" name="Rectangle 227"/>
              <p:cNvSpPr/>
              <p:nvPr/>
            </p:nvSpPr>
            <p:spPr>
              <a:xfrm>
                <a:off x="1832913"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29" name="Rectangle 228"/>
              <p:cNvSpPr/>
              <p:nvPr/>
            </p:nvSpPr>
            <p:spPr>
              <a:xfrm>
                <a:off x="1939468"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30" name="Freeform 229"/>
              <p:cNvSpPr/>
              <p:nvPr/>
            </p:nvSpPr>
            <p:spPr>
              <a:xfrm>
                <a:off x="2046829" y="2948381"/>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sp>
          <p:nvSpPr>
            <p:cNvPr id="216" name="Can 215"/>
            <p:cNvSpPr/>
            <p:nvPr/>
          </p:nvSpPr>
          <p:spPr>
            <a:xfrm>
              <a:off x="7364258" y="1857830"/>
              <a:ext cx="488271" cy="222728"/>
            </a:xfrm>
            <a:prstGeom prst="can">
              <a:avLst>
                <a:gd name="adj" fmla="val 21014"/>
              </a:avLst>
            </a:prstGeom>
            <a:solidFill>
              <a:srgbClr val="45B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b="1" dirty="0">
                  <a:solidFill>
                    <a:schemeClr val="tx1"/>
                  </a:solidFill>
                  <a:latin typeface="Segoe UI" panose="020B0502040204020203" pitchFamily="34" charset="0"/>
                  <a:cs typeface="Segoe UI" panose="020B0502040204020203" pitchFamily="34" charset="0"/>
                </a:rPr>
                <a:t>DWH</a:t>
              </a:r>
            </a:p>
          </p:txBody>
        </p:sp>
      </p:grpSp>
      <p:grpSp>
        <p:nvGrpSpPr>
          <p:cNvPr id="231" name="Group 230"/>
          <p:cNvGrpSpPr/>
          <p:nvPr/>
        </p:nvGrpSpPr>
        <p:grpSpPr>
          <a:xfrm>
            <a:off x="4211411" y="2332975"/>
            <a:ext cx="1028700" cy="480060"/>
            <a:chOff x="6520214" y="1530174"/>
            <a:chExt cx="1371600" cy="640080"/>
          </a:xfrm>
        </p:grpSpPr>
        <p:sp>
          <p:nvSpPr>
            <p:cNvPr id="232" name="Rounded Rectangle 231"/>
            <p:cNvSpPr/>
            <p:nvPr/>
          </p:nvSpPr>
          <p:spPr>
            <a:xfrm>
              <a:off x="6520214" y="1530174"/>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Singapore</a:t>
              </a:r>
            </a:p>
          </p:txBody>
        </p:sp>
        <p:grpSp>
          <p:nvGrpSpPr>
            <p:cNvPr id="233" name="Group 232"/>
            <p:cNvGrpSpPr/>
            <p:nvPr/>
          </p:nvGrpSpPr>
          <p:grpSpPr>
            <a:xfrm>
              <a:off x="6662279" y="1662355"/>
              <a:ext cx="656955" cy="481346"/>
              <a:chOff x="1487013" y="2948381"/>
              <a:chExt cx="656955" cy="481346"/>
            </a:xfrm>
          </p:grpSpPr>
          <p:sp>
            <p:nvSpPr>
              <p:cNvPr id="235" name="Rectangle 234"/>
              <p:cNvSpPr/>
              <p:nvPr/>
            </p:nvSpPr>
            <p:spPr>
              <a:xfrm>
                <a:off x="1487014" y="3103890"/>
                <a:ext cx="656954" cy="3258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36" name="Rectangle 235"/>
              <p:cNvSpPr/>
              <p:nvPr/>
            </p:nvSpPr>
            <p:spPr>
              <a:xfrm>
                <a:off x="1487013" y="3126599"/>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237" name="Rectangle 236"/>
              <p:cNvSpPr/>
              <p:nvPr/>
            </p:nvSpPr>
            <p:spPr>
              <a:xfrm>
                <a:off x="1513254"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38" name="Rectangle 237"/>
              <p:cNvSpPr/>
              <p:nvPr/>
            </p:nvSpPr>
            <p:spPr>
              <a:xfrm>
                <a:off x="1619807"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39" name="Rectangle 238"/>
              <p:cNvSpPr/>
              <p:nvPr/>
            </p:nvSpPr>
            <p:spPr>
              <a:xfrm>
                <a:off x="1726360"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0" name="Rectangle 239"/>
              <p:cNvSpPr/>
              <p:nvPr/>
            </p:nvSpPr>
            <p:spPr>
              <a:xfrm>
                <a:off x="1832913"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1" name="Rectangle 240"/>
              <p:cNvSpPr/>
              <p:nvPr/>
            </p:nvSpPr>
            <p:spPr>
              <a:xfrm>
                <a:off x="1939468"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2" name="Rectangle 241"/>
              <p:cNvSpPr/>
              <p:nvPr/>
            </p:nvSpPr>
            <p:spPr>
              <a:xfrm>
                <a:off x="1997374" y="3047528"/>
                <a:ext cx="146594" cy="6399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3" name="Rectangle 242"/>
              <p:cNvSpPr/>
              <p:nvPr/>
            </p:nvSpPr>
            <p:spPr>
              <a:xfrm>
                <a:off x="1513254"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4" name="Rectangle 243"/>
              <p:cNvSpPr/>
              <p:nvPr/>
            </p:nvSpPr>
            <p:spPr>
              <a:xfrm>
                <a:off x="1619807"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5" name="Rectangle 244"/>
              <p:cNvSpPr/>
              <p:nvPr/>
            </p:nvSpPr>
            <p:spPr>
              <a:xfrm>
                <a:off x="1726360"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6" name="Rectangle 245"/>
              <p:cNvSpPr/>
              <p:nvPr/>
            </p:nvSpPr>
            <p:spPr>
              <a:xfrm>
                <a:off x="1832913"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7" name="Rectangle 246"/>
              <p:cNvSpPr/>
              <p:nvPr/>
            </p:nvSpPr>
            <p:spPr>
              <a:xfrm>
                <a:off x="1939468"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48" name="Freeform 247"/>
              <p:cNvSpPr/>
              <p:nvPr/>
            </p:nvSpPr>
            <p:spPr>
              <a:xfrm>
                <a:off x="2046829" y="2948381"/>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grpSp>
        <p:nvGrpSpPr>
          <p:cNvPr id="249" name="Group 248"/>
          <p:cNvGrpSpPr/>
          <p:nvPr/>
        </p:nvGrpSpPr>
        <p:grpSpPr>
          <a:xfrm>
            <a:off x="7746344" y="1164260"/>
            <a:ext cx="1028700" cy="480060"/>
            <a:chOff x="6520214" y="1530174"/>
            <a:chExt cx="1371600" cy="640080"/>
          </a:xfrm>
        </p:grpSpPr>
        <p:sp>
          <p:nvSpPr>
            <p:cNvPr id="250" name="Rounded Rectangle 249"/>
            <p:cNvSpPr/>
            <p:nvPr/>
          </p:nvSpPr>
          <p:spPr>
            <a:xfrm>
              <a:off x="6520214" y="1530174"/>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China</a:t>
              </a:r>
            </a:p>
          </p:txBody>
        </p:sp>
        <p:grpSp>
          <p:nvGrpSpPr>
            <p:cNvPr id="251" name="Group 250"/>
            <p:cNvGrpSpPr/>
            <p:nvPr/>
          </p:nvGrpSpPr>
          <p:grpSpPr>
            <a:xfrm>
              <a:off x="6662279" y="1662355"/>
              <a:ext cx="656955" cy="481346"/>
              <a:chOff x="1487013" y="2948381"/>
              <a:chExt cx="656955" cy="481346"/>
            </a:xfrm>
          </p:grpSpPr>
          <p:sp>
            <p:nvSpPr>
              <p:cNvPr id="253" name="Rectangle 252"/>
              <p:cNvSpPr/>
              <p:nvPr/>
            </p:nvSpPr>
            <p:spPr>
              <a:xfrm>
                <a:off x="1487014" y="3103890"/>
                <a:ext cx="656954" cy="3258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54" name="Rectangle 253"/>
              <p:cNvSpPr/>
              <p:nvPr/>
            </p:nvSpPr>
            <p:spPr>
              <a:xfrm>
                <a:off x="1487013" y="3126599"/>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255" name="Rectangle 254"/>
              <p:cNvSpPr/>
              <p:nvPr/>
            </p:nvSpPr>
            <p:spPr>
              <a:xfrm>
                <a:off x="1513254"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56" name="Rectangle 255"/>
              <p:cNvSpPr/>
              <p:nvPr/>
            </p:nvSpPr>
            <p:spPr>
              <a:xfrm>
                <a:off x="1619807"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57" name="Rectangle 256"/>
              <p:cNvSpPr/>
              <p:nvPr/>
            </p:nvSpPr>
            <p:spPr>
              <a:xfrm>
                <a:off x="1726360"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58" name="Rectangle 257"/>
              <p:cNvSpPr/>
              <p:nvPr/>
            </p:nvSpPr>
            <p:spPr>
              <a:xfrm>
                <a:off x="1832913"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59" name="Rectangle 258"/>
              <p:cNvSpPr/>
              <p:nvPr/>
            </p:nvSpPr>
            <p:spPr>
              <a:xfrm>
                <a:off x="1939468"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0" name="Rectangle 259"/>
              <p:cNvSpPr/>
              <p:nvPr/>
            </p:nvSpPr>
            <p:spPr>
              <a:xfrm>
                <a:off x="1997374" y="3047528"/>
                <a:ext cx="146594" cy="6399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1" name="Rectangle 260"/>
              <p:cNvSpPr/>
              <p:nvPr/>
            </p:nvSpPr>
            <p:spPr>
              <a:xfrm>
                <a:off x="1513254"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2" name="Rectangle 261"/>
              <p:cNvSpPr/>
              <p:nvPr/>
            </p:nvSpPr>
            <p:spPr>
              <a:xfrm>
                <a:off x="1619807"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3" name="Rectangle 262"/>
              <p:cNvSpPr/>
              <p:nvPr/>
            </p:nvSpPr>
            <p:spPr>
              <a:xfrm>
                <a:off x="1726360"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4" name="Rectangle 263"/>
              <p:cNvSpPr/>
              <p:nvPr/>
            </p:nvSpPr>
            <p:spPr>
              <a:xfrm>
                <a:off x="1832913"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5" name="Rectangle 264"/>
              <p:cNvSpPr/>
              <p:nvPr/>
            </p:nvSpPr>
            <p:spPr>
              <a:xfrm>
                <a:off x="1939468"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66" name="Freeform 265"/>
              <p:cNvSpPr/>
              <p:nvPr/>
            </p:nvSpPr>
            <p:spPr>
              <a:xfrm>
                <a:off x="2046829" y="2948381"/>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grpSp>
        <p:nvGrpSpPr>
          <p:cNvPr id="267" name="Group 266"/>
          <p:cNvGrpSpPr/>
          <p:nvPr/>
        </p:nvGrpSpPr>
        <p:grpSpPr>
          <a:xfrm>
            <a:off x="6573907" y="2332975"/>
            <a:ext cx="1028700" cy="480060"/>
            <a:chOff x="6520214" y="1530174"/>
            <a:chExt cx="1371600" cy="640080"/>
          </a:xfrm>
        </p:grpSpPr>
        <p:sp>
          <p:nvSpPr>
            <p:cNvPr id="268" name="Rounded Rectangle 267"/>
            <p:cNvSpPr/>
            <p:nvPr/>
          </p:nvSpPr>
          <p:spPr>
            <a:xfrm>
              <a:off x="6520214" y="1530174"/>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Taiwan</a:t>
              </a:r>
            </a:p>
          </p:txBody>
        </p:sp>
        <p:grpSp>
          <p:nvGrpSpPr>
            <p:cNvPr id="269" name="Group 268"/>
            <p:cNvGrpSpPr/>
            <p:nvPr/>
          </p:nvGrpSpPr>
          <p:grpSpPr>
            <a:xfrm>
              <a:off x="6662279" y="1662355"/>
              <a:ext cx="656955" cy="481346"/>
              <a:chOff x="1487013" y="2948381"/>
              <a:chExt cx="656955" cy="481346"/>
            </a:xfrm>
          </p:grpSpPr>
          <p:sp>
            <p:nvSpPr>
              <p:cNvPr id="271" name="Rectangle 270"/>
              <p:cNvSpPr/>
              <p:nvPr/>
            </p:nvSpPr>
            <p:spPr>
              <a:xfrm>
                <a:off x="1487014" y="3103890"/>
                <a:ext cx="656954" cy="3258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2" name="Rectangle 271"/>
              <p:cNvSpPr/>
              <p:nvPr/>
            </p:nvSpPr>
            <p:spPr>
              <a:xfrm>
                <a:off x="1487013" y="3126599"/>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273" name="Rectangle 272"/>
              <p:cNvSpPr/>
              <p:nvPr/>
            </p:nvSpPr>
            <p:spPr>
              <a:xfrm>
                <a:off x="1513254"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4" name="Rectangle 273"/>
              <p:cNvSpPr/>
              <p:nvPr/>
            </p:nvSpPr>
            <p:spPr>
              <a:xfrm>
                <a:off x="1619807"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5" name="Rectangle 274"/>
              <p:cNvSpPr/>
              <p:nvPr/>
            </p:nvSpPr>
            <p:spPr>
              <a:xfrm>
                <a:off x="1726360"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6" name="Rectangle 275"/>
              <p:cNvSpPr/>
              <p:nvPr/>
            </p:nvSpPr>
            <p:spPr>
              <a:xfrm>
                <a:off x="1832913"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7" name="Rectangle 276"/>
              <p:cNvSpPr/>
              <p:nvPr/>
            </p:nvSpPr>
            <p:spPr>
              <a:xfrm>
                <a:off x="1939468"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8" name="Rectangle 277"/>
              <p:cNvSpPr/>
              <p:nvPr/>
            </p:nvSpPr>
            <p:spPr>
              <a:xfrm>
                <a:off x="1997374" y="3047528"/>
                <a:ext cx="146594" cy="6399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79" name="Rectangle 278"/>
              <p:cNvSpPr/>
              <p:nvPr/>
            </p:nvSpPr>
            <p:spPr>
              <a:xfrm>
                <a:off x="1513254"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80" name="Rectangle 279"/>
              <p:cNvSpPr/>
              <p:nvPr/>
            </p:nvSpPr>
            <p:spPr>
              <a:xfrm>
                <a:off x="1619807"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81" name="Rectangle 280"/>
              <p:cNvSpPr/>
              <p:nvPr/>
            </p:nvSpPr>
            <p:spPr>
              <a:xfrm>
                <a:off x="1726360"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82" name="Rectangle 281"/>
              <p:cNvSpPr/>
              <p:nvPr/>
            </p:nvSpPr>
            <p:spPr>
              <a:xfrm>
                <a:off x="1832913"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83" name="Rectangle 282"/>
              <p:cNvSpPr/>
              <p:nvPr/>
            </p:nvSpPr>
            <p:spPr>
              <a:xfrm>
                <a:off x="1939468"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84" name="Freeform 283"/>
              <p:cNvSpPr/>
              <p:nvPr/>
            </p:nvSpPr>
            <p:spPr>
              <a:xfrm>
                <a:off x="2046829" y="2948381"/>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grpSp>
        <p:nvGrpSpPr>
          <p:cNvPr id="285" name="Group 284"/>
          <p:cNvGrpSpPr/>
          <p:nvPr/>
        </p:nvGrpSpPr>
        <p:grpSpPr>
          <a:xfrm>
            <a:off x="4211411" y="2928249"/>
            <a:ext cx="1028700" cy="480060"/>
            <a:chOff x="6520214" y="1530174"/>
            <a:chExt cx="1371600" cy="640080"/>
          </a:xfrm>
        </p:grpSpPr>
        <p:sp>
          <p:nvSpPr>
            <p:cNvPr id="286" name="Rounded Rectangle 285"/>
            <p:cNvSpPr/>
            <p:nvPr/>
          </p:nvSpPr>
          <p:spPr>
            <a:xfrm>
              <a:off x="6520214" y="1530174"/>
              <a:ext cx="1371600" cy="640080"/>
            </a:xfrm>
            <a:prstGeom prst="roundRect">
              <a:avLst>
                <a:gd name="adj" fmla="val 7984"/>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75" b="1" dirty="0">
                  <a:solidFill>
                    <a:schemeClr val="tx1">
                      <a:lumMod val="50000"/>
                    </a:schemeClr>
                  </a:solidFill>
                  <a:latin typeface="Segoe UI" panose="020B0502040204020203" pitchFamily="34" charset="0"/>
                  <a:cs typeface="Segoe UI" panose="020B0502040204020203" pitchFamily="34" charset="0"/>
                </a:rPr>
                <a:t>Malaysia</a:t>
              </a:r>
            </a:p>
          </p:txBody>
        </p:sp>
        <p:grpSp>
          <p:nvGrpSpPr>
            <p:cNvPr id="287" name="Group 286"/>
            <p:cNvGrpSpPr/>
            <p:nvPr/>
          </p:nvGrpSpPr>
          <p:grpSpPr>
            <a:xfrm>
              <a:off x="6662279" y="1662355"/>
              <a:ext cx="656955" cy="481346"/>
              <a:chOff x="1487013" y="2948381"/>
              <a:chExt cx="656955" cy="481346"/>
            </a:xfrm>
          </p:grpSpPr>
          <p:sp>
            <p:nvSpPr>
              <p:cNvPr id="288" name="Rectangle 287"/>
              <p:cNvSpPr/>
              <p:nvPr/>
            </p:nvSpPr>
            <p:spPr>
              <a:xfrm>
                <a:off x="1487014" y="3103890"/>
                <a:ext cx="656954" cy="3258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89" name="Rectangle 288"/>
              <p:cNvSpPr/>
              <p:nvPr/>
            </p:nvSpPr>
            <p:spPr>
              <a:xfrm>
                <a:off x="1487013" y="3126599"/>
                <a:ext cx="656955" cy="91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450" dirty="0">
                    <a:solidFill>
                      <a:schemeClr val="bg1"/>
                    </a:solidFill>
                    <a:cs typeface="Segoe UI" panose="020B0502040204020203" pitchFamily="34" charset="0"/>
                  </a:rPr>
                  <a:t>Micron</a:t>
                </a:r>
              </a:p>
            </p:txBody>
          </p:sp>
          <p:sp>
            <p:nvSpPr>
              <p:cNvPr id="290" name="Rectangle 289"/>
              <p:cNvSpPr/>
              <p:nvPr/>
            </p:nvSpPr>
            <p:spPr>
              <a:xfrm>
                <a:off x="1513254"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1" name="Rectangle 290"/>
              <p:cNvSpPr/>
              <p:nvPr/>
            </p:nvSpPr>
            <p:spPr>
              <a:xfrm>
                <a:off x="1619807"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2" name="Rectangle 291"/>
              <p:cNvSpPr/>
              <p:nvPr/>
            </p:nvSpPr>
            <p:spPr>
              <a:xfrm>
                <a:off x="1726360"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3" name="Rectangle 292"/>
              <p:cNvSpPr/>
              <p:nvPr/>
            </p:nvSpPr>
            <p:spPr>
              <a:xfrm>
                <a:off x="1832913"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4" name="Rectangle 293"/>
              <p:cNvSpPr/>
              <p:nvPr/>
            </p:nvSpPr>
            <p:spPr>
              <a:xfrm>
                <a:off x="1939468" y="3255220"/>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5" name="Rectangle 294"/>
              <p:cNvSpPr/>
              <p:nvPr/>
            </p:nvSpPr>
            <p:spPr>
              <a:xfrm>
                <a:off x="1997374" y="3047528"/>
                <a:ext cx="146594" cy="6399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6" name="Rectangle 295"/>
              <p:cNvSpPr/>
              <p:nvPr/>
            </p:nvSpPr>
            <p:spPr>
              <a:xfrm>
                <a:off x="1513254"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7" name="Rectangle 296"/>
              <p:cNvSpPr/>
              <p:nvPr/>
            </p:nvSpPr>
            <p:spPr>
              <a:xfrm>
                <a:off x="1619807"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8" name="Rectangle 297"/>
              <p:cNvSpPr/>
              <p:nvPr/>
            </p:nvSpPr>
            <p:spPr>
              <a:xfrm>
                <a:off x="1726360"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299" name="Rectangle 298"/>
              <p:cNvSpPr/>
              <p:nvPr/>
            </p:nvSpPr>
            <p:spPr>
              <a:xfrm>
                <a:off x="1832913"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300" name="Rectangle 299"/>
              <p:cNvSpPr/>
              <p:nvPr/>
            </p:nvSpPr>
            <p:spPr>
              <a:xfrm>
                <a:off x="1939468" y="3332252"/>
                <a:ext cx="61529" cy="5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sp>
            <p:nvSpPr>
              <p:cNvPr id="301" name="Freeform 300"/>
              <p:cNvSpPr/>
              <p:nvPr/>
            </p:nvSpPr>
            <p:spPr>
              <a:xfrm>
                <a:off x="2046829" y="2948381"/>
                <a:ext cx="47684" cy="83397"/>
              </a:xfrm>
              <a:custGeom>
                <a:avLst/>
                <a:gdLst>
                  <a:gd name="connsiteX0" fmla="*/ 5471 w 170868"/>
                  <a:gd name="connsiteY0" fmla="*/ 625 h 350878"/>
                  <a:gd name="connsiteX1" fmla="*/ 15199 w 170868"/>
                  <a:gd name="connsiteY1" fmla="*/ 136812 h 350878"/>
                  <a:gd name="connsiteX2" fmla="*/ 102748 w 170868"/>
                  <a:gd name="connsiteY2" fmla="*/ 185450 h 350878"/>
                  <a:gd name="connsiteX3" fmla="*/ 63837 w 170868"/>
                  <a:gd name="connsiteY3" fmla="*/ 350820 h 350878"/>
                  <a:gd name="connsiteX4" fmla="*/ 170841 w 170868"/>
                  <a:gd name="connsiteY4" fmla="*/ 165995 h 350878"/>
                  <a:gd name="connsiteX5" fmla="*/ 73565 w 170868"/>
                  <a:gd name="connsiteY5" fmla="*/ 88174 h 350878"/>
                  <a:gd name="connsiteX6" fmla="*/ 5471 w 170868"/>
                  <a:gd name="connsiteY6" fmla="*/ 625 h 3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68" h="350878">
                    <a:moveTo>
                      <a:pt x="5471" y="625"/>
                    </a:moveTo>
                    <a:cubicBezTo>
                      <a:pt x="-4257" y="8731"/>
                      <a:pt x="-1014" y="106008"/>
                      <a:pt x="15199" y="136812"/>
                    </a:cubicBezTo>
                    <a:cubicBezTo>
                      <a:pt x="31412" y="167616"/>
                      <a:pt x="94642" y="149782"/>
                      <a:pt x="102748" y="185450"/>
                    </a:cubicBezTo>
                    <a:cubicBezTo>
                      <a:pt x="110854" y="221118"/>
                      <a:pt x="52488" y="354062"/>
                      <a:pt x="63837" y="350820"/>
                    </a:cubicBezTo>
                    <a:cubicBezTo>
                      <a:pt x="75186" y="347578"/>
                      <a:pt x="169220" y="209769"/>
                      <a:pt x="170841" y="165995"/>
                    </a:cubicBezTo>
                    <a:cubicBezTo>
                      <a:pt x="172462" y="122221"/>
                      <a:pt x="101126" y="110872"/>
                      <a:pt x="73565" y="88174"/>
                    </a:cubicBezTo>
                    <a:cubicBezTo>
                      <a:pt x="46004" y="65476"/>
                      <a:pt x="15199" y="-7481"/>
                      <a:pt x="5471" y="625"/>
                    </a:cubicBezTo>
                    <a:close/>
                  </a:path>
                </a:pathLst>
              </a:custGeom>
              <a:solidFill>
                <a:srgbClr val="281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675" dirty="0">
                  <a:solidFill>
                    <a:schemeClr val="bg2"/>
                  </a:solidFill>
                  <a:latin typeface="Segoe UI" panose="020B0502040204020203" pitchFamily="34" charset="0"/>
                  <a:cs typeface="Segoe UI" panose="020B0502040204020203" pitchFamily="34" charset="0"/>
                </a:endParaRPr>
              </a:p>
            </p:txBody>
          </p:sp>
        </p:grpSp>
      </p:grpSp>
    </p:spTree>
    <p:extLst>
      <p:ext uri="{BB962C8B-B14F-4D97-AF65-F5344CB8AC3E}">
        <p14:creationId xmlns:p14="http://schemas.microsoft.com/office/powerpoint/2010/main" val="2576273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a:extLst>
              <a:ext uri="{FF2B5EF4-FFF2-40B4-BE49-F238E27FC236}">
                <a16:creationId xmlns:a16="http://schemas.microsoft.com/office/drawing/2014/main" id="{955F8D57-EE0C-40A8-9407-87C95BA81184}"/>
              </a:ext>
            </a:extLst>
          </p:cNvPr>
          <p:cNvGraphicFramePr>
            <a:graphicFrameLocks/>
          </p:cNvGraphicFramePr>
          <p:nvPr/>
        </p:nvGraphicFramePr>
        <p:xfrm>
          <a:off x="598714" y="1049207"/>
          <a:ext cx="2960914" cy="290799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sz="quarter" idx="14"/>
          </p:nvPr>
        </p:nvSpPr>
        <p:spPr/>
        <p:txBody>
          <a:bodyPr/>
          <a:lstStyle/>
          <a:p>
            <a:endParaRPr lang="en-US"/>
          </a:p>
        </p:txBody>
      </p:sp>
      <p:sp>
        <p:nvSpPr>
          <p:cNvPr id="3" name="Slide Number Placeholder 2"/>
          <p:cNvSpPr>
            <a:spLocks noGrp="1"/>
          </p:cNvSpPr>
          <p:nvPr>
            <p:ph type="sldNum" sz="quarter" idx="4"/>
          </p:nvPr>
        </p:nvSpPr>
        <p:spPr/>
        <p:txBody>
          <a:bodyPr/>
          <a:lstStyle/>
          <a:p>
            <a:pPr algn="l"/>
            <a:fld id="{0D904593-1668-4B95-BA96-EF3EF43EDF4E}" type="slidenum">
              <a:rPr lang="en-US" smtClean="0"/>
              <a:pPr algn="l"/>
              <a:t>8</a:t>
            </a:fld>
            <a:endParaRPr lang="en-US" dirty="0"/>
          </a:p>
        </p:txBody>
      </p:sp>
      <p:sp>
        <p:nvSpPr>
          <p:cNvPr id="11" name="Speech Bubble: Rectangle with Corners Rounded 10"/>
          <p:cNvSpPr/>
          <p:nvPr/>
        </p:nvSpPr>
        <p:spPr>
          <a:xfrm>
            <a:off x="4170140" y="731573"/>
            <a:ext cx="828060" cy="317634"/>
          </a:xfrm>
          <a:prstGeom prst="wedgeRoundRectCallout">
            <a:avLst>
              <a:gd name="adj1" fmla="val -32605"/>
              <a:gd name="adj2" fmla="val 175809"/>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solidFill>
                  <a:schemeClr val="bg2"/>
                </a:solidFill>
                <a:latin typeface="Segoe UI" panose="020B0502040204020203" pitchFamily="34" charset="0"/>
                <a:cs typeface="Segoe UI" panose="020B0502040204020203" pitchFamily="34" charset="0"/>
              </a:rPr>
              <a:t>Trillions</a:t>
            </a:r>
          </a:p>
        </p:txBody>
      </p:sp>
      <p:sp>
        <p:nvSpPr>
          <p:cNvPr id="15" name="Title 1"/>
          <p:cNvSpPr txBox="1">
            <a:spLocks/>
          </p:cNvSpPr>
          <p:nvPr/>
        </p:nvSpPr>
        <p:spPr>
          <a:xfrm>
            <a:off x="681082" y="183670"/>
            <a:ext cx="7781927" cy="699235"/>
          </a:xfrm>
          <a:prstGeom prst="rect">
            <a:avLst/>
          </a:prstGeom>
        </p:spPr>
        <p:txBody>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pPr algn="ctr"/>
            <a:r>
              <a:rPr lang="en-US" sz="2400" dirty="0"/>
              <a:t>What is Big Data?</a:t>
            </a:r>
          </a:p>
        </p:txBody>
      </p:sp>
      <p:graphicFrame>
        <p:nvGraphicFramePr>
          <p:cNvPr id="27" name="Chart 26">
            <a:extLst>
              <a:ext uri="{FF2B5EF4-FFF2-40B4-BE49-F238E27FC236}">
                <a16:creationId xmlns:a16="http://schemas.microsoft.com/office/drawing/2014/main" id="{BC008D0E-1672-427B-BBBC-8D47842D4DF8}"/>
              </a:ext>
            </a:extLst>
          </p:cNvPr>
          <p:cNvGraphicFramePr>
            <a:graphicFrameLocks/>
          </p:cNvGraphicFramePr>
          <p:nvPr/>
        </p:nvGraphicFramePr>
        <p:xfrm>
          <a:off x="4170141" y="1049207"/>
          <a:ext cx="3921332" cy="2907993"/>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a:off x="3331028" y="1817915"/>
            <a:ext cx="3200400" cy="15784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ight Brace 30"/>
          <p:cNvSpPr/>
          <p:nvPr/>
        </p:nvSpPr>
        <p:spPr>
          <a:xfrm rot="5400000">
            <a:off x="2348637" y="3240105"/>
            <a:ext cx="364581" cy="1600201"/>
          </a:xfrm>
          <a:prstGeom prst="rightBrace">
            <a:avLst>
              <a:gd name="adj1" fmla="val 8333"/>
              <a:gd name="adj2" fmla="val 49245"/>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32" name="TextBox 31"/>
          <p:cNvSpPr txBox="1"/>
          <p:nvPr/>
        </p:nvSpPr>
        <p:spPr>
          <a:xfrm>
            <a:off x="2020817" y="4222497"/>
            <a:ext cx="1020221" cy="323165"/>
          </a:xfrm>
          <a:prstGeom prst="rect">
            <a:avLst/>
          </a:prstGeom>
          <a:noFill/>
        </p:spPr>
        <p:txBody>
          <a:bodyPr wrap="square" rtlCol="0">
            <a:spAutoFit/>
          </a:bodyPr>
          <a:lstStyle/>
          <a:p>
            <a:pPr algn="ctr"/>
            <a:r>
              <a:rPr lang="en-US" sz="1500" dirty="0">
                <a:solidFill>
                  <a:schemeClr val="tx2"/>
                </a:solidFill>
                <a:latin typeface="Segoe UI" panose="020B0502040204020203" pitchFamily="34" charset="0"/>
                <a:cs typeface="Segoe UI" panose="020B0502040204020203" pitchFamily="34" charset="0"/>
              </a:rPr>
              <a:t>Teradata</a:t>
            </a:r>
          </a:p>
        </p:txBody>
      </p:sp>
      <p:sp>
        <p:nvSpPr>
          <p:cNvPr id="33" name="Right Brace 32"/>
          <p:cNvSpPr/>
          <p:nvPr/>
        </p:nvSpPr>
        <p:spPr>
          <a:xfrm rot="5400000">
            <a:off x="7321178" y="3607989"/>
            <a:ext cx="364581" cy="864433"/>
          </a:xfrm>
          <a:prstGeom prst="rightBrace">
            <a:avLst>
              <a:gd name="adj1" fmla="val 8333"/>
              <a:gd name="adj2" fmla="val 49245"/>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34" name="TextBox 33"/>
          <p:cNvSpPr txBox="1"/>
          <p:nvPr/>
        </p:nvSpPr>
        <p:spPr>
          <a:xfrm>
            <a:off x="6852356" y="4222497"/>
            <a:ext cx="1338136" cy="323165"/>
          </a:xfrm>
          <a:prstGeom prst="rect">
            <a:avLst/>
          </a:prstGeom>
          <a:noFill/>
        </p:spPr>
        <p:txBody>
          <a:bodyPr wrap="square" rtlCol="0">
            <a:spAutoFit/>
          </a:bodyPr>
          <a:lstStyle/>
          <a:p>
            <a:pPr algn="ctr"/>
            <a:r>
              <a:rPr lang="en-US" sz="1500" dirty="0">
                <a:solidFill>
                  <a:schemeClr val="tx2"/>
                </a:solidFill>
                <a:latin typeface="Segoe UI" panose="020B0502040204020203" pitchFamily="34" charset="0"/>
                <a:cs typeface="Segoe UI" panose="020B0502040204020203" pitchFamily="34" charset="0"/>
              </a:rPr>
              <a:t>Hadoop</a:t>
            </a:r>
          </a:p>
        </p:txBody>
      </p:sp>
      <p:sp>
        <p:nvSpPr>
          <p:cNvPr id="35" name="Speech Bubble: Rectangle with Corners Rounded 34"/>
          <p:cNvSpPr/>
          <p:nvPr/>
        </p:nvSpPr>
        <p:spPr>
          <a:xfrm>
            <a:off x="8190492" y="1430301"/>
            <a:ext cx="828060" cy="866585"/>
          </a:xfrm>
          <a:prstGeom prst="wedgeRoundRectCallout">
            <a:avLst>
              <a:gd name="adj1" fmla="val -91762"/>
              <a:gd name="adj2" fmla="val 43008"/>
              <a:gd name="adj3" fmla="val 16667"/>
            </a:avLst>
          </a:prstGeom>
          <a:ln w="190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solidFill>
                  <a:schemeClr val="bg2"/>
                </a:solidFill>
                <a:latin typeface="Segoe UI" panose="020B0502040204020203" pitchFamily="34" charset="0"/>
                <a:cs typeface="Segoe UI" panose="020B0502040204020203" pitchFamily="34" charset="0"/>
              </a:rPr>
              <a:t>Bin</a:t>
            </a:r>
          </a:p>
          <a:p>
            <a:pPr algn="ctr"/>
            <a:r>
              <a:rPr lang="en-US" sz="1350" dirty="0">
                <a:solidFill>
                  <a:schemeClr val="bg2"/>
                </a:solidFill>
                <a:latin typeface="Segoe UI" panose="020B0502040204020203" pitchFamily="34" charset="0"/>
                <a:cs typeface="Segoe UI" panose="020B0502040204020203" pitchFamily="34" charset="0"/>
              </a:rPr>
              <a:t>Trends</a:t>
            </a:r>
            <a:br>
              <a:rPr lang="en-US" sz="1350" dirty="0">
                <a:solidFill>
                  <a:schemeClr val="bg2"/>
                </a:solidFill>
                <a:latin typeface="Segoe UI" panose="020B0502040204020203" pitchFamily="34" charset="0"/>
                <a:cs typeface="Segoe UI" panose="020B0502040204020203" pitchFamily="34" charset="0"/>
              </a:rPr>
            </a:br>
            <a:r>
              <a:rPr lang="en-US" sz="1350" dirty="0" err="1">
                <a:solidFill>
                  <a:schemeClr val="bg2"/>
                </a:solidFill>
                <a:latin typeface="Segoe UI" panose="020B0502040204020203" pitchFamily="34" charset="0"/>
                <a:cs typeface="Segoe UI" panose="020B0502040204020203" pitchFamily="34" charset="0"/>
              </a:rPr>
              <a:t>ECat</a:t>
            </a:r>
            <a:endParaRPr lang="en-US" sz="1350" dirty="0">
              <a:solidFill>
                <a:schemeClr val="bg2"/>
              </a:solidFill>
              <a:latin typeface="Segoe UI" panose="020B0502040204020203" pitchFamily="34" charset="0"/>
              <a:cs typeface="Segoe UI" panose="020B0502040204020203" pitchFamily="34" charset="0"/>
            </a:endParaRPr>
          </a:p>
          <a:p>
            <a:pPr algn="ctr"/>
            <a:r>
              <a:rPr lang="en-US" sz="1350" dirty="0">
                <a:solidFill>
                  <a:schemeClr val="bg2"/>
                </a:solidFill>
                <a:latin typeface="Segoe UI" panose="020B0502040204020203" pitchFamily="34" charset="0"/>
                <a:cs typeface="Segoe UI" panose="020B0502040204020203" pitchFamily="34" charset="0"/>
              </a:rPr>
              <a:t>only</a:t>
            </a:r>
          </a:p>
        </p:txBody>
      </p:sp>
    </p:spTree>
    <p:extLst>
      <p:ext uri="{BB962C8B-B14F-4D97-AF65-F5344CB8AC3E}">
        <p14:creationId xmlns:p14="http://schemas.microsoft.com/office/powerpoint/2010/main" val="182523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500"/>
                            </p:stCondLst>
                            <p:childTnLst>
                              <p:par>
                                <p:cTn id="21" presetID="2" presetClass="entr" presetSubtype="4" fill="hold" grpId="0" nodeType="afterEffect">
                                  <p:stCondLst>
                                    <p:cond delay="5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27" grpId="0">
        <p:bldAsOne/>
      </p:bldGraphic>
      <p:bldP spid="33" grpId="0" animBg="1"/>
      <p:bldP spid="34" grpId="0"/>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a:stretch>
            <a:fillRect/>
          </a:stretch>
        </p:blipFill>
        <p:spPr>
          <a:xfrm>
            <a:off x="4184677" y="3551582"/>
            <a:ext cx="887033" cy="970847"/>
          </a:xfrm>
          <a:prstGeom prst="rect">
            <a:avLst/>
          </a:prstGeom>
        </p:spPr>
      </p:pic>
      <p:sp>
        <p:nvSpPr>
          <p:cNvPr id="2" name="Title 1"/>
          <p:cNvSpPr>
            <a:spLocks noGrp="1"/>
          </p:cNvSpPr>
          <p:nvPr>
            <p:ph type="title"/>
          </p:nvPr>
        </p:nvSpPr>
        <p:spPr>
          <a:xfrm>
            <a:off x="290594" y="1"/>
            <a:ext cx="8177812" cy="575375"/>
          </a:xfrm>
        </p:spPr>
        <p:txBody>
          <a:bodyPr/>
          <a:lstStyle/>
          <a:p>
            <a:r>
              <a:rPr lang="en-US" dirty="0"/>
              <a:t>Micron’s Global Data Warehouse Criteria</a:t>
            </a:r>
          </a:p>
        </p:txBody>
      </p:sp>
      <p:sp>
        <p:nvSpPr>
          <p:cNvPr id="13" name="Text Placeholder 12"/>
          <p:cNvSpPr>
            <a:spLocks noGrp="1"/>
          </p:cNvSpPr>
          <p:nvPr>
            <p:ph type="body" sz="quarter" idx="14"/>
          </p:nvPr>
        </p:nvSpPr>
        <p:spPr/>
        <p:txBody>
          <a:bodyPr/>
          <a:lstStyle/>
          <a:p>
            <a:r>
              <a:rPr lang="en-US"/>
              <a:t>Adding photo to standard slide:</a:t>
            </a:r>
          </a:p>
          <a:p>
            <a:pPr lvl="1"/>
            <a:r>
              <a:rPr lang="en-US"/>
              <a:t>Place photo against three sides of slide (recommended resolution: minimum of 800x600.</a:t>
            </a:r>
          </a:p>
          <a:p>
            <a:pPr lvl="1"/>
            <a:r>
              <a:rPr lang="en-US"/>
              <a:t>Adjust right margin of text placeholder, or use line breaks (Shift+Enter) to shorten each line as needed to fit.</a:t>
            </a:r>
          </a:p>
          <a:p>
            <a:endParaRPr lang="en-US" dirty="0"/>
          </a:p>
        </p:txBody>
      </p:sp>
      <p:pic>
        <p:nvPicPr>
          <p:cNvPr id="7" name="Picture 6"/>
          <p:cNvPicPr>
            <a:picLocks noChangeAspect="1"/>
          </p:cNvPicPr>
          <p:nvPr/>
        </p:nvPicPr>
        <p:blipFill>
          <a:blip r:embed="rId4"/>
          <a:stretch>
            <a:fillRect/>
          </a:stretch>
        </p:blipFill>
        <p:spPr>
          <a:xfrm>
            <a:off x="1592114" y="2450117"/>
            <a:ext cx="492444" cy="704574"/>
          </a:xfrm>
          <a:prstGeom prst="rect">
            <a:avLst/>
          </a:prstGeom>
        </p:spPr>
      </p:pic>
      <p:pic>
        <p:nvPicPr>
          <p:cNvPr id="8" name="Picture 7"/>
          <p:cNvPicPr>
            <a:picLocks noChangeAspect="1"/>
          </p:cNvPicPr>
          <p:nvPr/>
        </p:nvPicPr>
        <p:blipFill>
          <a:blip r:embed="rId5"/>
          <a:stretch>
            <a:fillRect/>
          </a:stretch>
        </p:blipFill>
        <p:spPr>
          <a:xfrm>
            <a:off x="6927147" y="1295525"/>
            <a:ext cx="628650" cy="828675"/>
          </a:xfrm>
          <a:prstGeom prst="rect">
            <a:avLst/>
          </a:prstGeom>
        </p:spPr>
      </p:pic>
      <p:pic>
        <p:nvPicPr>
          <p:cNvPr id="16" name="Picture 15"/>
          <p:cNvPicPr>
            <a:picLocks noChangeAspect="1"/>
          </p:cNvPicPr>
          <p:nvPr/>
        </p:nvPicPr>
        <p:blipFill>
          <a:blip r:embed="rId6"/>
          <a:stretch>
            <a:fillRect/>
          </a:stretch>
        </p:blipFill>
        <p:spPr>
          <a:xfrm>
            <a:off x="1450683" y="1292017"/>
            <a:ext cx="835819" cy="557213"/>
          </a:xfrm>
          <a:prstGeom prst="rect">
            <a:avLst/>
          </a:prstGeom>
        </p:spPr>
      </p:pic>
      <p:pic>
        <p:nvPicPr>
          <p:cNvPr id="23" name="Picture 22"/>
          <p:cNvPicPr>
            <a:picLocks noChangeAspect="1"/>
          </p:cNvPicPr>
          <p:nvPr/>
        </p:nvPicPr>
        <p:blipFill>
          <a:blip r:embed="rId7"/>
          <a:stretch>
            <a:fillRect/>
          </a:stretch>
        </p:blipFill>
        <p:spPr>
          <a:xfrm>
            <a:off x="4265756" y="2418886"/>
            <a:ext cx="714375" cy="735806"/>
          </a:xfrm>
          <a:prstGeom prst="rect">
            <a:avLst/>
          </a:prstGeom>
        </p:spPr>
      </p:pic>
      <p:pic>
        <p:nvPicPr>
          <p:cNvPr id="29" name="Picture 28"/>
          <p:cNvPicPr>
            <a:picLocks noChangeAspect="1"/>
          </p:cNvPicPr>
          <p:nvPr/>
        </p:nvPicPr>
        <p:blipFill>
          <a:blip r:embed="rId8"/>
          <a:stretch>
            <a:fillRect/>
          </a:stretch>
        </p:blipFill>
        <p:spPr>
          <a:xfrm>
            <a:off x="6930102" y="2550983"/>
            <a:ext cx="707231" cy="607219"/>
          </a:xfrm>
          <a:prstGeom prst="rect">
            <a:avLst/>
          </a:prstGeom>
        </p:spPr>
      </p:pic>
      <p:pic>
        <p:nvPicPr>
          <p:cNvPr id="30" name="Picture 29"/>
          <p:cNvPicPr>
            <a:picLocks noChangeAspect="1"/>
          </p:cNvPicPr>
          <p:nvPr/>
        </p:nvPicPr>
        <p:blipFill>
          <a:blip r:embed="rId9"/>
          <a:stretch>
            <a:fillRect/>
          </a:stretch>
        </p:blipFill>
        <p:spPr>
          <a:xfrm>
            <a:off x="6809330" y="3558393"/>
            <a:ext cx="948774" cy="909707"/>
          </a:xfrm>
          <a:prstGeom prst="rect">
            <a:avLst/>
          </a:prstGeom>
        </p:spPr>
      </p:pic>
      <p:pic>
        <p:nvPicPr>
          <p:cNvPr id="31" name="Picture 30"/>
          <p:cNvPicPr>
            <a:picLocks noChangeAspect="1"/>
          </p:cNvPicPr>
          <p:nvPr/>
        </p:nvPicPr>
        <p:blipFill>
          <a:blip r:embed="rId10"/>
          <a:stretch>
            <a:fillRect/>
          </a:stretch>
        </p:blipFill>
        <p:spPr>
          <a:xfrm>
            <a:off x="4215841" y="1267086"/>
            <a:ext cx="850106" cy="885825"/>
          </a:xfrm>
          <a:prstGeom prst="rect">
            <a:avLst/>
          </a:prstGeom>
        </p:spPr>
      </p:pic>
      <p:sp>
        <p:nvSpPr>
          <p:cNvPr id="32" name="TextBox 31"/>
          <p:cNvSpPr txBox="1"/>
          <p:nvPr/>
        </p:nvSpPr>
        <p:spPr>
          <a:xfrm>
            <a:off x="912829" y="1040049"/>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Centralized</a:t>
            </a:r>
          </a:p>
        </p:txBody>
      </p:sp>
      <p:sp>
        <p:nvSpPr>
          <p:cNvPr id="36" name="TextBox 35"/>
          <p:cNvSpPr txBox="1"/>
          <p:nvPr/>
        </p:nvSpPr>
        <p:spPr>
          <a:xfrm>
            <a:off x="3636607" y="3351465"/>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Secure</a:t>
            </a:r>
          </a:p>
        </p:txBody>
      </p:sp>
      <p:sp>
        <p:nvSpPr>
          <p:cNvPr id="38" name="TextBox 37"/>
          <p:cNvSpPr txBox="1"/>
          <p:nvPr/>
        </p:nvSpPr>
        <p:spPr>
          <a:xfrm>
            <a:off x="3669808" y="1041763"/>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Integrated</a:t>
            </a:r>
          </a:p>
        </p:txBody>
      </p:sp>
      <p:sp>
        <p:nvSpPr>
          <p:cNvPr id="39" name="TextBox 38"/>
          <p:cNvSpPr txBox="1"/>
          <p:nvPr/>
        </p:nvSpPr>
        <p:spPr>
          <a:xfrm>
            <a:off x="3622457" y="2198487"/>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Agile</a:t>
            </a:r>
          </a:p>
        </p:txBody>
      </p:sp>
      <p:sp>
        <p:nvSpPr>
          <p:cNvPr id="40" name="TextBox 39"/>
          <p:cNvSpPr txBox="1"/>
          <p:nvPr/>
        </p:nvSpPr>
        <p:spPr>
          <a:xfrm>
            <a:off x="6251766" y="2220824"/>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Documented</a:t>
            </a:r>
          </a:p>
        </p:txBody>
      </p:sp>
      <p:sp>
        <p:nvSpPr>
          <p:cNvPr id="41" name="TextBox 40"/>
          <p:cNvSpPr txBox="1"/>
          <p:nvPr/>
        </p:nvSpPr>
        <p:spPr>
          <a:xfrm>
            <a:off x="6251766" y="1059747"/>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Fast</a:t>
            </a:r>
          </a:p>
        </p:txBody>
      </p:sp>
      <p:sp>
        <p:nvSpPr>
          <p:cNvPr id="42" name="TextBox 41"/>
          <p:cNvSpPr txBox="1"/>
          <p:nvPr/>
        </p:nvSpPr>
        <p:spPr>
          <a:xfrm>
            <a:off x="6355676" y="3346376"/>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Supportable</a:t>
            </a:r>
          </a:p>
        </p:txBody>
      </p:sp>
      <p:sp>
        <p:nvSpPr>
          <p:cNvPr id="43" name="TextBox 42"/>
          <p:cNvSpPr txBox="1"/>
          <p:nvPr/>
        </p:nvSpPr>
        <p:spPr>
          <a:xfrm>
            <a:off x="912829" y="2177072"/>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Low Latency</a:t>
            </a:r>
          </a:p>
        </p:txBody>
      </p:sp>
      <p:pic>
        <p:nvPicPr>
          <p:cNvPr id="6" name="Picture 5"/>
          <p:cNvPicPr>
            <a:picLocks noChangeAspect="1"/>
          </p:cNvPicPr>
          <p:nvPr/>
        </p:nvPicPr>
        <p:blipFill>
          <a:blip r:embed="rId11"/>
          <a:stretch>
            <a:fillRect/>
          </a:stretch>
        </p:blipFill>
        <p:spPr>
          <a:xfrm>
            <a:off x="1335922" y="3585925"/>
            <a:ext cx="950580" cy="932531"/>
          </a:xfrm>
          <a:prstGeom prst="rect">
            <a:avLst/>
          </a:prstGeom>
        </p:spPr>
      </p:pic>
      <p:sp>
        <p:nvSpPr>
          <p:cNvPr id="24" name="TextBox 23"/>
          <p:cNvSpPr txBox="1"/>
          <p:nvPr/>
        </p:nvSpPr>
        <p:spPr>
          <a:xfrm>
            <a:off x="864712" y="3347764"/>
            <a:ext cx="1947248" cy="323165"/>
          </a:xfrm>
          <a:prstGeom prst="rect">
            <a:avLst/>
          </a:prstGeom>
          <a:noFill/>
        </p:spPr>
        <p:txBody>
          <a:bodyPr wrap="square" rtlCol="0">
            <a:spAutoFit/>
          </a:bodyPr>
          <a:lstStyle/>
          <a:p>
            <a:pPr algn="ctr"/>
            <a:r>
              <a:rPr lang="en-US" sz="1500" b="1" dirty="0">
                <a:latin typeface="Segoe UI" panose="020B0502040204020203" pitchFamily="34" charset="0"/>
                <a:cs typeface="Segoe UI" panose="020B0502040204020203" pitchFamily="34" charset="0"/>
              </a:rPr>
              <a:t>Scalable</a:t>
            </a:r>
          </a:p>
        </p:txBody>
      </p:sp>
    </p:spTree>
    <p:extLst>
      <p:ext uri="{BB962C8B-B14F-4D97-AF65-F5344CB8AC3E}">
        <p14:creationId xmlns:p14="http://schemas.microsoft.com/office/powerpoint/2010/main" val="48900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DC_PPT_Branded_16-9_1116_full">
  <a:themeElements>
    <a:clrScheme name="TeradataPPT2014 2">
      <a:dk1>
        <a:srgbClr val="3C3C3B"/>
      </a:dk1>
      <a:lt1>
        <a:sysClr val="window" lastClr="FFFFFF"/>
      </a:lt1>
      <a:dk2>
        <a:srgbClr val="0079DB"/>
      </a:dk2>
      <a:lt2>
        <a:srgbClr val="D8D8D8"/>
      </a:lt2>
      <a:accent1>
        <a:srgbClr val="EC881D"/>
      </a:accent1>
      <a:accent2>
        <a:srgbClr val="0079DB"/>
      </a:accent2>
      <a:accent3>
        <a:srgbClr val="CD391F"/>
      </a:accent3>
      <a:accent4>
        <a:srgbClr val="0088A8"/>
      </a:accent4>
      <a:accent5>
        <a:srgbClr val="703092"/>
      </a:accent5>
      <a:accent6>
        <a:srgbClr val="5F6062"/>
      </a:accent6>
      <a:hlink>
        <a:srgbClr val="0079DB"/>
      </a:hlink>
      <a:folHlink>
        <a:srgbClr val="703092"/>
      </a:folHlink>
    </a:clrScheme>
    <a:fontScheme name="Teradata">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miter lim="800000"/>
          <a:headEnd/>
          <a:tailEnd/>
        </a:ln>
        <a:effectLst/>
      </a:spPr>
      <a:bodyPr wrap="square" tIns="91440" bIns="91440" rtlCol="0" anchor="t">
        <a:prstTxWarp prst="textNoShape">
          <a:avLst/>
        </a:prstTxWarp>
        <a:noAutofit/>
      </a:bodyPr>
      <a:lstStyle>
        <a:defPPr>
          <a:defRPr kern="0" dirty="0" err="1" smtClean="0">
            <a:solidFill>
              <a:prstClr val="white"/>
            </a:solidFill>
          </a:defRPr>
        </a:defPPr>
      </a:lst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5000"/>
          </a:lnSpc>
          <a:spcBef>
            <a:spcPts val="400"/>
          </a:spcBef>
          <a:defRPr dirty="0" err="1" smtClean="0">
            <a:solidFill>
              <a:srgbClr val="231F20"/>
            </a:solidFill>
          </a:defRPr>
        </a:defPPr>
      </a:lstStyle>
    </a:txDef>
  </a:objectDefaults>
  <a:extraClrSchemeLst/>
</a:theme>
</file>

<file path=ppt/theme/theme2.xml><?xml version="1.0" encoding="utf-8"?>
<a:theme xmlns:a="http://schemas.openxmlformats.org/drawingml/2006/main" name="Micron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radata">
      <a:dk1>
        <a:sysClr val="windowText" lastClr="000000"/>
      </a:dk1>
      <a:lt1>
        <a:sysClr val="window" lastClr="FFFFFF"/>
      </a:lt1>
      <a:dk2>
        <a:srgbClr val="0079DB"/>
      </a:dk2>
      <a:lt2>
        <a:srgbClr val="D8D8D8"/>
      </a:lt2>
      <a:accent1>
        <a:srgbClr val="D56D23"/>
      </a:accent1>
      <a:accent2>
        <a:srgbClr val="BBBCBE"/>
      </a:accent2>
      <a:accent3>
        <a:srgbClr val="5F6062"/>
      </a:accent3>
      <a:accent4>
        <a:srgbClr val="0088A8"/>
      </a:accent4>
      <a:accent5>
        <a:srgbClr val="703092"/>
      </a:accent5>
      <a:accent6>
        <a:srgbClr val="CD391F"/>
      </a:accent6>
      <a:hlink>
        <a:srgbClr val="0079DB"/>
      </a:hlink>
      <a:folHlink>
        <a:srgbClr val="703092"/>
      </a:folHlink>
    </a:clrScheme>
    <a:fontScheme name="Teradata">
      <a:majorFont>
        <a:latin typeface="Century Gothic"/>
        <a:ea typeface=""/>
        <a:cs typeface=""/>
      </a:majorFont>
      <a:minorFont>
        <a:latin typeface="Century Gothic"/>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radata">
      <a:dk1>
        <a:sysClr val="windowText" lastClr="000000"/>
      </a:dk1>
      <a:lt1>
        <a:sysClr val="window" lastClr="FFFFFF"/>
      </a:lt1>
      <a:dk2>
        <a:srgbClr val="0079DB"/>
      </a:dk2>
      <a:lt2>
        <a:srgbClr val="D8D8D8"/>
      </a:lt2>
      <a:accent1>
        <a:srgbClr val="D56D23"/>
      </a:accent1>
      <a:accent2>
        <a:srgbClr val="BBBCBE"/>
      </a:accent2>
      <a:accent3>
        <a:srgbClr val="5F6062"/>
      </a:accent3>
      <a:accent4>
        <a:srgbClr val="0088A8"/>
      </a:accent4>
      <a:accent5>
        <a:srgbClr val="703092"/>
      </a:accent5>
      <a:accent6>
        <a:srgbClr val="CD391F"/>
      </a:accent6>
      <a:hlink>
        <a:srgbClr val="0079DB"/>
      </a:hlink>
      <a:folHlink>
        <a:srgbClr val="703092"/>
      </a:folHlink>
    </a:clrScheme>
    <a:fontScheme name="Teradata">
      <a:majorFont>
        <a:latin typeface="Century Gothic"/>
        <a:ea typeface=""/>
        <a:cs typeface=""/>
      </a:majorFont>
      <a:minorFont>
        <a:latin typeface="Century Gothic"/>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_dlc_DocId xmlns="39679eb5-627e-4725-8bc6-8a29f9cd8a89">J6DVQMMS6VXK-720010165-10874</_dlc_DocId>
    <_dlc_DocIdUrl xmlns="39679eb5-627e-4725-8bc6-8a29f9cd8a89">
      <Url>http://collab.micron.com/IT/Biz/EAD/_layouts/15/DocIdRedir.aspx?ID=J6DVQMMS6VXK-720010165-10874</Url>
      <Description>J6DVQMMS6VXK-720010165-10874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92D06F18761024FBF52C145F55FD82B" ma:contentTypeVersion="8" ma:contentTypeDescription="Create a new document." ma:contentTypeScope="" ma:versionID="cc8feed1ad5b688de863bee4d11f1b2a">
  <xsd:schema xmlns:xsd="http://www.w3.org/2001/XMLSchema" xmlns:xs="http://www.w3.org/2001/XMLSchema" xmlns:p="http://schemas.microsoft.com/office/2006/metadata/properties" xmlns:ns1="http://schemas.microsoft.com/sharepoint/v3" xmlns:ns2="39679eb5-627e-4725-8bc6-8a29f9cd8a89" xmlns:ns3="http://schemas.microsoft.com/sharepoint/v4" targetNamespace="http://schemas.microsoft.com/office/2006/metadata/properties" ma:root="true" ma:fieldsID="40fe48b56ea75582df5ce85845d25f9f" ns1:_="" ns2:_="" ns3:_="">
    <xsd:import namespace="http://schemas.microsoft.com/sharepoint/v3"/>
    <xsd:import namespace="39679eb5-627e-4725-8bc6-8a29f9cd8a89"/>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679eb5-627e-4725-8bc6-8a29f9cd8a8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AD4116-E991-44DD-BC8C-BA5E9CD8D10A}">
  <ds:schemaRefs>
    <ds:schemaRef ds:uri="http://schemas.microsoft.com/sharepoint/events"/>
  </ds:schemaRefs>
</ds:datastoreItem>
</file>

<file path=customXml/itemProps2.xml><?xml version="1.0" encoding="utf-8"?>
<ds:datastoreItem xmlns:ds="http://schemas.openxmlformats.org/officeDocument/2006/customXml" ds:itemID="{AA29359B-767C-4994-A54D-D74B2EC8A4DE}">
  <ds:schemaRefs>
    <ds:schemaRef ds:uri="http://schemas.microsoft.com/sharepoint/v3/contenttype/forms"/>
  </ds:schemaRefs>
</ds:datastoreItem>
</file>

<file path=customXml/itemProps3.xml><?xml version="1.0" encoding="utf-8"?>
<ds:datastoreItem xmlns:ds="http://schemas.openxmlformats.org/officeDocument/2006/customXml" ds:itemID="{9EE81DA5-603C-4988-AF31-329DC08C4B57}">
  <ds:schemaRefs>
    <ds:schemaRef ds:uri="http://schemas.microsoft.com/office/2006/metadata/properties"/>
    <ds:schemaRef ds:uri="http://schemas.microsoft.com/sharepoint/v3"/>
    <ds:schemaRef ds:uri="39679eb5-627e-4725-8bc6-8a29f9cd8a89"/>
    <ds:schemaRef ds:uri="http://purl.org/dc/terms/"/>
    <ds:schemaRef ds:uri="http://schemas.openxmlformats.org/package/2006/metadata/core-properties"/>
    <ds:schemaRef ds:uri="http://schemas.microsoft.com/sharepoint/v4"/>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B1F2EEB6-0C1E-4E63-B598-D4AC9090DE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9679eb5-627e-4725-8bc6-8a29f9cd8a89"/>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TDC_PPT_Branded_16-9_1116_full</Template>
  <TotalTime>46689</TotalTime>
  <Words>3395</Words>
  <Application>Microsoft Office PowerPoint</Application>
  <PresentationFormat>On-screen Show (16:9)</PresentationFormat>
  <Paragraphs>931</Paragraphs>
  <Slides>51</Slides>
  <Notes>25</Notes>
  <HiddenSlides>5</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TDC_PPT_Branded_16-9_1116_full</vt:lpstr>
      <vt:lpstr>Micron Theme 2.0</vt:lpstr>
      <vt:lpstr>PowerPoint Presentation</vt:lpstr>
      <vt:lpstr>Micron – Who we are</vt:lpstr>
      <vt:lpstr>PowerPoint Presentation</vt:lpstr>
      <vt:lpstr>Micron – What we do</vt:lpstr>
      <vt:lpstr>The Business Problem</vt:lpstr>
      <vt:lpstr>Micron – Where we are </vt:lpstr>
      <vt:lpstr>Micron – IT Data Architecture Challenges</vt:lpstr>
      <vt:lpstr>PowerPoint Presentation</vt:lpstr>
      <vt:lpstr>Micron’s Global Data Warehouse Criteria</vt:lpstr>
      <vt:lpstr>SDW Architecture – Each Site has one</vt:lpstr>
      <vt:lpstr>GDW Architecture</vt:lpstr>
      <vt:lpstr>PowerPoint Presentation</vt:lpstr>
      <vt:lpstr>Micron – Global Infrastructure</vt:lpstr>
      <vt:lpstr>Micron – Informatica CDC Flow</vt:lpstr>
      <vt:lpstr>Micron – NiFi Ingestion Flow</vt:lpstr>
      <vt:lpstr>Teradata/Hadoop Integration w/Presto</vt:lpstr>
      <vt:lpstr>Querygrid Capabilities &amp; Performance</vt:lpstr>
      <vt:lpstr>Micron’s Criteria</vt:lpstr>
      <vt:lpstr>Why Data Vault?</vt:lpstr>
      <vt:lpstr>Micron Data Warehouse Logical Architecture</vt:lpstr>
      <vt:lpstr>Data Vault – At Micron</vt:lpstr>
      <vt:lpstr>Data Vault Physical Design Considerations</vt:lpstr>
      <vt:lpstr>Data Vault Physical Design Wins</vt:lpstr>
      <vt:lpstr>Micron’s Criteria</vt:lpstr>
      <vt:lpstr>WhereScape Features</vt:lpstr>
      <vt:lpstr>WhereScape Documentation</vt:lpstr>
      <vt:lpstr>Micron’s Benefits from WhereScape Tool Set</vt:lpstr>
      <vt:lpstr>Micron’s Criteria</vt:lpstr>
      <vt:lpstr>PowerPoint Presentation</vt:lpstr>
      <vt:lpstr>Introducing</vt:lpstr>
      <vt:lpstr>Data Volume Growth</vt:lpstr>
      <vt:lpstr>Data Vault – At Micron  DataMart Builds</vt:lpstr>
      <vt:lpstr>Big DV Performance on Teradata</vt:lpstr>
      <vt:lpstr>Data Warehouse Metrics</vt:lpstr>
      <vt:lpstr>The Logical Model</vt:lpstr>
      <vt:lpstr>The Physical Model</vt:lpstr>
      <vt:lpstr>PowerPoint Presentation</vt:lpstr>
      <vt:lpstr>PowerPoint Presentation</vt:lpstr>
      <vt:lpstr>Nexus  Query Metrics</vt:lpstr>
      <vt:lpstr>Security</vt:lpstr>
      <vt:lpstr>Data Secured via Sensitive ‘Resources’</vt:lpstr>
      <vt:lpstr>Micron Data Warehouse Logical Architecture</vt:lpstr>
      <vt:lpstr>Application of Security in the Data Vault</vt:lpstr>
      <vt:lpstr>Application of Security in the Data Vault</vt:lpstr>
      <vt:lpstr>Why not TD Native?</vt:lpstr>
      <vt:lpstr>Click to Edit Text</vt:lpstr>
      <vt:lpstr>Next Steps</vt:lpstr>
      <vt:lpstr>Next Steps</vt:lpstr>
      <vt:lpstr>PowerPoint Presentation</vt:lpstr>
      <vt:lpstr>Thank you  …and we’re hiring!</vt:lpstr>
      <vt:lpstr>PowerPoint Presentation</vt:lpstr>
    </vt:vector>
  </TitlesOfParts>
  <Company>Teradata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Barrs, Amy Walker</dc:creator>
  <cp:lastModifiedBy>Michael Magalsky</cp:lastModifiedBy>
  <cp:revision>157</cp:revision>
  <cp:lastPrinted>2017-02-24T15:14:40Z</cp:lastPrinted>
  <dcterms:created xsi:type="dcterms:W3CDTF">2017-02-28T19:30:11Z</dcterms:created>
  <dcterms:modified xsi:type="dcterms:W3CDTF">2022-01-27T16:20:38Z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0x010100C92D06F18761024FBF52C145F55FD82B</vt:lpwstr>
  </property>
  <property fmtid="{D5CDD505-2E9C-101B-9397-08002B2CF9AE}" pid="3" name="Order">
    <vt:r8>1087400</vt:r8>
  </property>
  <property fmtid="{D5CDD505-2E9C-101B-9397-08002B2CF9AE}" pid="4" name="URL">
    <vt:lpwstr/>
  </property>
  <property fmtid="{D5CDD505-2E9C-101B-9397-08002B2CF9AE}" pid="5" name="xd_ProgID">
    <vt:lpwstr/>
  </property>
  <property fmtid="{D5CDD505-2E9C-101B-9397-08002B2CF9AE}" pid="6" name="TemplateUrl">
    <vt:lpwstr/>
  </property>
  <property fmtid="{D5CDD505-2E9C-101B-9397-08002B2CF9AE}" pid="7" name="_dlc_DocIdItemGuid">
    <vt:lpwstr>86a974bf-a67a-420b-b5be-70923dead121</vt:lpwstr>
  </property>
</Properties>
</file>